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0.jpg" ContentType="image/jpeg"/>
  <Override PartName="/ppt/media/image21.jpg" ContentType="image/jpeg"/>
  <Override PartName="/ppt/notesSlides/notesSlide5.xml" ContentType="application/vnd.openxmlformats-officedocument.presentationml.notesSlide+xml"/>
  <Override PartName="/ppt/media/image23.jpg" ContentType="image/jpeg"/>
  <Override PartName="/ppt/media/image25.jpg" ContentType="image/jpeg"/>
  <Override PartName="/ppt/media/image26.jpg" ContentType="image/jpeg"/>
  <Override PartName="/ppt/media/image28.jpg" ContentType="image/jpeg"/>
  <Override PartName="/ppt/media/image30.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69" r:id="rId3"/>
    <p:sldId id="322" r:id="rId4"/>
    <p:sldId id="304" r:id="rId5"/>
    <p:sldId id="316" r:id="rId6"/>
    <p:sldId id="321" r:id="rId7"/>
    <p:sldId id="320" r:id="rId8"/>
    <p:sldId id="317" r:id="rId9"/>
    <p:sldId id="318" r:id="rId10"/>
    <p:sldId id="319" r:id="rId11"/>
    <p:sldId id="324" r:id="rId12"/>
    <p:sldId id="325" r:id="rId13"/>
    <p:sldId id="326" r:id="rId14"/>
    <p:sldId id="329" r:id="rId15"/>
    <p:sldId id="327" r:id="rId16"/>
    <p:sldId id="333" r:id="rId17"/>
    <p:sldId id="334" r:id="rId18"/>
    <p:sldId id="335" r:id="rId19"/>
    <p:sldId id="330" r:id="rId20"/>
    <p:sldId id="336" r:id="rId21"/>
    <p:sldId id="331" r:id="rId22"/>
    <p:sldId id="332" r:id="rId23"/>
    <p:sldId id="337" r:id="rId24"/>
    <p:sldId id="338" r:id="rId25"/>
    <p:sldId id="339" r:id="rId26"/>
    <p:sldId id="369" r:id="rId27"/>
    <p:sldId id="340" r:id="rId28"/>
    <p:sldId id="341" r:id="rId29"/>
    <p:sldId id="342" r:id="rId30"/>
    <p:sldId id="343" r:id="rId31"/>
    <p:sldId id="346" r:id="rId32"/>
    <p:sldId id="345" r:id="rId33"/>
    <p:sldId id="371" r:id="rId34"/>
    <p:sldId id="372" r:id="rId35"/>
    <p:sldId id="344" r:id="rId36"/>
    <p:sldId id="348" r:id="rId37"/>
    <p:sldId id="347" r:id="rId38"/>
    <p:sldId id="349" r:id="rId39"/>
    <p:sldId id="350" r:id="rId40"/>
    <p:sldId id="352" r:id="rId41"/>
    <p:sldId id="351" r:id="rId42"/>
    <p:sldId id="353" r:id="rId43"/>
    <p:sldId id="355" r:id="rId44"/>
    <p:sldId id="374" r:id="rId45"/>
    <p:sldId id="356" r:id="rId46"/>
    <p:sldId id="357" r:id="rId47"/>
    <p:sldId id="358" r:id="rId48"/>
    <p:sldId id="361" r:id="rId49"/>
    <p:sldId id="359" r:id="rId50"/>
    <p:sldId id="363" r:id="rId51"/>
    <p:sldId id="364" r:id="rId52"/>
    <p:sldId id="367" r:id="rId53"/>
    <p:sldId id="368" r:id="rId54"/>
    <p:sldId id="365" r:id="rId55"/>
    <p:sldId id="291" r:id="rId5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gdalena"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6975" autoAdjust="0"/>
  </p:normalViewPr>
  <p:slideViewPr>
    <p:cSldViewPr>
      <p:cViewPr varScale="1">
        <p:scale>
          <a:sx n="57" d="100"/>
          <a:sy n="57" d="100"/>
        </p:scale>
        <p:origin x="15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5C98A-307F-40B0-A899-3E18DF27AB50}" type="datetimeFigureOut">
              <a:rPr lang="es-CL" smtClean="0"/>
              <a:t>23-06-2020</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759A9-8C28-4D62-B4A7-C591132ABE82}" type="slidenum">
              <a:rPr lang="es-CL" smtClean="0"/>
              <a:t>‹Nº›</a:t>
            </a:fld>
            <a:endParaRPr lang="es-CL" dirty="0"/>
          </a:p>
        </p:txBody>
      </p:sp>
    </p:spTree>
    <p:extLst>
      <p:ext uri="{BB962C8B-B14F-4D97-AF65-F5344CB8AC3E}">
        <p14:creationId xmlns:p14="http://schemas.microsoft.com/office/powerpoint/2010/main" val="340198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1</a:t>
            </a:fld>
            <a:endParaRPr lang="es-CL" dirty="0"/>
          </a:p>
        </p:txBody>
      </p:sp>
    </p:spTree>
    <p:extLst>
      <p:ext uri="{BB962C8B-B14F-4D97-AF65-F5344CB8AC3E}">
        <p14:creationId xmlns:p14="http://schemas.microsoft.com/office/powerpoint/2010/main" val="306532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2</a:t>
            </a:fld>
            <a:endParaRPr lang="es-CL" dirty="0"/>
          </a:p>
        </p:txBody>
      </p:sp>
    </p:spTree>
    <p:extLst>
      <p:ext uri="{BB962C8B-B14F-4D97-AF65-F5344CB8AC3E}">
        <p14:creationId xmlns:p14="http://schemas.microsoft.com/office/powerpoint/2010/main" val="95095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3</a:t>
            </a:fld>
            <a:endParaRPr lang="es-CL" dirty="0"/>
          </a:p>
        </p:txBody>
      </p:sp>
    </p:spTree>
    <p:extLst>
      <p:ext uri="{BB962C8B-B14F-4D97-AF65-F5344CB8AC3E}">
        <p14:creationId xmlns:p14="http://schemas.microsoft.com/office/powerpoint/2010/main" val="95095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7D759A9-8C28-4D62-B4A7-C591132ABE82}" type="slidenum">
              <a:rPr lang="es-CL" smtClean="0"/>
              <a:t>8</a:t>
            </a:fld>
            <a:endParaRPr lang="es-CL" dirty="0"/>
          </a:p>
        </p:txBody>
      </p:sp>
    </p:spTree>
    <p:extLst>
      <p:ext uri="{BB962C8B-B14F-4D97-AF65-F5344CB8AC3E}">
        <p14:creationId xmlns:p14="http://schemas.microsoft.com/office/powerpoint/2010/main" val="326014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14</a:t>
            </a:fld>
            <a:endParaRPr lang="es-CL" dirty="0"/>
          </a:p>
        </p:txBody>
      </p:sp>
    </p:spTree>
    <p:extLst>
      <p:ext uri="{BB962C8B-B14F-4D97-AF65-F5344CB8AC3E}">
        <p14:creationId xmlns:p14="http://schemas.microsoft.com/office/powerpoint/2010/main" val="95095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40</a:t>
            </a:fld>
            <a:endParaRPr lang="es-CL" dirty="0"/>
          </a:p>
        </p:txBody>
      </p:sp>
    </p:spTree>
    <p:extLst>
      <p:ext uri="{BB962C8B-B14F-4D97-AF65-F5344CB8AC3E}">
        <p14:creationId xmlns:p14="http://schemas.microsoft.com/office/powerpoint/2010/main" val="95095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D759A9-8C28-4D62-B4A7-C591132ABE82}" type="slidenum">
              <a:rPr lang="es-CL" smtClean="0"/>
              <a:t>48</a:t>
            </a:fld>
            <a:endParaRPr lang="es-CL" dirty="0"/>
          </a:p>
        </p:txBody>
      </p:sp>
    </p:spTree>
    <p:extLst>
      <p:ext uri="{BB962C8B-B14F-4D97-AF65-F5344CB8AC3E}">
        <p14:creationId xmlns:p14="http://schemas.microsoft.com/office/powerpoint/2010/main" val="95095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296733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402575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28689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403706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44189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48198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287033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234218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311513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62931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37686AE-3E97-45A7-B641-E7606A3B37CE}" type="datetimeFigureOut">
              <a:rPr lang="es-CL" smtClean="0"/>
              <a:t>23-06-2020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B4BCCDD1-B919-47A9-B1D6-57B3148EDF83}" type="slidenum">
              <a:rPr lang="es-CL" smtClean="0"/>
              <a:t>‹Nº›</a:t>
            </a:fld>
            <a:endParaRPr lang="es-CL" dirty="0"/>
          </a:p>
        </p:txBody>
      </p:sp>
    </p:spTree>
    <p:extLst>
      <p:ext uri="{BB962C8B-B14F-4D97-AF65-F5344CB8AC3E}">
        <p14:creationId xmlns:p14="http://schemas.microsoft.com/office/powerpoint/2010/main" val="105646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686AE-3E97-45A7-B641-E7606A3B37CE}" type="datetimeFigureOut">
              <a:rPr lang="es-CL" smtClean="0"/>
              <a:t>23-06-2020</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CCDD1-B919-47A9-B1D6-57B3148EDF83}" type="slidenum">
              <a:rPr lang="es-CL" smtClean="0"/>
              <a:t>‹Nº›</a:t>
            </a:fld>
            <a:endParaRPr lang="es-CL" dirty="0"/>
          </a:p>
        </p:txBody>
      </p:sp>
    </p:spTree>
    <p:extLst>
      <p:ext uri="{BB962C8B-B14F-4D97-AF65-F5344CB8AC3E}">
        <p14:creationId xmlns:p14="http://schemas.microsoft.com/office/powerpoint/2010/main" val="72275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ob.cl/coronavirus"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www.gob.cl/coronavirus/cuarentena/"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5.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30558" y="700652"/>
            <a:ext cx="4956024" cy="4956024"/>
          </a:xfrm>
          <a:prstGeom prst="rect">
            <a:avLst/>
          </a:prstGeom>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5517232"/>
            <a:ext cx="6872535" cy="11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r="3021"/>
          <a:stretch/>
        </p:blipFill>
        <p:spPr bwMode="auto">
          <a:xfrm>
            <a:off x="5660578" y="-19422"/>
            <a:ext cx="3483422"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904656" y="0"/>
            <a:ext cx="3239344" cy="686824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pic>
        <p:nvPicPr>
          <p:cNvPr id="5" name="4 Imagen"/>
          <p:cNvPicPr>
            <a:picLocks noChangeAspect="1"/>
          </p:cNvPicPr>
          <p:nvPr/>
        </p:nvPicPr>
        <p:blipFill>
          <a:blip r:embed="rId8">
            <a:lum bright="70000" contrast="-70000"/>
            <a:extLst>
              <a:ext uri="{BEBA8EAE-BF5A-486C-A8C5-ECC9F3942E4B}">
                <a14:imgProps xmlns:a14="http://schemas.microsoft.com/office/drawing/2010/main">
                  <a14:imgLayer r:embed="rId9">
                    <a14:imgEffect>
                      <a14:sharpenSoften amount="100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6471084" y="264719"/>
            <a:ext cx="2249133" cy="3045287"/>
          </a:xfrm>
          <a:prstGeom prst="rect">
            <a:avLst/>
          </a:prstGeom>
        </p:spPr>
      </p:pic>
      <p:sp>
        <p:nvSpPr>
          <p:cNvPr id="2" name="1 Título"/>
          <p:cNvSpPr>
            <a:spLocks noGrp="1"/>
          </p:cNvSpPr>
          <p:nvPr>
            <p:ph type="ctrTitle"/>
          </p:nvPr>
        </p:nvSpPr>
        <p:spPr>
          <a:xfrm>
            <a:off x="323528" y="2060848"/>
            <a:ext cx="5040560" cy="2088232"/>
          </a:xfrm>
        </p:spPr>
        <p:txBody>
          <a:bodyPr>
            <a:noAutofit/>
          </a:bodyPr>
          <a:lstStyle/>
          <a:p>
            <a:r>
              <a:rPr lang="es-CL" sz="3600" b="1" u="sng" dirty="0">
                <a:solidFill>
                  <a:schemeClr val="tx2"/>
                </a:solidFill>
                <a:effectLst>
                  <a:outerShdw blurRad="50800" dist="38100" dir="8100000" algn="tr" rotWithShape="0">
                    <a:prstClr val="black">
                      <a:alpha val="40000"/>
                    </a:prstClr>
                  </a:outerShdw>
                </a:effectLst>
              </a:rPr>
              <a:t>Cápsula Informativa N°1: </a:t>
            </a:r>
            <a:br>
              <a:rPr lang="es-CL" sz="3600" b="1" u="sng" dirty="0">
                <a:solidFill>
                  <a:schemeClr val="tx2"/>
                </a:solidFill>
                <a:effectLst>
                  <a:outerShdw blurRad="50800" dist="38100" dir="8100000" algn="tr" rotWithShape="0">
                    <a:prstClr val="black">
                      <a:alpha val="40000"/>
                    </a:prstClr>
                  </a:outerShdw>
                </a:effectLst>
              </a:rPr>
            </a:br>
            <a:r>
              <a:rPr lang="es-CL" sz="3600" b="1" dirty="0">
                <a:solidFill>
                  <a:schemeClr val="tx2"/>
                </a:solidFill>
                <a:effectLst>
                  <a:outerShdw blurRad="50800" dist="38100" dir="8100000" algn="tr" rotWithShape="0">
                    <a:prstClr val="black">
                      <a:alpha val="40000"/>
                    </a:prstClr>
                  </a:outerShdw>
                </a:effectLst>
              </a:rPr>
              <a:t>Aspectos Generales Situación COVID-19</a:t>
            </a:r>
            <a:endParaRPr lang="es-CL" sz="4000" b="1" dirty="0">
              <a:solidFill>
                <a:schemeClr val="tx2"/>
              </a:solidFill>
              <a:effectLst>
                <a:outerShdw blurRad="50800" dist="38100" dir="8100000" algn="tr" rotWithShape="0">
                  <a:prstClr val="black">
                    <a:alpha val="40000"/>
                  </a:prstClr>
                </a:outerShdw>
              </a:effectLst>
            </a:endParaRPr>
          </a:p>
        </p:txBody>
      </p:sp>
      <p:sp>
        <p:nvSpPr>
          <p:cNvPr id="3" name="2 Subtítulo"/>
          <p:cNvSpPr>
            <a:spLocks noGrp="1"/>
          </p:cNvSpPr>
          <p:nvPr>
            <p:ph type="subTitle" idx="1"/>
          </p:nvPr>
        </p:nvSpPr>
        <p:spPr>
          <a:xfrm>
            <a:off x="6300192" y="5610222"/>
            <a:ext cx="2337345" cy="360040"/>
          </a:xfrm>
        </p:spPr>
        <p:txBody>
          <a:bodyPr>
            <a:noAutofit/>
          </a:bodyPr>
          <a:lstStyle/>
          <a:p>
            <a:r>
              <a:rPr lang="es-CL" sz="1400" b="1" dirty="0">
                <a:solidFill>
                  <a:schemeClr val="bg1"/>
                </a:solidFill>
              </a:rPr>
              <a:t>SUBDIRECCIÓN DE RELACIONES HUMANAS</a:t>
            </a:r>
          </a:p>
        </p:txBody>
      </p:sp>
      <p:sp>
        <p:nvSpPr>
          <p:cNvPr id="6" name="5 CuadroTexto"/>
          <p:cNvSpPr txBox="1"/>
          <p:nvPr/>
        </p:nvSpPr>
        <p:spPr>
          <a:xfrm>
            <a:off x="6748784" y="6108282"/>
            <a:ext cx="1440160" cy="276999"/>
          </a:xfrm>
          <a:prstGeom prst="rect">
            <a:avLst/>
          </a:prstGeom>
          <a:noFill/>
        </p:spPr>
        <p:txBody>
          <a:bodyPr wrap="square" rtlCol="0">
            <a:spAutoFit/>
          </a:bodyPr>
          <a:lstStyle/>
          <a:p>
            <a:pPr algn="ctr"/>
            <a:r>
              <a:rPr lang="es-CL" sz="1200" b="1" dirty="0">
                <a:solidFill>
                  <a:schemeClr val="bg1"/>
                </a:solidFill>
              </a:rPr>
              <a:t>2020</a:t>
            </a:r>
          </a:p>
        </p:txBody>
      </p:sp>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08989" y="5656677"/>
            <a:ext cx="1849430" cy="118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48214" y="5656676"/>
            <a:ext cx="1860718" cy="1211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34" y="5636160"/>
            <a:ext cx="2033323" cy="122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98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fontScale="90000"/>
          </a:bodyPr>
          <a:lstStyle/>
          <a:p>
            <a:pPr algn="l"/>
            <a:r>
              <a:rPr lang="es-MX" sz="3200" b="1" dirty="0">
                <a:solidFill>
                  <a:schemeClr val="tx2"/>
                </a:solidFill>
              </a:rPr>
              <a:t>¿Cuánto tiempo transcurre entre la incubación al COVID-19 y el desarrollo de síntomas?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588534" y="2204864"/>
            <a:ext cx="7838462" cy="1754326"/>
          </a:xfrm>
          <a:prstGeom prst="rect">
            <a:avLst/>
          </a:prstGeom>
        </p:spPr>
        <p:txBody>
          <a:bodyPr wrap="square">
            <a:spAutoFit/>
          </a:bodyPr>
          <a:lstStyle/>
          <a:p>
            <a:pPr algn="just"/>
            <a:r>
              <a:rPr lang="es-MX" dirty="0">
                <a:solidFill>
                  <a:schemeClr val="tx1">
                    <a:lumMod val="50000"/>
                    <a:lumOff val="50000"/>
                  </a:schemeClr>
                </a:solidFill>
              </a:rPr>
              <a:t>El “período de incubación” o tiempo que transcurre entre la exposición al COVID-19 y el momento en que comienzan los síntomas (infección y aparición de síntomas) suele ser de alrededor de cinco o seis días, pero puede variar entre 1 y 14 días.</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Fuente: OMS, 2020; MINSAL, 2020. </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949" y="3981517"/>
            <a:ext cx="3312368" cy="2206482"/>
          </a:xfrm>
          <a:prstGeom prst="rect">
            <a:avLst/>
          </a:prstGeom>
        </p:spPr>
      </p:pic>
    </p:spTree>
    <p:extLst>
      <p:ext uri="{BB962C8B-B14F-4D97-AF65-F5344CB8AC3E}">
        <p14:creationId xmlns:p14="http://schemas.microsoft.com/office/powerpoint/2010/main" val="424633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¿Es posible contagiarse de COVID-19 por contacto con una persona asintomática?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588534" y="2204864"/>
            <a:ext cx="7838462" cy="2031325"/>
          </a:xfrm>
          <a:prstGeom prst="rect">
            <a:avLst/>
          </a:prstGeom>
        </p:spPr>
        <p:txBody>
          <a:bodyPr wrap="square">
            <a:spAutoFit/>
          </a:bodyPr>
          <a:lstStyle/>
          <a:p>
            <a:pPr algn="just"/>
            <a:r>
              <a:rPr lang="es-MX" dirty="0">
                <a:solidFill>
                  <a:schemeClr val="tx1">
                    <a:lumMod val="50000"/>
                    <a:lumOff val="50000"/>
                  </a:schemeClr>
                </a:solidFill>
              </a:rPr>
              <a:t>Las personas sin síntomas o con síntomas leves pueden transmitir el virus. La principal forma de propagación del COVID-19, es a través de las </a:t>
            </a:r>
            <a:r>
              <a:rPr lang="es-MX" dirty="0" err="1">
                <a:solidFill>
                  <a:schemeClr val="tx1">
                    <a:lumMod val="50000"/>
                    <a:lumOff val="50000"/>
                  </a:schemeClr>
                </a:solidFill>
              </a:rPr>
              <a:t>gotículas</a:t>
            </a:r>
            <a:r>
              <a:rPr lang="es-MX" dirty="0">
                <a:solidFill>
                  <a:schemeClr val="tx1">
                    <a:lumMod val="50000"/>
                    <a:lumOff val="50000"/>
                  </a:schemeClr>
                </a:solidFill>
              </a:rPr>
              <a:t> respiratorias. Es por ello, que usted puede contagiarse de alguien que solamente tenga una tos leve y no se sienta enfermo. Se desconoce aún la frecuencia con la que ocurren este tipo de contagios. </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Fuente: OMS, 2020</a:t>
            </a: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3933056"/>
            <a:ext cx="4211960" cy="2368071"/>
          </a:xfrm>
          <a:prstGeom prst="rect">
            <a:avLst/>
          </a:prstGeom>
        </p:spPr>
      </p:pic>
    </p:spTree>
    <p:extLst>
      <p:ext uri="{BB962C8B-B14F-4D97-AF65-F5344CB8AC3E}">
        <p14:creationId xmlns:p14="http://schemas.microsoft.com/office/powerpoint/2010/main" val="1820223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¿Cuánto tiempo sobrevive el virus en las superficies?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21970" y="1988840"/>
            <a:ext cx="7838462" cy="4801314"/>
          </a:xfrm>
          <a:prstGeom prst="rect">
            <a:avLst/>
          </a:prstGeom>
        </p:spPr>
        <p:txBody>
          <a:bodyPr wrap="square">
            <a:spAutoFit/>
          </a:bodyPr>
          <a:lstStyle/>
          <a:p>
            <a:pPr algn="just"/>
            <a:r>
              <a:rPr lang="es-MX" dirty="0">
                <a:solidFill>
                  <a:schemeClr val="tx1">
                    <a:lumMod val="50000"/>
                    <a:lumOff val="50000"/>
                  </a:schemeClr>
                </a:solidFill>
              </a:rPr>
              <a:t>La OMS reconoce que existen diversos estudios que demuestran la sobrevivencia del virus COVID-19, junto con ello cabe destacar que la sobrevivencia en superficies puede ser la siguiente: </a:t>
            </a:r>
          </a:p>
          <a:p>
            <a:pPr marL="285750" indent="-285750" algn="just">
              <a:buFont typeface="Arial" panose="020B0604020202020204" pitchFamily="34" charset="0"/>
              <a:buChar char="•"/>
            </a:pPr>
            <a:endParaRPr lang="es-MX" dirty="0">
              <a:solidFill>
                <a:schemeClr val="tx1">
                  <a:lumMod val="50000"/>
                  <a:lumOff val="50000"/>
                </a:schemeClr>
              </a:solidFill>
            </a:endParaRPr>
          </a:p>
          <a:p>
            <a:pPr marL="742950" lvl="1" indent="-285750" algn="just">
              <a:buFont typeface="Arial" panose="020B0604020202020204" pitchFamily="34" charset="0"/>
              <a:buChar char="•"/>
            </a:pPr>
            <a:r>
              <a:rPr lang="es-MX" dirty="0">
                <a:solidFill>
                  <a:schemeClr val="tx1">
                    <a:lumMod val="50000"/>
                    <a:lumOff val="50000"/>
                  </a:schemeClr>
                </a:solidFill>
              </a:rPr>
              <a:t>Superficies plásticas y acero Inoxidable hasta 72 horas. </a:t>
            </a:r>
          </a:p>
          <a:p>
            <a:pPr marL="742950" lvl="1" indent="-285750" algn="just">
              <a:buFont typeface="Arial" panose="020B0604020202020204" pitchFamily="34" charset="0"/>
              <a:buChar char="•"/>
            </a:pPr>
            <a:r>
              <a:rPr lang="es-MX" dirty="0">
                <a:solidFill>
                  <a:schemeClr val="tx1">
                    <a:lumMod val="50000"/>
                    <a:lumOff val="50000"/>
                  </a:schemeClr>
                </a:solidFill>
              </a:rPr>
              <a:t>En cobre menos de 4 horas. </a:t>
            </a:r>
          </a:p>
          <a:p>
            <a:pPr marL="742950" lvl="1" indent="-285750" algn="just">
              <a:buFont typeface="Arial" panose="020B0604020202020204" pitchFamily="34" charset="0"/>
              <a:buChar char="•"/>
            </a:pPr>
            <a:r>
              <a:rPr lang="es-MX" dirty="0">
                <a:solidFill>
                  <a:schemeClr val="tx1">
                    <a:lumMod val="50000"/>
                    <a:lumOff val="50000"/>
                  </a:schemeClr>
                </a:solidFill>
              </a:rPr>
              <a:t>Cartón menos de 24 horas.</a:t>
            </a:r>
          </a:p>
          <a:p>
            <a:pPr marL="285750" indent="-285750" algn="just">
              <a:buFontTx/>
              <a:buChar char="-"/>
            </a:pPr>
            <a:endParaRPr lang="es-MX" dirty="0">
              <a:solidFill>
                <a:schemeClr val="tx1">
                  <a:lumMod val="50000"/>
                  <a:lumOff val="50000"/>
                </a:schemeClr>
              </a:solidFill>
            </a:endParaRPr>
          </a:p>
          <a:p>
            <a:pPr algn="just"/>
            <a:r>
              <a:rPr lang="es-MX" dirty="0">
                <a:solidFill>
                  <a:schemeClr val="tx1">
                    <a:lumMod val="50000"/>
                    <a:lumOff val="50000"/>
                  </a:schemeClr>
                </a:solidFill>
              </a:rPr>
              <a:t>Lo más importante que debe saber sobre el contacto del coronavirus con superficies es que estas se pueden limpiar fácilmente con desinfectantes domésticos comunes que matarán el virus.</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Como siempre, usted debe lavarse las manos con agua o jabón, o de lo contrario con un desinfectante a base de alcohol, y mantener medidas de seguridad e higiene. </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Fuente: OMS, 2020</a:t>
            </a:r>
          </a:p>
        </p:txBody>
      </p:sp>
    </p:spTree>
    <p:extLst>
      <p:ext uri="{BB962C8B-B14F-4D97-AF65-F5344CB8AC3E}">
        <p14:creationId xmlns:p14="http://schemas.microsoft.com/office/powerpoint/2010/main" val="182022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¿Quiénes son las personas que tienen más riesgo de contagiar?</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588534" y="2204864"/>
            <a:ext cx="7838462" cy="3416320"/>
          </a:xfrm>
          <a:prstGeom prst="rect">
            <a:avLst/>
          </a:prstGeom>
        </p:spPr>
        <p:txBody>
          <a:bodyPr wrap="square">
            <a:spAutoFit/>
          </a:bodyPr>
          <a:lstStyle/>
          <a:p>
            <a:pPr algn="just"/>
            <a:r>
              <a:rPr lang="es-MX" dirty="0">
                <a:solidFill>
                  <a:schemeClr val="tx1">
                    <a:lumMod val="50000"/>
                    <a:lumOff val="50000"/>
                  </a:schemeClr>
                </a:solidFill>
              </a:rPr>
              <a:t>Todos, sin embargo existen personas con mayor predisposición a contraer el virus, tales como: </a:t>
            </a:r>
          </a:p>
          <a:p>
            <a:pPr algn="just"/>
            <a:endParaRPr lang="es-MX" dirty="0">
              <a:solidFill>
                <a:schemeClr val="tx1">
                  <a:lumMod val="50000"/>
                  <a:lumOff val="50000"/>
                </a:schemeClr>
              </a:solidFill>
            </a:endParaRPr>
          </a:p>
          <a:p>
            <a:pPr marL="285750" indent="-285750" algn="just">
              <a:buFontTx/>
              <a:buChar char="-"/>
            </a:pPr>
            <a:r>
              <a:rPr lang="es-MX" dirty="0">
                <a:solidFill>
                  <a:schemeClr val="tx1">
                    <a:lumMod val="50000"/>
                    <a:lumOff val="50000"/>
                  </a:schemeClr>
                </a:solidFill>
              </a:rPr>
              <a:t>Personas que han tenido un contacto estrecho con una persona infectada de COVID-19. </a:t>
            </a:r>
          </a:p>
          <a:p>
            <a:pPr marL="285750" indent="-285750" algn="just">
              <a:buFontTx/>
              <a:buChar char="-"/>
            </a:pPr>
            <a:endParaRPr lang="es-MX" dirty="0">
              <a:solidFill>
                <a:schemeClr val="tx1">
                  <a:lumMod val="50000"/>
                  <a:lumOff val="50000"/>
                </a:schemeClr>
              </a:solidFill>
            </a:endParaRPr>
          </a:p>
          <a:p>
            <a:pPr marL="285750" indent="-285750" algn="just">
              <a:buFontTx/>
              <a:buChar char="-"/>
            </a:pPr>
            <a:r>
              <a:rPr lang="es-MX" dirty="0">
                <a:solidFill>
                  <a:schemeClr val="tx1">
                    <a:lumMod val="50000"/>
                    <a:lumOff val="50000"/>
                  </a:schemeClr>
                </a:solidFill>
              </a:rPr>
              <a:t>Personas que habitan en territorios donde el contagio es alto y existen brotes activos o alta tasa de casos confirmados, donde la trazabilidad del virus es indeterminada. </a:t>
            </a:r>
          </a:p>
          <a:p>
            <a:pPr algn="just"/>
            <a:endParaRPr lang="es-MX" dirty="0">
              <a:solidFill>
                <a:schemeClr val="tx1">
                  <a:lumMod val="50000"/>
                  <a:lumOff val="50000"/>
                </a:schemeClr>
              </a:solidFill>
            </a:endParaRP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Fuente: MINSAL</a:t>
            </a:r>
          </a:p>
        </p:txBody>
      </p:sp>
    </p:spTree>
    <p:extLst>
      <p:ext uri="{BB962C8B-B14F-4D97-AF65-F5344CB8AC3E}">
        <p14:creationId xmlns:p14="http://schemas.microsoft.com/office/powerpoint/2010/main" val="182022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8" name="7 Rectángulo"/>
          <p:cNvSpPr/>
          <p:nvPr/>
        </p:nvSpPr>
        <p:spPr>
          <a:xfrm>
            <a:off x="7740352" y="0"/>
            <a:ext cx="1403648" cy="171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redondeado"/>
          <p:cNvSpPr/>
          <p:nvPr/>
        </p:nvSpPr>
        <p:spPr>
          <a:xfrm>
            <a:off x="953344" y="933498"/>
            <a:ext cx="7488832" cy="537582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1518894" y="2060848"/>
            <a:ext cx="6336704" cy="3096344"/>
          </a:xfrm>
        </p:spPr>
        <p:txBody>
          <a:bodyPr>
            <a:normAutofit/>
          </a:bodyPr>
          <a:lstStyle/>
          <a:p>
            <a:r>
              <a:rPr lang="es-MX" sz="4000" b="1" dirty="0">
                <a:solidFill>
                  <a:schemeClr val="accent5">
                    <a:lumMod val="50000"/>
                  </a:schemeClr>
                </a:solidFill>
              </a:rPr>
              <a:t>2. Medidas de precaución y cuidado para evitar el contagio.</a:t>
            </a:r>
            <a:endParaRPr lang="es-CL" sz="4000" b="1" dirty="0">
              <a:solidFill>
                <a:schemeClr val="accent5">
                  <a:lumMod val="50000"/>
                </a:schemeClr>
              </a:solidFill>
            </a:endParaRPr>
          </a:p>
        </p:txBody>
      </p:sp>
    </p:spTree>
    <p:extLst>
      <p:ext uri="{BB962C8B-B14F-4D97-AF65-F5344CB8AC3E}">
        <p14:creationId xmlns:p14="http://schemas.microsoft.com/office/powerpoint/2010/main" val="1171458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¿Cómo puedo protegerme del COVID-19? Y ¿Cómo se previene esta enfermedad?</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93978" y="2233895"/>
            <a:ext cx="7838462" cy="3877985"/>
          </a:xfrm>
          <a:prstGeom prst="rect">
            <a:avLst/>
          </a:prstGeom>
        </p:spPr>
        <p:txBody>
          <a:bodyPr wrap="square">
            <a:spAutoFit/>
          </a:bodyPr>
          <a:lstStyle/>
          <a:p>
            <a:pPr algn="just"/>
            <a:r>
              <a:rPr lang="es-MX" sz="2000" dirty="0">
                <a:solidFill>
                  <a:schemeClr val="tx1">
                    <a:lumMod val="50000"/>
                    <a:lumOff val="50000"/>
                  </a:schemeClr>
                </a:solidFill>
              </a:rPr>
              <a:t>La primera recomendación es seguir las pautas y actualizaciones que define la </a:t>
            </a:r>
            <a:r>
              <a:rPr lang="es-MX" sz="2000" b="1" u="sng" dirty="0">
                <a:solidFill>
                  <a:schemeClr val="tx1">
                    <a:lumMod val="50000"/>
                    <a:lumOff val="50000"/>
                  </a:schemeClr>
                </a:solidFill>
              </a:rPr>
              <a:t>autoridad sanitaria</a:t>
            </a:r>
            <a:r>
              <a:rPr lang="es-MX" sz="2000" dirty="0">
                <a:solidFill>
                  <a:schemeClr val="tx1">
                    <a:lumMod val="50000"/>
                    <a:lumOff val="50000"/>
                  </a:schemeClr>
                </a:solidFill>
              </a:rPr>
              <a:t>, esto le permitirá a usted y su familia, estar informados y tomar decisiones claves a la hora de enfrentar el virus. </a:t>
            </a:r>
          </a:p>
          <a:p>
            <a:pPr algn="just"/>
            <a:endParaRPr lang="es-MX" sz="2000" dirty="0">
              <a:solidFill>
                <a:schemeClr val="tx1">
                  <a:lumMod val="50000"/>
                  <a:lumOff val="50000"/>
                </a:schemeClr>
              </a:solidFill>
            </a:endParaRPr>
          </a:p>
          <a:p>
            <a:pPr algn="just"/>
            <a:r>
              <a:rPr lang="es-MX" sz="2000" dirty="0">
                <a:solidFill>
                  <a:schemeClr val="tx1">
                    <a:lumMod val="50000"/>
                    <a:lumOff val="50000"/>
                  </a:schemeClr>
                </a:solidFill>
              </a:rPr>
              <a:t>El virus COVID-19 (SARS-COV2-2019), al ser una enfermedad de tipo respiratoria, que se transmite a través de </a:t>
            </a:r>
            <a:r>
              <a:rPr lang="es-MX" sz="2000" dirty="0" err="1">
                <a:solidFill>
                  <a:schemeClr val="tx1">
                    <a:lumMod val="50000"/>
                    <a:lumOff val="50000"/>
                  </a:schemeClr>
                </a:solidFill>
              </a:rPr>
              <a:t>gotículas</a:t>
            </a:r>
            <a:r>
              <a:rPr lang="es-MX" sz="2000" dirty="0">
                <a:solidFill>
                  <a:schemeClr val="tx1">
                    <a:lumMod val="50000"/>
                    <a:lumOff val="50000"/>
                  </a:schemeClr>
                </a:solidFill>
              </a:rPr>
              <a:t> provenientes de la tos y los estornudos, obliga a tomar medidas y tener especial cuidado con la higiene respiratoria y de las manos. </a:t>
            </a:r>
          </a:p>
          <a:p>
            <a:pPr algn="just"/>
            <a:endParaRPr lang="es-MX" sz="2000" dirty="0">
              <a:solidFill>
                <a:schemeClr val="tx1">
                  <a:lumMod val="50000"/>
                  <a:lumOff val="50000"/>
                </a:schemeClr>
              </a:solidFill>
            </a:endParaRPr>
          </a:p>
          <a:p>
            <a:pPr algn="just"/>
            <a:r>
              <a:rPr lang="es-MX" sz="2400" b="1" dirty="0">
                <a:solidFill>
                  <a:schemeClr val="tx1">
                    <a:lumMod val="50000"/>
                    <a:lumOff val="50000"/>
                  </a:schemeClr>
                </a:solidFill>
              </a:rPr>
              <a:t>Las medidas preventivas que disponen el Ministerio de Salud y la Organización Mundial de la Salud son:</a:t>
            </a:r>
          </a:p>
          <a:p>
            <a:pPr algn="just"/>
            <a:endParaRPr lang="es-MX" dirty="0">
              <a:solidFill>
                <a:schemeClr val="tx1">
                  <a:lumMod val="50000"/>
                  <a:lumOff val="50000"/>
                </a:schemeClr>
              </a:solidFill>
            </a:endParaRPr>
          </a:p>
        </p:txBody>
      </p:sp>
    </p:spTree>
    <p:extLst>
      <p:ext uri="{BB962C8B-B14F-4D97-AF65-F5344CB8AC3E}">
        <p14:creationId xmlns:p14="http://schemas.microsoft.com/office/powerpoint/2010/main" val="1820223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Medidas Preventivas de la Autoridad Sanitaria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588534" y="1988840"/>
            <a:ext cx="7838462" cy="4524315"/>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50000"/>
                    <a:lumOff val="50000"/>
                  </a:schemeClr>
                </a:solidFill>
              </a:rPr>
              <a:t>Usted debe lavarse las manos a fondo y frecuentemente con agua y jabón o con un desinfectante a base de alcohol (60°) por más de 20 segundos, esto matará los virus que puedan encontrarse en sus manos.</a:t>
            </a:r>
          </a:p>
          <a:p>
            <a:pPr algn="just"/>
            <a:endParaRPr lang="es-MX" dirty="0">
              <a:solidFill>
                <a:schemeClr val="tx1">
                  <a:lumMod val="50000"/>
                  <a:lumOff val="50000"/>
                </a:schemeClr>
              </a:solidFill>
            </a:endParaRPr>
          </a:p>
          <a:p>
            <a:pPr marL="285750" indent="-285750" algn="just">
              <a:buFont typeface="Wingdings" panose="05000000000000000000" pitchFamily="2" charset="2"/>
              <a:buChar char="ü"/>
            </a:pPr>
            <a:r>
              <a:rPr lang="es-MX" dirty="0">
                <a:solidFill>
                  <a:schemeClr val="tx1">
                    <a:lumMod val="50000"/>
                    <a:lumOff val="50000"/>
                  </a:schemeClr>
                </a:solidFill>
              </a:rPr>
              <a:t>Recuerde mantener una distancia mínima de 1 metro entre usted y los demás (idealmente un metro y medio o más), ya que si alguien tose, estornuda o habla y tiene la enfermedad, puede contagiarlo. Esta medida aplica a toda actividad social, ya que hay personas infectadas asintomáticas o con signos leves de la enfermedad, por lo que es conveniente mantener la distancia física con los demás. </a:t>
            </a:r>
          </a:p>
          <a:p>
            <a:pPr algn="just"/>
            <a:endParaRPr lang="es-MX" dirty="0">
              <a:solidFill>
                <a:schemeClr val="tx1">
                  <a:lumMod val="50000"/>
                  <a:lumOff val="50000"/>
                </a:schemeClr>
              </a:solidFill>
            </a:endParaRPr>
          </a:p>
          <a:p>
            <a:pPr marL="285750" indent="-285750" algn="just">
              <a:buFont typeface="Wingdings" panose="05000000000000000000" pitchFamily="2" charset="2"/>
              <a:buChar char="ü"/>
            </a:pPr>
            <a:r>
              <a:rPr lang="es-MX" dirty="0">
                <a:solidFill>
                  <a:schemeClr val="tx1">
                    <a:lumMod val="50000"/>
                    <a:lumOff val="50000"/>
                  </a:schemeClr>
                </a:solidFill>
              </a:rPr>
              <a:t>Debe evitar tocar sus ojos, nariz y boca, esto dado que nuestras manos tocan muchas superficies y pueden recoger el virus. Una vez contaminadas, pueden transferir el virus a los ojos, la nariz o la boca y desde allí, el virus puede entrar en su cuerpo y enfermarse.</a:t>
            </a:r>
          </a:p>
          <a:p>
            <a:pPr algn="just"/>
            <a:endParaRPr lang="es-MX" dirty="0">
              <a:solidFill>
                <a:schemeClr val="tx1">
                  <a:lumMod val="50000"/>
                  <a:lumOff val="50000"/>
                </a:schemeClr>
              </a:solidFill>
            </a:endParaRPr>
          </a:p>
        </p:txBody>
      </p:sp>
    </p:spTree>
    <p:extLst>
      <p:ext uri="{BB962C8B-B14F-4D97-AF65-F5344CB8AC3E}">
        <p14:creationId xmlns:p14="http://schemas.microsoft.com/office/powerpoint/2010/main" val="3709873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Medidas Preventivas de la Autoridad Sanitaria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588534" y="2204864"/>
            <a:ext cx="7838462" cy="3693319"/>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50000"/>
                    <a:lumOff val="50000"/>
                  </a:schemeClr>
                </a:solidFill>
              </a:rPr>
              <a:t>Velar por mantener una buena higiene respiratoria, esto significa cubrirse la boca y la nariz con el codo flexionado (antebrazo) o con un pañuelo al toser o estornudar, este último debe desecharlo de inmediato y lavarse las manos. Esta acción evitará que las </a:t>
            </a:r>
            <a:r>
              <a:rPr lang="es-MX" dirty="0" err="1">
                <a:solidFill>
                  <a:schemeClr val="tx1">
                    <a:lumMod val="50000"/>
                    <a:lumOff val="50000"/>
                  </a:schemeClr>
                </a:solidFill>
              </a:rPr>
              <a:t>gotículas</a:t>
            </a:r>
            <a:r>
              <a:rPr lang="es-MX" dirty="0">
                <a:solidFill>
                  <a:schemeClr val="tx1">
                    <a:lumMod val="50000"/>
                    <a:lumOff val="50000"/>
                  </a:schemeClr>
                </a:solidFill>
              </a:rPr>
              <a:t> se propaguen. </a:t>
            </a:r>
          </a:p>
          <a:p>
            <a:pPr marL="285750" indent="-285750" algn="just">
              <a:buFont typeface="Wingdings" panose="05000000000000000000" pitchFamily="2" charset="2"/>
              <a:buChar char="ü"/>
            </a:pPr>
            <a:endParaRPr lang="es-MX" dirty="0">
              <a:solidFill>
                <a:schemeClr val="tx1">
                  <a:lumMod val="50000"/>
                  <a:lumOff val="50000"/>
                </a:schemeClr>
              </a:solidFill>
            </a:endParaRPr>
          </a:p>
          <a:p>
            <a:pPr marL="285750" indent="-285750" algn="just">
              <a:buFont typeface="Wingdings" panose="05000000000000000000" pitchFamily="2" charset="2"/>
              <a:buChar char="ü"/>
            </a:pPr>
            <a:r>
              <a:rPr lang="es-MX" dirty="0">
                <a:solidFill>
                  <a:schemeClr val="tx1">
                    <a:lumMod val="50000"/>
                    <a:lumOff val="50000"/>
                  </a:schemeClr>
                </a:solidFill>
              </a:rPr>
              <a:t>Evite ir a lugares concurridos, las aglomeraciones son fuentes de contagio debido al contacto estrecho y hacen más difícil mantener una distancia física de un metro. </a:t>
            </a:r>
          </a:p>
          <a:p>
            <a:pPr marL="285750" indent="-285750" algn="just">
              <a:buFont typeface="Wingdings" panose="05000000000000000000" pitchFamily="2" charset="2"/>
              <a:buChar char="ü"/>
            </a:pPr>
            <a:endParaRPr lang="es-MX" dirty="0">
              <a:solidFill>
                <a:schemeClr val="tx1">
                  <a:lumMod val="50000"/>
                  <a:lumOff val="50000"/>
                </a:schemeClr>
              </a:solidFill>
            </a:endParaRPr>
          </a:p>
          <a:p>
            <a:pPr marL="285750" indent="-285750" algn="just">
              <a:buFont typeface="Wingdings" panose="05000000000000000000" pitchFamily="2" charset="2"/>
              <a:buChar char="ü"/>
            </a:pPr>
            <a:r>
              <a:rPr lang="es-MX" dirty="0">
                <a:solidFill>
                  <a:schemeClr val="tx1">
                    <a:lumMod val="50000"/>
                    <a:lumOff val="50000"/>
                  </a:schemeClr>
                </a:solidFill>
              </a:rPr>
              <a:t>Recuerde no compartir bombillas, vasos o cubiertos con otras personas.</a:t>
            </a:r>
          </a:p>
          <a:p>
            <a:pPr algn="just"/>
            <a:endParaRPr lang="es-MX" dirty="0">
              <a:solidFill>
                <a:schemeClr val="tx1">
                  <a:lumMod val="50000"/>
                  <a:lumOff val="50000"/>
                </a:schemeClr>
              </a:solidFill>
            </a:endParaRPr>
          </a:p>
          <a:p>
            <a:pPr marL="285750" indent="-285750" algn="just">
              <a:buFont typeface="Wingdings" panose="05000000000000000000" pitchFamily="2" charset="2"/>
              <a:buChar char="ü"/>
            </a:pPr>
            <a:r>
              <a:rPr lang="es-MX" dirty="0">
                <a:solidFill>
                  <a:schemeClr val="tx1">
                    <a:lumMod val="50000"/>
                    <a:lumOff val="50000"/>
                  </a:schemeClr>
                </a:solidFill>
              </a:rPr>
              <a:t>Evitar saludar con la mano o dar besos.</a:t>
            </a:r>
          </a:p>
          <a:p>
            <a:pPr marL="285750" indent="-285750" algn="just">
              <a:buFont typeface="Wingdings" panose="05000000000000000000" pitchFamily="2" charset="2"/>
              <a:buChar char="ü"/>
            </a:pPr>
            <a:endParaRPr lang="es-MX" dirty="0">
              <a:solidFill>
                <a:schemeClr val="tx1">
                  <a:lumMod val="50000"/>
                  <a:lumOff val="50000"/>
                </a:schemeClr>
              </a:solidFill>
            </a:endParaRPr>
          </a:p>
        </p:txBody>
      </p:sp>
    </p:spTree>
    <p:extLst>
      <p:ext uri="{BB962C8B-B14F-4D97-AF65-F5344CB8AC3E}">
        <p14:creationId xmlns:p14="http://schemas.microsoft.com/office/powerpoint/2010/main" val="3709873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Medidas Preventivas de la Autoridad Sanitaria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95536" y="1988840"/>
            <a:ext cx="8352928" cy="4308872"/>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50000"/>
                    <a:lumOff val="50000"/>
                  </a:schemeClr>
                </a:solidFill>
              </a:rPr>
              <a:t>Permanecer en casa la mayor parte del tiempo posible, respetando la disposición de la autoridad sanitaria, esta medida cuidará la salud e higiene de usted y su familia. </a:t>
            </a:r>
          </a:p>
          <a:p>
            <a:pPr marL="285750" indent="-285750" algn="just">
              <a:buFont typeface="Wingdings" panose="05000000000000000000" pitchFamily="2" charset="2"/>
              <a:buChar char="ü"/>
            </a:pPr>
            <a:endParaRPr lang="es-MX" dirty="0">
              <a:solidFill>
                <a:schemeClr val="tx1">
                  <a:lumMod val="50000"/>
                  <a:lumOff val="50000"/>
                </a:schemeClr>
              </a:solidFill>
            </a:endParaRPr>
          </a:p>
          <a:p>
            <a:pPr marL="285750" indent="-285750" algn="just">
              <a:buFont typeface="Wingdings" panose="05000000000000000000" pitchFamily="2" charset="2"/>
              <a:buChar char="ü"/>
            </a:pPr>
            <a:r>
              <a:rPr lang="es-MX" dirty="0">
                <a:solidFill>
                  <a:schemeClr val="tx1">
                    <a:lumMod val="50000"/>
                    <a:lumOff val="50000"/>
                  </a:schemeClr>
                </a:solidFill>
              </a:rPr>
              <a:t>Si presenta síntomas leves, manténgase en casa y si es posible aíslese hasta que logre recuperarse. </a:t>
            </a:r>
          </a:p>
          <a:p>
            <a:pPr marL="285750" indent="-285750" algn="just">
              <a:buFont typeface="Wingdings" panose="05000000000000000000" pitchFamily="2" charset="2"/>
              <a:buChar char="ü"/>
            </a:pPr>
            <a:endParaRPr lang="es-MX" dirty="0">
              <a:solidFill>
                <a:schemeClr val="tx1">
                  <a:lumMod val="50000"/>
                  <a:lumOff val="50000"/>
                </a:schemeClr>
              </a:solidFill>
            </a:endParaRPr>
          </a:p>
          <a:p>
            <a:pPr marL="285750" indent="-285750" algn="just">
              <a:buFont typeface="Wingdings" panose="05000000000000000000" pitchFamily="2" charset="2"/>
              <a:buChar char="ü"/>
            </a:pPr>
            <a:r>
              <a:rPr lang="es-MX" dirty="0">
                <a:solidFill>
                  <a:schemeClr val="tx1">
                    <a:lumMod val="50000"/>
                    <a:lumOff val="50000"/>
                  </a:schemeClr>
                </a:solidFill>
              </a:rPr>
              <a:t>Si usted debe comprar vivieres, trabajar, o salir de casa por algún otro motivo de fuerza mayor, recuerde hacer uso correcto de la mascarilla, mantener distancia del resto evitando aglomeraciones y mantener medidas de higiene antes descritas. </a:t>
            </a:r>
          </a:p>
          <a:p>
            <a:pPr marL="285750" indent="-285750" algn="just">
              <a:buFont typeface="Wingdings" panose="05000000000000000000" pitchFamily="2" charset="2"/>
              <a:buChar char="ü"/>
            </a:pPr>
            <a:endParaRPr lang="es-MX" dirty="0">
              <a:solidFill>
                <a:schemeClr val="tx1">
                  <a:lumMod val="50000"/>
                  <a:lumOff val="50000"/>
                </a:schemeClr>
              </a:solidFill>
            </a:endParaRPr>
          </a:p>
          <a:p>
            <a:pPr marL="285750" indent="-285750" algn="just">
              <a:buFont typeface="Wingdings" panose="05000000000000000000" pitchFamily="2" charset="2"/>
              <a:buChar char="ü"/>
            </a:pPr>
            <a:r>
              <a:rPr lang="es-MX" dirty="0">
                <a:solidFill>
                  <a:schemeClr val="tx1">
                    <a:lumMod val="50000"/>
                    <a:lumOff val="50000"/>
                  </a:schemeClr>
                </a:solidFill>
              </a:rPr>
              <a:t>Al regresar a su hogar, usted debe recordar habilitar un espacio para bolsos, llaves, celular y otros elementos para su </a:t>
            </a:r>
            <a:r>
              <a:rPr lang="es-MX" dirty="0" err="1">
                <a:solidFill>
                  <a:schemeClr val="tx1">
                    <a:lumMod val="50000"/>
                    <a:lumOff val="50000"/>
                  </a:schemeClr>
                </a:solidFill>
              </a:rPr>
              <a:t>sanitización</a:t>
            </a:r>
            <a:r>
              <a:rPr lang="es-MX" dirty="0">
                <a:solidFill>
                  <a:schemeClr val="tx1">
                    <a:lumMod val="50000"/>
                    <a:lumOff val="50000"/>
                  </a:schemeClr>
                </a:solidFill>
              </a:rPr>
              <a:t>, ducharse y colocarse ropa limpia. </a:t>
            </a:r>
          </a:p>
          <a:p>
            <a:pPr algn="just"/>
            <a:endParaRPr lang="es-MX" dirty="0">
              <a:solidFill>
                <a:schemeClr val="tx1">
                  <a:lumMod val="50000"/>
                  <a:lumOff val="50000"/>
                </a:schemeClr>
              </a:solidFill>
            </a:endParaRPr>
          </a:p>
          <a:p>
            <a:pPr algn="just"/>
            <a:r>
              <a:rPr lang="es-MX" sz="2000" dirty="0">
                <a:solidFill>
                  <a:schemeClr val="tx1">
                    <a:lumMod val="50000"/>
                    <a:lumOff val="50000"/>
                  </a:schemeClr>
                </a:solidFill>
              </a:rPr>
              <a:t>Fuente: MINSAL, 2020; OMS,2020; ACHS,2020</a:t>
            </a:r>
          </a:p>
          <a:p>
            <a:pPr algn="just"/>
            <a:endParaRPr lang="es-MX" sz="2000" dirty="0">
              <a:solidFill>
                <a:schemeClr val="tx1">
                  <a:lumMod val="50000"/>
                  <a:lumOff val="50000"/>
                </a:schemeClr>
              </a:solidFill>
            </a:endParaRPr>
          </a:p>
        </p:txBody>
      </p:sp>
    </p:spTree>
    <p:extLst>
      <p:ext uri="{BB962C8B-B14F-4D97-AF65-F5344CB8AC3E}">
        <p14:creationId xmlns:p14="http://schemas.microsoft.com/office/powerpoint/2010/main" val="11980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¿Qué se entiende por lavado de manos frecuente?</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588534" y="1772816"/>
            <a:ext cx="7838462" cy="4278094"/>
          </a:xfrm>
          <a:prstGeom prst="rect">
            <a:avLst/>
          </a:prstGeom>
        </p:spPr>
        <p:txBody>
          <a:bodyPr wrap="square">
            <a:spAutoFit/>
          </a:bodyPr>
          <a:lstStyle/>
          <a:p>
            <a:pPr algn="just"/>
            <a:r>
              <a:rPr lang="es-MX" dirty="0">
                <a:solidFill>
                  <a:schemeClr val="tx1">
                    <a:lumMod val="50000"/>
                    <a:lumOff val="50000"/>
                  </a:schemeClr>
                </a:solidFill>
              </a:rPr>
              <a:t>El lavado de manos es una de las medidas que más genera dudas, principalmente cuando necesitamos saber cuáles son las instancias apropiadas, más aun cuando las autoridades sanitarias piden extremar su frecuencia, es por eso que el Centro para el Control y Prevención de Enfermedades de Estados Unidos (CDC) elaboró una información clave para saber el momento apropiado para el lavado de manos: </a:t>
            </a:r>
          </a:p>
          <a:p>
            <a:pPr algn="just"/>
            <a:endParaRPr lang="es-MX" dirty="0">
              <a:solidFill>
                <a:schemeClr val="tx1">
                  <a:lumMod val="50000"/>
                  <a:lumOff val="50000"/>
                </a:schemeClr>
              </a:solidFill>
            </a:endParaRPr>
          </a:p>
          <a:p>
            <a:pPr marL="742950" lvl="1" indent="-285750" algn="just">
              <a:buFont typeface="Arial" panose="020B0604020202020204" pitchFamily="34" charset="0"/>
              <a:buChar char="•"/>
            </a:pPr>
            <a:r>
              <a:rPr lang="es-MX" sz="1600" dirty="0">
                <a:solidFill>
                  <a:schemeClr val="tx1">
                    <a:lumMod val="50000"/>
                    <a:lumOff val="50000"/>
                  </a:schemeClr>
                </a:solidFill>
              </a:rPr>
              <a:t>Antes, durante y después de preparar alimentos</a:t>
            </a:r>
          </a:p>
          <a:p>
            <a:pPr marL="742950" lvl="1" indent="-285750" algn="just">
              <a:buFont typeface="Arial" panose="020B0604020202020204" pitchFamily="34" charset="0"/>
              <a:buChar char="•"/>
            </a:pPr>
            <a:r>
              <a:rPr lang="es-MX" sz="1600" dirty="0">
                <a:solidFill>
                  <a:schemeClr val="tx1">
                    <a:lumMod val="50000"/>
                    <a:lumOff val="50000"/>
                  </a:schemeClr>
                </a:solidFill>
              </a:rPr>
              <a:t>Antes de comer</a:t>
            </a:r>
          </a:p>
          <a:p>
            <a:pPr marL="742950" lvl="1" indent="-285750" algn="just">
              <a:buFont typeface="Arial" panose="020B0604020202020204" pitchFamily="34" charset="0"/>
              <a:buChar char="•"/>
            </a:pPr>
            <a:r>
              <a:rPr lang="es-MX" sz="1600" dirty="0">
                <a:solidFill>
                  <a:schemeClr val="tx1">
                    <a:lumMod val="50000"/>
                    <a:lumOff val="50000"/>
                  </a:schemeClr>
                </a:solidFill>
              </a:rPr>
              <a:t>Antes y después de cuidar a alguien en su casa que tenga vómitos o diarrea</a:t>
            </a:r>
          </a:p>
          <a:p>
            <a:pPr marL="742950" lvl="1" indent="-285750" algn="just">
              <a:buFont typeface="Arial" panose="020B0604020202020204" pitchFamily="34" charset="0"/>
              <a:buChar char="•"/>
            </a:pPr>
            <a:r>
              <a:rPr lang="es-MX" sz="1600" dirty="0">
                <a:solidFill>
                  <a:schemeClr val="tx1">
                    <a:lumMod val="50000"/>
                    <a:lumOff val="50000"/>
                  </a:schemeClr>
                </a:solidFill>
              </a:rPr>
              <a:t>Antes y después de tratar una cortadura o una herida</a:t>
            </a:r>
          </a:p>
          <a:p>
            <a:pPr marL="742950" lvl="1" indent="-285750" algn="just">
              <a:buFont typeface="Arial" panose="020B0604020202020204" pitchFamily="34" charset="0"/>
              <a:buChar char="•"/>
            </a:pPr>
            <a:r>
              <a:rPr lang="es-MX" sz="1600" dirty="0">
                <a:solidFill>
                  <a:schemeClr val="tx1">
                    <a:lumMod val="50000"/>
                    <a:lumOff val="50000"/>
                  </a:schemeClr>
                </a:solidFill>
              </a:rPr>
              <a:t>Después de ir al baño</a:t>
            </a:r>
          </a:p>
          <a:p>
            <a:pPr marL="742950" lvl="1" indent="-285750" algn="just">
              <a:buFont typeface="Arial" panose="020B0604020202020204" pitchFamily="34" charset="0"/>
              <a:buChar char="•"/>
            </a:pPr>
            <a:r>
              <a:rPr lang="es-MX" sz="1600" dirty="0">
                <a:solidFill>
                  <a:schemeClr val="tx1">
                    <a:lumMod val="50000"/>
                    <a:lumOff val="50000"/>
                  </a:schemeClr>
                </a:solidFill>
              </a:rPr>
              <a:t>Después de cambiar pañales o limpiar a un niño que haya ido al baño</a:t>
            </a:r>
          </a:p>
          <a:p>
            <a:pPr marL="742950" lvl="1" indent="-285750" algn="just">
              <a:buFont typeface="Arial" panose="020B0604020202020204" pitchFamily="34" charset="0"/>
              <a:buChar char="•"/>
            </a:pPr>
            <a:r>
              <a:rPr lang="es-MX" sz="1600" dirty="0">
                <a:solidFill>
                  <a:schemeClr val="tx1">
                    <a:lumMod val="50000"/>
                    <a:lumOff val="50000"/>
                  </a:schemeClr>
                </a:solidFill>
              </a:rPr>
              <a:t>Después de sonarse la nariz, toser o estornudar</a:t>
            </a:r>
          </a:p>
          <a:p>
            <a:pPr marL="742950" lvl="1" indent="-285750" algn="just">
              <a:buFont typeface="Arial" panose="020B0604020202020204" pitchFamily="34" charset="0"/>
              <a:buChar char="•"/>
            </a:pPr>
            <a:r>
              <a:rPr lang="es-MX" sz="1600" dirty="0">
                <a:solidFill>
                  <a:schemeClr val="tx1">
                    <a:lumMod val="50000"/>
                    <a:lumOff val="50000"/>
                  </a:schemeClr>
                </a:solidFill>
              </a:rPr>
              <a:t>Después de tocar a un animal, alimento para animales o excrementos de animales</a:t>
            </a:r>
          </a:p>
          <a:p>
            <a:pPr marL="742950" lvl="1" indent="-285750" algn="just">
              <a:buFont typeface="Arial" panose="020B0604020202020204" pitchFamily="34" charset="0"/>
              <a:buChar char="•"/>
            </a:pPr>
            <a:r>
              <a:rPr lang="es-MX" sz="1600" dirty="0">
                <a:solidFill>
                  <a:schemeClr val="tx1">
                    <a:lumMod val="50000"/>
                    <a:lumOff val="50000"/>
                  </a:schemeClr>
                </a:solidFill>
              </a:rPr>
              <a:t>Después de manipular alimentos o golosinas para mascotas</a:t>
            </a:r>
          </a:p>
          <a:p>
            <a:pPr marL="742950" lvl="1" indent="-285750" algn="just">
              <a:buFont typeface="Arial" panose="020B0604020202020204" pitchFamily="34" charset="0"/>
              <a:buChar char="•"/>
            </a:pPr>
            <a:r>
              <a:rPr lang="es-MX" sz="1600" dirty="0">
                <a:solidFill>
                  <a:schemeClr val="tx1">
                    <a:lumMod val="50000"/>
                    <a:lumOff val="50000"/>
                  </a:schemeClr>
                </a:solidFill>
              </a:rPr>
              <a:t>Después de tocar la basura</a:t>
            </a:r>
          </a:p>
        </p:txBody>
      </p:sp>
    </p:spTree>
    <p:extLst>
      <p:ext uri="{BB962C8B-B14F-4D97-AF65-F5344CB8AC3E}">
        <p14:creationId xmlns:p14="http://schemas.microsoft.com/office/powerpoint/2010/main" val="319777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476672"/>
            <a:ext cx="10657490" cy="7200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457200" y="260648"/>
            <a:ext cx="7426117" cy="1143000"/>
          </a:xfrm>
        </p:spPr>
        <p:txBody>
          <a:bodyPr>
            <a:normAutofit/>
          </a:bodyPr>
          <a:lstStyle/>
          <a:p>
            <a:pPr algn="l"/>
            <a:r>
              <a:rPr lang="es-MX" sz="3600" b="1" dirty="0">
                <a:solidFill>
                  <a:schemeClr val="tx2"/>
                </a:solidFill>
              </a:rPr>
              <a:t>CONTENIDO</a:t>
            </a:r>
            <a:endParaRPr lang="es-CL" sz="3600" b="1" dirty="0">
              <a:solidFill>
                <a:schemeClr val="tx2"/>
              </a:solidFill>
            </a:endParaRPr>
          </a:p>
        </p:txBody>
      </p:sp>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95536" y="1700808"/>
            <a:ext cx="5040560" cy="2862322"/>
          </a:xfrm>
          <a:prstGeom prst="rect">
            <a:avLst/>
          </a:prstGeom>
        </p:spPr>
        <p:txBody>
          <a:bodyPr wrap="square">
            <a:spAutoFit/>
          </a:bodyPr>
          <a:lstStyle/>
          <a:p>
            <a:pPr algn="just"/>
            <a:r>
              <a:rPr lang="es-MX" b="1" i="1" dirty="0">
                <a:solidFill>
                  <a:schemeClr val="tx1">
                    <a:lumMod val="65000"/>
                    <a:lumOff val="35000"/>
                  </a:schemeClr>
                </a:solidFill>
              </a:rPr>
              <a:t>Preguntas Frecuentes respecto a COVID-19:</a:t>
            </a:r>
          </a:p>
          <a:p>
            <a:pPr algn="just"/>
            <a:endParaRPr lang="es-MX" i="1" dirty="0">
              <a:solidFill>
                <a:schemeClr val="tx1">
                  <a:lumMod val="65000"/>
                  <a:lumOff val="35000"/>
                </a:schemeClr>
              </a:solidFill>
            </a:endParaRPr>
          </a:p>
          <a:p>
            <a:pPr marL="342900" indent="-342900" algn="just">
              <a:buFont typeface="+mj-lt"/>
              <a:buAutoNum type="arabicPeriod"/>
            </a:pPr>
            <a:r>
              <a:rPr lang="es-MX" i="1" dirty="0">
                <a:solidFill>
                  <a:schemeClr val="tx1">
                    <a:lumMod val="65000"/>
                    <a:lumOff val="35000"/>
                  </a:schemeClr>
                </a:solidFill>
              </a:rPr>
              <a:t>Conociendo el COVID-19: ¿Qué es el coronavirus?, ¿Cuáles son los síntomas y formas de contagio?.   </a:t>
            </a:r>
          </a:p>
          <a:p>
            <a:pPr marL="342900" indent="-342900" algn="just">
              <a:buFont typeface="+mj-lt"/>
              <a:buAutoNum type="arabicPeriod"/>
            </a:pPr>
            <a:r>
              <a:rPr lang="es-MX" i="1" dirty="0">
                <a:solidFill>
                  <a:schemeClr val="tx1">
                    <a:lumMod val="65000"/>
                    <a:lumOff val="35000"/>
                  </a:schemeClr>
                </a:solidFill>
              </a:rPr>
              <a:t>Medidas de precaución y cuidados.</a:t>
            </a:r>
          </a:p>
          <a:p>
            <a:pPr marL="342900" indent="-342900" algn="just">
              <a:buFont typeface="+mj-lt"/>
              <a:buAutoNum type="arabicPeriod"/>
            </a:pPr>
            <a:r>
              <a:rPr lang="es-MX" i="1" dirty="0">
                <a:solidFill>
                  <a:schemeClr val="tx1">
                    <a:lumMod val="65000"/>
                    <a:lumOff val="35000"/>
                  </a:schemeClr>
                </a:solidFill>
              </a:rPr>
              <a:t>Distanciamiento Social, Cuarentena, Aislamiento.</a:t>
            </a:r>
          </a:p>
          <a:p>
            <a:pPr marL="342900" indent="-342900" algn="just">
              <a:buFont typeface="+mj-lt"/>
              <a:buAutoNum type="arabicPeriod"/>
            </a:pPr>
            <a:r>
              <a:rPr lang="es-MX" i="1" dirty="0">
                <a:solidFill>
                  <a:schemeClr val="tx1">
                    <a:lumMod val="65000"/>
                    <a:lumOff val="35000"/>
                  </a:schemeClr>
                </a:solidFill>
              </a:rPr>
              <a:t>Otras preguntas frecuentes asociadas al estado de Pandemia.</a:t>
            </a:r>
          </a:p>
        </p:txBody>
      </p:sp>
      <p:pic>
        <p:nvPicPr>
          <p:cNvPr id="3" name="2 Imagen"/>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45486" r="11351"/>
          <a:stretch/>
        </p:blipFill>
        <p:spPr>
          <a:xfrm>
            <a:off x="5707117" y="-19821"/>
            <a:ext cx="4950373" cy="6877819"/>
          </a:xfrm>
          <a:prstGeom prst="rect">
            <a:avLst/>
          </a:prstGeom>
        </p:spPr>
      </p:pic>
    </p:spTree>
    <p:extLst>
      <p:ext uri="{BB962C8B-B14F-4D97-AF65-F5344CB8AC3E}">
        <p14:creationId xmlns:p14="http://schemas.microsoft.com/office/powerpoint/2010/main" val="140135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¿Qué se entiende por lavado de manos frecuente?</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167845" y="1746237"/>
            <a:ext cx="4824536" cy="4801314"/>
          </a:xfrm>
          <a:prstGeom prst="rect">
            <a:avLst/>
          </a:prstGeom>
        </p:spPr>
        <p:txBody>
          <a:bodyPr wrap="square">
            <a:spAutoFit/>
          </a:bodyPr>
          <a:lstStyle/>
          <a:p>
            <a:pPr algn="just"/>
            <a:r>
              <a:rPr lang="es-MX" dirty="0">
                <a:solidFill>
                  <a:schemeClr val="tx1">
                    <a:lumMod val="50000"/>
                    <a:lumOff val="50000"/>
                  </a:schemeClr>
                </a:solidFill>
              </a:rPr>
              <a:t>Durante la pandemia del COVID-19, también se debería limpiar las manos: </a:t>
            </a:r>
          </a:p>
          <a:p>
            <a:pPr algn="just"/>
            <a:endParaRPr lang="es-MX" dirty="0">
              <a:solidFill>
                <a:schemeClr val="tx1">
                  <a:lumMod val="50000"/>
                  <a:lumOff val="50000"/>
                </a:schemeClr>
              </a:solidFill>
            </a:endParaRPr>
          </a:p>
          <a:p>
            <a:pPr marL="285750" indent="-285750" algn="just">
              <a:buFont typeface="Arial" panose="020B0604020202020204" pitchFamily="34" charset="0"/>
              <a:buChar char="•"/>
            </a:pPr>
            <a:r>
              <a:rPr lang="es-MX" dirty="0">
                <a:solidFill>
                  <a:schemeClr val="tx1">
                    <a:lumMod val="50000"/>
                    <a:lumOff val="50000"/>
                  </a:schemeClr>
                </a:solidFill>
              </a:rPr>
              <a:t>Después de estar en un lugar público y tocar un artículo o una superficie que otras personas podrían tocar frecuentemente, como las manijas de las puertas, las mesas, los surtidores de gasolina, los carritos para las compras, las pantallas o cajas registradoras electrónicas, etc.</a:t>
            </a:r>
          </a:p>
          <a:p>
            <a:pPr marL="285750" indent="-285750" algn="just">
              <a:buFont typeface="Arial" panose="020B0604020202020204" pitchFamily="34" charset="0"/>
              <a:buChar char="•"/>
            </a:pPr>
            <a:endParaRPr lang="es-MX" dirty="0">
              <a:solidFill>
                <a:schemeClr val="tx1">
                  <a:lumMod val="50000"/>
                  <a:lumOff val="50000"/>
                </a:schemeClr>
              </a:solidFill>
            </a:endParaRPr>
          </a:p>
          <a:p>
            <a:pPr marL="285750" indent="-285750" algn="just">
              <a:buFont typeface="Arial" panose="020B0604020202020204" pitchFamily="34" charset="0"/>
              <a:buChar char="•"/>
            </a:pPr>
            <a:r>
              <a:rPr lang="es-MX" dirty="0">
                <a:solidFill>
                  <a:schemeClr val="tx1">
                    <a:lumMod val="50000"/>
                    <a:lumOff val="50000"/>
                  </a:schemeClr>
                </a:solidFill>
              </a:rPr>
              <a:t>Antes de tocarse los ojos, la nariz o la boca porque así es como entran los microbios al cuerpo.</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Fuente: Centro para el Control y Prevención de Enfermedades de Estados Unidos, 2020</a:t>
            </a:r>
          </a:p>
        </p:txBody>
      </p:sp>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l="17931" r="18759"/>
          <a:stretch/>
        </p:blipFill>
        <p:spPr>
          <a:xfrm>
            <a:off x="395536" y="2485618"/>
            <a:ext cx="3574227" cy="3175630"/>
          </a:xfrm>
          <a:prstGeom prst="rect">
            <a:avLst/>
          </a:prstGeom>
        </p:spPr>
      </p:pic>
    </p:spTree>
    <p:extLst>
      <p:ext uri="{BB962C8B-B14F-4D97-AF65-F5344CB8AC3E}">
        <p14:creationId xmlns:p14="http://schemas.microsoft.com/office/powerpoint/2010/main" val="46006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5148064" y="2678142"/>
            <a:ext cx="3589990" cy="1631216"/>
          </a:xfrm>
          <a:prstGeom prst="rect">
            <a:avLst/>
          </a:prstGeom>
        </p:spPr>
        <p:txBody>
          <a:bodyPr wrap="square">
            <a:spAutoFit/>
          </a:bodyPr>
          <a:lstStyle/>
          <a:p>
            <a:pPr algn="just"/>
            <a:r>
              <a:rPr lang="es-MX" sz="2000" dirty="0">
                <a:solidFill>
                  <a:schemeClr val="tx1">
                    <a:lumMod val="50000"/>
                    <a:lumOff val="50000"/>
                  </a:schemeClr>
                </a:solidFill>
              </a:rPr>
              <a:t>Recuerde seguir las indicaciones de la </a:t>
            </a:r>
            <a:r>
              <a:rPr lang="es-MX" sz="2000" b="1" dirty="0">
                <a:solidFill>
                  <a:schemeClr val="tx2"/>
                </a:solidFill>
              </a:rPr>
              <a:t>Organización Mundial de la Salud </a:t>
            </a:r>
            <a:r>
              <a:rPr lang="es-MX" sz="2000" dirty="0">
                <a:solidFill>
                  <a:schemeClr val="tx1">
                    <a:lumMod val="50000"/>
                    <a:lumOff val="50000"/>
                  </a:schemeClr>
                </a:solidFill>
              </a:rPr>
              <a:t>para un correcto lavado de manos a través de la siguiente infografía.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7085"/>
            <a:ext cx="4536504" cy="615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772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¿Debo usar mascarilla?, ¿Es necesario que todas las personas usen mascarillas?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pic>
        <p:nvPicPr>
          <p:cNvPr id="6" name="5 Imagen"/>
          <p:cNvPicPr>
            <a:picLocks noChangeAspect="1"/>
          </p:cNvPicPr>
          <p:nvPr/>
        </p:nvPicPr>
        <p:blipFill rotWithShape="1">
          <a:blip r:embed="rId3">
            <a:extLst>
              <a:ext uri="{28A0092B-C50C-407E-A947-70E740481C1C}">
                <a14:useLocalDpi xmlns:a14="http://schemas.microsoft.com/office/drawing/2010/main" val="0"/>
              </a:ext>
            </a:extLst>
          </a:blip>
          <a:srcRect b="16733"/>
          <a:stretch/>
        </p:blipFill>
        <p:spPr>
          <a:xfrm>
            <a:off x="2771800" y="4653136"/>
            <a:ext cx="5962650" cy="2204864"/>
          </a:xfrm>
          <a:prstGeom prst="rect">
            <a:avLst/>
          </a:prstGeom>
        </p:spPr>
      </p:pic>
      <p:sp>
        <p:nvSpPr>
          <p:cNvPr id="2" name="1 Rectángulo"/>
          <p:cNvSpPr/>
          <p:nvPr/>
        </p:nvSpPr>
        <p:spPr>
          <a:xfrm>
            <a:off x="588534" y="2204864"/>
            <a:ext cx="7838462" cy="3416320"/>
          </a:xfrm>
          <a:prstGeom prst="rect">
            <a:avLst/>
          </a:prstGeom>
        </p:spPr>
        <p:txBody>
          <a:bodyPr wrap="square">
            <a:spAutoFit/>
          </a:bodyPr>
          <a:lstStyle/>
          <a:p>
            <a:pPr algn="just"/>
            <a:r>
              <a:rPr lang="es-MX" dirty="0">
                <a:solidFill>
                  <a:schemeClr val="tx1">
                    <a:lumMod val="50000"/>
                    <a:lumOff val="50000"/>
                  </a:schemeClr>
                </a:solidFill>
              </a:rPr>
              <a:t>La mascarilla es esencial actualmente, más aún si una persona tiene síntomas respiratorios como tos o fiebre. </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Además, según lo indicado por el Gobierno de Chile y Municipios, su uso es obligatorio en el espacio público, transporte público y privado del país, lugares de trabajo, ascensores o funiculares con más de una persona al interior y lugares donde hayan 10 o más personas aglomeradas (por ejemplo, centros de salud, supermercados, farmacias, etc.).</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Siempre que desempeñe  un trabajo con más personas, debe usarse mascarilla. </a:t>
            </a:r>
          </a:p>
          <a:p>
            <a:pPr marL="285750" indent="-285750" algn="just">
              <a:buFontTx/>
              <a:buChar char="-"/>
            </a:pPr>
            <a:endParaRPr lang="es-MX" dirty="0">
              <a:solidFill>
                <a:schemeClr val="tx1">
                  <a:lumMod val="50000"/>
                  <a:lumOff val="50000"/>
                </a:schemeClr>
              </a:solidFill>
            </a:endParaRPr>
          </a:p>
          <a:p>
            <a:pPr algn="just"/>
            <a:r>
              <a:rPr lang="es-MX" dirty="0">
                <a:solidFill>
                  <a:schemeClr val="tx1">
                    <a:lumMod val="50000"/>
                    <a:lumOff val="50000"/>
                  </a:schemeClr>
                </a:solidFill>
              </a:rPr>
              <a:t>Fuente: MINSAL,2020</a:t>
            </a:r>
          </a:p>
        </p:txBody>
      </p:sp>
    </p:spTree>
    <p:extLst>
      <p:ext uri="{BB962C8B-B14F-4D97-AF65-F5344CB8AC3E}">
        <p14:creationId xmlns:p14="http://schemas.microsoft.com/office/powerpoint/2010/main" val="3197772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269776"/>
            <a:ext cx="4186807" cy="1143000"/>
          </a:xfrm>
        </p:spPr>
        <p:txBody>
          <a:bodyPr>
            <a:normAutofit/>
          </a:bodyPr>
          <a:lstStyle/>
          <a:p>
            <a:r>
              <a:rPr lang="es-MX" sz="3200" b="1" dirty="0">
                <a:solidFill>
                  <a:schemeClr val="tx2"/>
                </a:solidFill>
              </a:rPr>
              <a:t>¿Cuándo se necesita usar una mascarilla?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95536" y="1556792"/>
            <a:ext cx="4343506" cy="5078313"/>
          </a:xfrm>
          <a:prstGeom prst="rect">
            <a:avLst/>
          </a:prstGeom>
        </p:spPr>
        <p:txBody>
          <a:bodyPr wrap="square">
            <a:spAutoFit/>
          </a:bodyPr>
          <a:lstStyle/>
          <a:p>
            <a:pPr algn="just"/>
            <a:r>
              <a:rPr lang="es-MX" dirty="0">
                <a:solidFill>
                  <a:schemeClr val="tx1">
                    <a:lumMod val="50000"/>
                    <a:lumOff val="50000"/>
                  </a:schemeClr>
                </a:solidFill>
              </a:rPr>
              <a:t>Cuando las personas se encuentran en un entorno comunitario o situaciones de aglomeración, especialmente cuando usted pueda estar cerca de otras personas y no es posible dar cumplimiento al distanciamiento social. Estas situaciones pueden darse en el trabajo, supermercado, farmacias, metros de transporte público y privado (siendo obligatorio en Chile a partir del 8 de marzo de 2020).</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El personal de salud, las personas que se encuentran en persistente exposición y enfermos de COVID-19 se recomienda el uso de la mascarilla médica (OMS, 2020). La población general puede utilizar la mascarilla casera recomendada por la Autoridad Sanitaria. </a:t>
            </a:r>
          </a:p>
        </p:txBody>
      </p:sp>
      <p:pic>
        <p:nvPicPr>
          <p:cNvPr id="3" name="2 Imagen"/>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r="40208"/>
          <a:stretch/>
        </p:blipFill>
        <p:spPr>
          <a:xfrm>
            <a:off x="5020668" y="0"/>
            <a:ext cx="4123332" cy="6896148"/>
          </a:xfrm>
          <a:prstGeom prst="rect">
            <a:avLst/>
          </a:prstGeom>
        </p:spPr>
      </p:pic>
    </p:spTree>
    <p:extLst>
      <p:ext uri="{BB962C8B-B14F-4D97-AF65-F5344CB8AC3E}">
        <p14:creationId xmlns:p14="http://schemas.microsoft.com/office/powerpoint/2010/main" val="21090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fontScale="90000"/>
          </a:bodyPr>
          <a:lstStyle/>
          <a:p>
            <a:pPr algn="l"/>
            <a:r>
              <a:rPr lang="es-MX" sz="3200" b="1" dirty="0">
                <a:solidFill>
                  <a:schemeClr val="tx2"/>
                </a:solidFill>
              </a:rPr>
              <a:t>¿Para qué se necesita usar mascarilla?, ¿El uso de mascarilla reemplaza otras medidas previamente comunicadas?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588534" y="2348880"/>
            <a:ext cx="7838462" cy="1477328"/>
          </a:xfrm>
          <a:prstGeom prst="rect">
            <a:avLst/>
          </a:prstGeom>
        </p:spPr>
        <p:txBody>
          <a:bodyPr wrap="square">
            <a:spAutoFit/>
          </a:bodyPr>
          <a:lstStyle/>
          <a:p>
            <a:pPr algn="just"/>
            <a:r>
              <a:rPr lang="es-MX" dirty="0">
                <a:solidFill>
                  <a:schemeClr val="tx1">
                    <a:lumMod val="50000"/>
                    <a:lumOff val="50000"/>
                  </a:schemeClr>
                </a:solidFill>
              </a:rPr>
              <a:t>Para proteger a las personas que se encuentran en nuestro entorno comunitario, en la eventualidad de tener el virus, pero no presentar síntomas. De esta manera, la mascarilla está orientada principalmente a disminuir la propagación del virus a través de la explosión de saliva y mucosidades respiratorias portadoras del coronavirus.</a:t>
            </a:r>
          </a:p>
        </p:txBody>
      </p:sp>
      <p:sp>
        <p:nvSpPr>
          <p:cNvPr id="7" name="6 Rectángulo"/>
          <p:cNvSpPr/>
          <p:nvPr/>
        </p:nvSpPr>
        <p:spPr>
          <a:xfrm>
            <a:off x="588534" y="4167664"/>
            <a:ext cx="7838462" cy="923330"/>
          </a:xfrm>
          <a:prstGeom prst="rect">
            <a:avLst/>
          </a:prstGeom>
        </p:spPr>
        <p:txBody>
          <a:bodyPr wrap="square">
            <a:spAutoFit/>
          </a:bodyPr>
          <a:lstStyle/>
          <a:p>
            <a:pPr algn="just"/>
            <a:r>
              <a:rPr lang="es-MX" dirty="0">
                <a:solidFill>
                  <a:schemeClr val="tx1">
                    <a:lumMod val="50000"/>
                    <a:lumOff val="50000"/>
                  </a:schemeClr>
                </a:solidFill>
              </a:rPr>
              <a:t>El uso de la mascarilla no reemplaza otras medidas, ya que se trata de medidas complementarias, el uso de mascarillas caseras debe ser adicional al distanciamiento social y la higiene de manos frecuente.</a:t>
            </a:r>
          </a:p>
        </p:txBody>
      </p:sp>
    </p:spTree>
    <p:extLst>
      <p:ext uri="{BB962C8B-B14F-4D97-AF65-F5344CB8AC3E}">
        <p14:creationId xmlns:p14="http://schemas.microsoft.com/office/powerpoint/2010/main" val="21090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527857"/>
            <a:ext cx="7426117" cy="1143000"/>
          </a:xfrm>
        </p:spPr>
        <p:txBody>
          <a:bodyPr>
            <a:normAutofit/>
          </a:bodyPr>
          <a:lstStyle/>
          <a:p>
            <a:pPr algn="l"/>
            <a:r>
              <a:rPr lang="es-MX" sz="3200" b="1" dirty="0">
                <a:solidFill>
                  <a:schemeClr val="tx2"/>
                </a:solidFill>
              </a:rPr>
              <a:t>¿Cómo usar y como quitarse una mascarilla?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895155"/>
            <a:ext cx="7838462" cy="646331"/>
          </a:xfrm>
          <a:prstGeom prst="rect">
            <a:avLst/>
          </a:prstGeom>
        </p:spPr>
        <p:txBody>
          <a:bodyPr wrap="square">
            <a:spAutoFit/>
          </a:bodyPr>
          <a:lstStyle/>
          <a:p>
            <a:pPr algn="just"/>
            <a:r>
              <a:rPr lang="es-MX" dirty="0">
                <a:solidFill>
                  <a:schemeClr val="tx1">
                    <a:lumMod val="50000"/>
                    <a:lumOff val="50000"/>
                  </a:schemeClr>
                </a:solidFill>
              </a:rPr>
              <a:t>El Ministerio de Salud recomienda el uso de mascarillas según el siguiente </a:t>
            </a:r>
            <a:r>
              <a:rPr lang="es-MX" dirty="0" err="1">
                <a:solidFill>
                  <a:schemeClr val="tx1">
                    <a:lumMod val="50000"/>
                    <a:lumOff val="50000"/>
                  </a:schemeClr>
                </a:solidFill>
              </a:rPr>
              <a:t>Infograma</a:t>
            </a:r>
            <a:r>
              <a:rPr lang="es-MX" dirty="0">
                <a:solidFill>
                  <a:schemeClr val="tx1">
                    <a:lumMod val="50000"/>
                    <a:lumOff val="50000"/>
                  </a:schemeClr>
                </a:solidFill>
              </a:rPr>
              <a:t>:</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83" y="2636912"/>
            <a:ext cx="6911717" cy="3870562"/>
          </a:xfrm>
          <a:prstGeom prst="rect">
            <a:avLst/>
          </a:prstGeom>
        </p:spPr>
      </p:pic>
    </p:spTree>
    <p:extLst>
      <p:ext uri="{BB962C8B-B14F-4D97-AF65-F5344CB8AC3E}">
        <p14:creationId xmlns:p14="http://schemas.microsoft.com/office/powerpoint/2010/main" val="1140529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07645" y="557808"/>
            <a:ext cx="3521108" cy="1143000"/>
          </a:xfrm>
        </p:spPr>
        <p:txBody>
          <a:bodyPr>
            <a:normAutofit fontScale="90000"/>
          </a:bodyPr>
          <a:lstStyle/>
          <a:p>
            <a:r>
              <a:rPr lang="es-MX" sz="3200" b="1" dirty="0">
                <a:solidFill>
                  <a:schemeClr val="tx2"/>
                </a:solidFill>
              </a:rPr>
              <a:t>¿Se pueden confeccionar mascarillas caseras?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44518" y="2218321"/>
            <a:ext cx="3047362" cy="2585323"/>
          </a:xfrm>
          <a:prstGeom prst="rect">
            <a:avLst/>
          </a:prstGeom>
        </p:spPr>
        <p:txBody>
          <a:bodyPr wrap="square">
            <a:spAutoFit/>
          </a:bodyPr>
          <a:lstStyle/>
          <a:p>
            <a:pPr algn="just"/>
            <a:r>
              <a:rPr lang="es-MX" dirty="0">
                <a:solidFill>
                  <a:schemeClr val="tx1">
                    <a:lumMod val="50000"/>
                    <a:lumOff val="50000"/>
                  </a:schemeClr>
                </a:solidFill>
              </a:rPr>
              <a:t>El Ministerio de Salud recomienda el uso de mascarillas de tela de fabricación casera a toda la población general, como una medida complementaria a las medidas básicas en la prevención de la transmisión del COVID-19.</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636" y="0"/>
            <a:ext cx="5299364" cy="6858000"/>
          </a:xfrm>
          <a:prstGeom prst="rect">
            <a:avLst/>
          </a:prstGeom>
        </p:spPr>
      </p:pic>
      <p:sp>
        <p:nvSpPr>
          <p:cNvPr id="6" name="5 Flecha derecha"/>
          <p:cNvSpPr/>
          <p:nvPr/>
        </p:nvSpPr>
        <p:spPr>
          <a:xfrm>
            <a:off x="755576" y="5301208"/>
            <a:ext cx="2736304" cy="86409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L" b="1" dirty="0"/>
              <a:t>Instructivo ACHS</a:t>
            </a:r>
          </a:p>
        </p:txBody>
      </p:sp>
    </p:spTree>
    <p:extLst>
      <p:ext uri="{BB962C8B-B14F-4D97-AF65-F5344CB8AC3E}">
        <p14:creationId xmlns:p14="http://schemas.microsoft.com/office/powerpoint/2010/main" val="4135086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¿Qué tipo de mascarilla casera se puede usar?</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588534" y="2204864"/>
            <a:ext cx="7838462" cy="3970318"/>
          </a:xfrm>
          <a:prstGeom prst="rect">
            <a:avLst/>
          </a:prstGeom>
        </p:spPr>
        <p:txBody>
          <a:bodyPr wrap="square">
            <a:spAutoFit/>
          </a:bodyPr>
          <a:lstStyle/>
          <a:p>
            <a:pPr algn="just"/>
            <a:r>
              <a:rPr lang="es-MX" dirty="0">
                <a:solidFill>
                  <a:schemeClr val="tx1">
                    <a:lumMod val="50000"/>
                    <a:lumOff val="50000"/>
                  </a:schemeClr>
                </a:solidFill>
              </a:rPr>
              <a:t>Se recomienda confeccionarlas de los siguientes materiales caseros según su capacidad de filtración:</a:t>
            </a:r>
          </a:p>
          <a:p>
            <a:pPr lvl="1" algn="just"/>
            <a:endParaRPr lang="es-MX" dirty="0">
              <a:solidFill>
                <a:schemeClr val="tx1">
                  <a:lumMod val="50000"/>
                  <a:lumOff val="50000"/>
                </a:schemeClr>
              </a:solidFill>
            </a:endParaRPr>
          </a:p>
          <a:p>
            <a:pPr lvl="1" algn="just"/>
            <a:r>
              <a:rPr lang="es-MX" dirty="0">
                <a:solidFill>
                  <a:schemeClr val="tx1">
                    <a:lumMod val="50000"/>
                    <a:lumOff val="50000"/>
                  </a:schemeClr>
                </a:solidFill>
              </a:rPr>
              <a:t>i.	Paños de cocina en buen estado</a:t>
            </a:r>
          </a:p>
          <a:p>
            <a:pPr lvl="1" algn="just"/>
            <a:r>
              <a:rPr lang="es-MX" dirty="0">
                <a:solidFill>
                  <a:schemeClr val="tx1">
                    <a:lumMod val="50000"/>
                    <a:lumOff val="50000"/>
                  </a:schemeClr>
                </a:solidFill>
              </a:rPr>
              <a:t>ii.	Poleras de algodón y poliéster</a:t>
            </a:r>
          </a:p>
          <a:p>
            <a:pPr lvl="1" algn="just"/>
            <a:r>
              <a:rPr lang="es-MX" dirty="0">
                <a:solidFill>
                  <a:schemeClr val="tx1">
                    <a:lumMod val="50000"/>
                    <a:lumOff val="50000"/>
                  </a:schemeClr>
                </a:solidFill>
              </a:rPr>
              <a:t>iii.	Fundas de almohadas</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Además se recomienda: </a:t>
            </a:r>
          </a:p>
          <a:p>
            <a:pPr algn="just"/>
            <a:endParaRPr lang="es-MX" dirty="0">
              <a:solidFill>
                <a:schemeClr val="tx1">
                  <a:lumMod val="50000"/>
                  <a:lumOff val="50000"/>
                </a:schemeClr>
              </a:solidFill>
            </a:endParaRPr>
          </a:p>
          <a:p>
            <a:pPr marL="742950" lvl="1" indent="-285750" algn="just">
              <a:buFont typeface="Arial" panose="020B0604020202020204" pitchFamily="34" charset="0"/>
              <a:buChar char="•"/>
            </a:pPr>
            <a:r>
              <a:rPr lang="es-MX" dirty="0">
                <a:solidFill>
                  <a:schemeClr val="tx1">
                    <a:lumMod val="50000"/>
                    <a:lumOff val="50000"/>
                  </a:schemeClr>
                </a:solidFill>
              </a:rPr>
              <a:t>Que posea un mínimo 2 capas de tela según el espesor de ésta.</a:t>
            </a:r>
          </a:p>
          <a:p>
            <a:pPr marL="742950" lvl="1" indent="-285750" algn="just">
              <a:buFont typeface="Arial" panose="020B0604020202020204" pitchFamily="34" charset="0"/>
              <a:buChar char="•"/>
            </a:pPr>
            <a:r>
              <a:rPr lang="es-MX" dirty="0">
                <a:solidFill>
                  <a:schemeClr val="tx1">
                    <a:lumMod val="50000"/>
                    <a:lumOff val="50000"/>
                  </a:schemeClr>
                </a:solidFill>
              </a:rPr>
              <a:t>Dimensiones de 15 cm de alto por 25 cm de ancho aproximadamente. </a:t>
            </a:r>
          </a:p>
          <a:p>
            <a:pPr marL="742950" lvl="1" indent="-285750" algn="just">
              <a:buFont typeface="Arial" panose="020B0604020202020204" pitchFamily="34" charset="0"/>
              <a:buChar char="•"/>
            </a:pPr>
            <a:r>
              <a:rPr lang="es-MX" dirty="0">
                <a:solidFill>
                  <a:schemeClr val="tx1">
                    <a:lumMod val="50000"/>
                    <a:lumOff val="50000"/>
                  </a:schemeClr>
                </a:solidFill>
              </a:rPr>
              <a:t>Flexible a la cara. </a:t>
            </a:r>
          </a:p>
          <a:p>
            <a:pPr marL="742950" lvl="1" indent="-285750" algn="just">
              <a:buFont typeface="Arial" panose="020B0604020202020204" pitchFamily="34" charset="0"/>
              <a:buChar char="•"/>
            </a:pPr>
            <a:r>
              <a:rPr lang="es-MX" dirty="0">
                <a:solidFill>
                  <a:schemeClr val="tx1">
                    <a:lumMod val="50000"/>
                    <a:lumOff val="50000"/>
                  </a:schemeClr>
                </a:solidFill>
              </a:rPr>
              <a:t>La mascarilla debe lavarse y secarse sin producir daños en la tela o en la forma, si no, se debe desechar.</a:t>
            </a:r>
          </a:p>
        </p:txBody>
      </p:sp>
    </p:spTree>
    <p:extLst>
      <p:ext uri="{BB962C8B-B14F-4D97-AF65-F5344CB8AC3E}">
        <p14:creationId xmlns:p14="http://schemas.microsoft.com/office/powerpoint/2010/main" val="1140529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¿Quiénes no deben usar mascarilla casera?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588534" y="2204864"/>
            <a:ext cx="7838462" cy="923330"/>
          </a:xfrm>
          <a:prstGeom prst="rect">
            <a:avLst/>
          </a:prstGeom>
        </p:spPr>
        <p:txBody>
          <a:bodyPr wrap="square">
            <a:spAutoFit/>
          </a:bodyPr>
          <a:lstStyle/>
          <a:p>
            <a:pPr algn="just"/>
            <a:r>
              <a:rPr lang="es-MX" dirty="0">
                <a:solidFill>
                  <a:schemeClr val="tx1">
                    <a:lumMod val="50000"/>
                    <a:lumOff val="50000"/>
                  </a:schemeClr>
                </a:solidFill>
              </a:rPr>
              <a:t>Las mascarillas no deben utilizarse en niños menores de 2 años de edad, ni en personas que tengan problemas respiratorios, que se encuentren inconscientes, incapacitados, o que no se puedan retirar la mascarilla sin ayuda.</a:t>
            </a: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8262" y="3861048"/>
            <a:ext cx="3121152" cy="2075688"/>
          </a:xfrm>
          <a:prstGeom prst="rect">
            <a:avLst/>
          </a:prstGeom>
        </p:spPr>
      </p:pic>
    </p:spTree>
    <p:extLst>
      <p:ext uri="{BB962C8B-B14F-4D97-AF65-F5344CB8AC3E}">
        <p14:creationId xmlns:p14="http://schemas.microsoft.com/office/powerpoint/2010/main" val="2370691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Autofit/>
          </a:bodyPr>
          <a:lstStyle/>
          <a:p>
            <a:pPr algn="l"/>
            <a:r>
              <a:rPr lang="es-MX" sz="2400" b="1" dirty="0">
                <a:solidFill>
                  <a:schemeClr val="tx2"/>
                </a:solidFill>
              </a:rPr>
              <a:t>¿Por qué se recomienda usar mascarilla casera, en vez de mascarillas de uso por personal de salud?</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588534" y="1916832"/>
            <a:ext cx="7838462" cy="1754326"/>
          </a:xfrm>
          <a:prstGeom prst="rect">
            <a:avLst/>
          </a:prstGeom>
        </p:spPr>
        <p:txBody>
          <a:bodyPr wrap="square">
            <a:spAutoFit/>
          </a:bodyPr>
          <a:lstStyle/>
          <a:p>
            <a:pPr algn="just"/>
            <a:r>
              <a:rPr lang="es-MX" dirty="0">
                <a:solidFill>
                  <a:schemeClr val="tx1">
                    <a:lumMod val="50000"/>
                    <a:lumOff val="50000"/>
                  </a:schemeClr>
                </a:solidFill>
              </a:rPr>
              <a:t>Las mascarillas quirúrgicas y los respiradores N°95 o equivalentes, son escasas a nivel global y deben reservarse para trabajadores de la salud u otros servicios de primera respuesta médica, que están permanentemente expuestos (según la guía del Centro para el Control y Prevención de Enfermedades de Estados Unidos CDC) y el Ministerio de Salud de Chile (MINSAL). La OMS señala también priorizarla para los enfermos de COVID-19 en etapa activa para prevenir la propagación del virus. </a:t>
            </a:r>
          </a:p>
        </p:txBody>
      </p:sp>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t="4634" b="34815"/>
          <a:stretch/>
        </p:blipFill>
        <p:spPr>
          <a:xfrm>
            <a:off x="1619672" y="4149080"/>
            <a:ext cx="5962650" cy="2405046"/>
          </a:xfrm>
          <a:prstGeom prst="rect">
            <a:avLst/>
          </a:prstGeom>
        </p:spPr>
      </p:pic>
    </p:spTree>
    <p:extLst>
      <p:ext uri="{BB962C8B-B14F-4D97-AF65-F5344CB8AC3E}">
        <p14:creationId xmlns:p14="http://schemas.microsoft.com/office/powerpoint/2010/main" val="2880495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8" name="7 Rectángulo"/>
          <p:cNvSpPr/>
          <p:nvPr/>
        </p:nvSpPr>
        <p:spPr>
          <a:xfrm>
            <a:off x="7740352" y="0"/>
            <a:ext cx="1403648" cy="171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redondeado"/>
          <p:cNvSpPr/>
          <p:nvPr/>
        </p:nvSpPr>
        <p:spPr>
          <a:xfrm>
            <a:off x="827584" y="843971"/>
            <a:ext cx="7488832" cy="537582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1518894" y="2060848"/>
            <a:ext cx="6336704" cy="3096344"/>
          </a:xfrm>
        </p:spPr>
        <p:txBody>
          <a:bodyPr>
            <a:normAutofit/>
          </a:bodyPr>
          <a:lstStyle/>
          <a:p>
            <a:r>
              <a:rPr lang="es-MX" sz="4000" b="1" dirty="0">
                <a:solidFill>
                  <a:schemeClr val="accent5">
                    <a:lumMod val="50000"/>
                  </a:schemeClr>
                </a:solidFill>
              </a:rPr>
              <a:t>1. Conociendo el COVID-19: </a:t>
            </a:r>
            <a:br>
              <a:rPr lang="es-MX" sz="4000" b="1" dirty="0">
                <a:solidFill>
                  <a:schemeClr val="accent5">
                    <a:lumMod val="50000"/>
                  </a:schemeClr>
                </a:solidFill>
              </a:rPr>
            </a:br>
            <a:r>
              <a:rPr lang="es-MX" sz="4000" b="1" dirty="0">
                <a:solidFill>
                  <a:schemeClr val="accent5">
                    <a:lumMod val="50000"/>
                  </a:schemeClr>
                </a:solidFill>
              </a:rPr>
              <a:t>¿Qué es?, ¿Cuáles son los síntomas y las formas de contagio?</a:t>
            </a:r>
            <a:endParaRPr lang="es-CL" sz="4000" b="1" dirty="0">
              <a:solidFill>
                <a:schemeClr val="accent5">
                  <a:lumMod val="50000"/>
                </a:schemeClr>
              </a:solidFill>
            </a:endParaRPr>
          </a:p>
        </p:txBody>
      </p:sp>
    </p:spTree>
    <p:extLst>
      <p:ext uri="{BB962C8B-B14F-4D97-AF65-F5344CB8AC3E}">
        <p14:creationId xmlns:p14="http://schemas.microsoft.com/office/powerpoint/2010/main" val="3588762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¿Qué debo hacer si he estado en contacto estrecho con alguien que tiene COVID 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4958" y="4418675"/>
            <a:ext cx="1876425" cy="2428875"/>
          </a:xfrm>
          <a:prstGeom prst="rect">
            <a:avLst/>
          </a:prstGeom>
        </p:spPr>
      </p:pic>
      <p:sp>
        <p:nvSpPr>
          <p:cNvPr id="2" name="1 Rectángulo"/>
          <p:cNvSpPr/>
          <p:nvPr/>
        </p:nvSpPr>
        <p:spPr>
          <a:xfrm>
            <a:off x="632535" y="1984186"/>
            <a:ext cx="7838462" cy="2862322"/>
          </a:xfrm>
          <a:prstGeom prst="rect">
            <a:avLst/>
          </a:prstGeom>
        </p:spPr>
        <p:txBody>
          <a:bodyPr wrap="square">
            <a:spAutoFit/>
          </a:bodyPr>
          <a:lstStyle/>
          <a:p>
            <a:pPr algn="just"/>
            <a:r>
              <a:rPr lang="es-MX" dirty="0">
                <a:solidFill>
                  <a:schemeClr val="tx1">
                    <a:lumMod val="50000"/>
                    <a:lumOff val="50000"/>
                  </a:schemeClr>
                </a:solidFill>
              </a:rPr>
              <a:t>La Organización Mundial de la Salud señala que si una persona ha estado en contacto estrecho con alguien con COVID 19, puede estar infectado, por lo que la recomendación es quedarse en casa. </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El </a:t>
            </a:r>
            <a:r>
              <a:rPr lang="es-MX" b="1" dirty="0">
                <a:solidFill>
                  <a:schemeClr val="tx1">
                    <a:lumMod val="50000"/>
                    <a:lumOff val="50000"/>
                  </a:schemeClr>
                </a:solidFill>
              </a:rPr>
              <a:t>contacto estrecho </a:t>
            </a:r>
            <a:r>
              <a:rPr lang="es-MX" dirty="0">
                <a:solidFill>
                  <a:schemeClr val="tx1">
                    <a:lumMod val="50000"/>
                    <a:lumOff val="50000"/>
                  </a:schemeClr>
                </a:solidFill>
              </a:rPr>
              <a:t>se define cuando: </a:t>
            </a:r>
          </a:p>
          <a:p>
            <a:pPr algn="just"/>
            <a:endParaRPr lang="es-MX" dirty="0">
              <a:solidFill>
                <a:schemeClr val="tx1">
                  <a:lumMod val="50000"/>
                  <a:lumOff val="50000"/>
                </a:schemeClr>
              </a:solidFill>
            </a:endParaRPr>
          </a:p>
          <a:p>
            <a:pPr marL="342900" indent="-342900" algn="just">
              <a:buFont typeface="+mj-lt"/>
              <a:buAutoNum type="arabicPeriod"/>
            </a:pPr>
            <a:r>
              <a:rPr lang="es-MX" dirty="0">
                <a:solidFill>
                  <a:schemeClr val="tx1">
                    <a:lumMod val="50000"/>
                    <a:lumOff val="50000"/>
                  </a:schemeClr>
                </a:solidFill>
              </a:rPr>
              <a:t>Una persona que brinda atención directa (personal de salud o cuidador) sin el equipo de protección personal adecuado a casos confirmados con COVID-19 entre de 2 días antes al inicio de síntomas y 14 días después al inicio de síntomas.</a:t>
            </a:r>
          </a:p>
        </p:txBody>
      </p:sp>
    </p:spTree>
    <p:extLst>
      <p:ext uri="{BB962C8B-B14F-4D97-AF65-F5344CB8AC3E}">
        <p14:creationId xmlns:p14="http://schemas.microsoft.com/office/powerpoint/2010/main" val="2880495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2">
            <a:extLst>
              <a:ext uri="{28A0092B-C50C-407E-A947-70E740481C1C}">
                <a14:useLocalDpi xmlns:a14="http://schemas.microsoft.com/office/drawing/2010/main" val="0"/>
              </a:ext>
            </a:extLst>
          </a:blip>
          <a:srcRect b="9223"/>
          <a:stretch/>
        </p:blipFill>
        <p:spPr>
          <a:xfrm>
            <a:off x="3554958" y="4653137"/>
            <a:ext cx="1876425" cy="2204864"/>
          </a:xfrm>
          <a:prstGeom prst="rect">
            <a:avLst/>
          </a:prstGeom>
        </p:spPr>
      </p:pic>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¿Qué debo hacer si he estado en contacto estrecho con alguien que tiene COVID 19?</a:t>
            </a:r>
          </a:p>
        </p:txBody>
      </p:sp>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32534" y="1984186"/>
            <a:ext cx="7971913" cy="3508653"/>
          </a:xfrm>
          <a:prstGeom prst="rect">
            <a:avLst/>
          </a:prstGeom>
        </p:spPr>
        <p:txBody>
          <a:bodyPr wrap="square">
            <a:spAutoFit/>
          </a:bodyPr>
          <a:lstStyle/>
          <a:p>
            <a:pPr marL="342900" indent="-342900" algn="just">
              <a:buFont typeface="+mj-lt"/>
              <a:buAutoNum type="arabicPeriod" startAt="2"/>
            </a:pPr>
            <a:r>
              <a:rPr lang="es-MX" dirty="0">
                <a:solidFill>
                  <a:schemeClr val="tx1">
                    <a:lumMod val="50000"/>
                    <a:lumOff val="50000"/>
                  </a:schemeClr>
                </a:solidFill>
              </a:rPr>
              <a:t>Una persona que estuvo en contacto con un caso confirmado con COVID-19, entre 2 días antes y 14 días después del inicio de síntomas del enfermo, en los siguientes contextos adicionales:</a:t>
            </a:r>
          </a:p>
          <a:p>
            <a:pPr marL="342900" indent="-342900" algn="just">
              <a:buFont typeface="+mj-lt"/>
              <a:buAutoNum type="arabicPeriod" startAt="2"/>
            </a:pPr>
            <a:endParaRPr lang="es-MX" dirty="0">
              <a:solidFill>
                <a:schemeClr val="tx1">
                  <a:lumMod val="50000"/>
                  <a:lumOff val="50000"/>
                </a:schemeClr>
              </a:solidFill>
            </a:endParaRPr>
          </a:p>
          <a:p>
            <a:pPr marL="742950" lvl="1" indent="-285750" algn="just">
              <a:buFont typeface="Arial" panose="020B0604020202020204" pitchFamily="34" charset="0"/>
              <a:buChar char="•"/>
            </a:pPr>
            <a:r>
              <a:rPr lang="es-MX" sz="1600" dirty="0">
                <a:solidFill>
                  <a:schemeClr val="tx1">
                    <a:lumMod val="50000"/>
                    <a:lumOff val="50000"/>
                  </a:schemeClr>
                </a:solidFill>
              </a:rPr>
              <a:t>Más de 15 minutos de contacto cara a cara (a menos de un metro).</a:t>
            </a:r>
          </a:p>
          <a:p>
            <a:pPr marL="742950" lvl="1" indent="-285750" algn="just">
              <a:buFont typeface="Arial" panose="020B0604020202020204" pitchFamily="34" charset="0"/>
              <a:buChar char="•"/>
            </a:pPr>
            <a:r>
              <a:rPr lang="es-MX" sz="1600" dirty="0">
                <a:solidFill>
                  <a:schemeClr val="tx1">
                    <a:lumMod val="50000"/>
                    <a:lumOff val="50000"/>
                  </a:schemeClr>
                </a:solidFill>
              </a:rPr>
              <a:t>Compartir un espacio cerrado por 2 horas o más, en lugares tales como oficinas, trabajos, reuniones, colegios.</a:t>
            </a:r>
          </a:p>
          <a:p>
            <a:pPr marL="742950" lvl="1" indent="-285750" algn="just">
              <a:buFont typeface="Arial" panose="020B0604020202020204" pitchFamily="34" charset="0"/>
              <a:buChar char="•"/>
            </a:pPr>
            <a:r>
              <a:rPr lang="es-MX" sz="1600" dirty="0">
                <a:solidFill>
                  <a:schemeClr val="tx1">
                    <a:lumMod val="50000"/>
                    <a:lumOff val="50000"/>
                  </a:schemeClr>
                </a:solidFill>
              </a:rPr>
              <a:t>Vivir en el mismo hogar o lugares similares a hogar (hostales, internados, instituciones cerradas, hogares de ancianos, entre otras).</a:t>
            </a:r>
          </a:p>
          <a:p>
            <a:pPr marL="742950" lvl="1" indent="-285750" algn="just">
              <a:buFont typeface="Arial" panose="020B0604020202020204" pitchFamily="34" charset="0"/>
              <a:buChar char="•"/>
            </a:pPr>
            <a:r>
              <a:rPr lang="es-MX" sz="1600" dirty="0">
                <a:solidFill>
                  <a:schemeClr val="tx1">
                    <a:lumMod val="50000"/>
                    <a:lumOff val="50000"/>
                  </a:schemeClr>
                </a:solidFill>
              </a:rPr>
              <a:t>Personas que hayan pernoctado en lugares de tránsito como hoteles, entre otros.</a:t>
            </a:r>
          </a:p>
          <a:p>
            <a:pPr marL="742950" lvl="1" indent="-285750" algn="just">
              <a:buFont typeface="Arial" panose="020B0604020202020204" pitchFamily="34" charset="0"/>
              <a:buChar char="•"/>
            </a:pPr>
            <a:r>
              <a:rPr lang="es-MX" sz="1600" dirty="0">
                <a:solidFill>
                  <a:schemeClr val="tx1">
                    <a:lumMod val="50000"/>
                    <a:lumOff val="50000"/>
                  </a:schemeClr>
                </a:solidFill>
              </a:rPr>
              <a:t>Trasladarse en cualquier medio de transporte cerrado a una proximidad menor de un metro con otro ocupante del medio de transporte.</a:t>
            </a:r>
          </a:p>
          <a:p>
            <a:pPr algn="just"/>
            <a:endParaRPr lang="es-MX" dirty="0">
              <a:solidFill>
                <a:schemeClr val="tx1">
                  <a:lumMod val="50000"/>
                  <a:lumOff val="50000"/>
                </a:schemeClr>
              </a:solidFill>
            </a:endParaRPr>
          </a:p>
        </p:txBody>
      </p:sp>
    </p:spTree>
    <p:extLst>
      <p:ext uri="{BB962C8B-B14F-4D97-AF65-F5344CB8AC3E}">
        <p14:creationId xmlns:p14="http://schemas.microsoft.com/office/powerpoint/2010/main" val="863273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r>
              <a:rPr lang="es-MX" sz="3200" b="1" dirty="0">
                <a:solidFill>
                  <a:schemeClr val="tx2"/>
                </a:solidFill>
              </a:rPr>
              <a:t>¿Qué debo hacer si he estado en contacto estrecho con alguien que tiene COVID 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23528" y="1877918"/>
            <a:ext cx="8496943" cy="4647426"/>
          </a:xfrm>
          <a:prstGeom prst="rect">
            <a:avLst/>
          </a:prstGeom>
        </p:spPr>
        <p:txBody>
          <a:bodyPr wrap="square">
            <a:spAutoFit/>
          </a:bodyPr>
          <a:lstStyle/>
          <a:p>
            <a:pPr marL="342900" indent="-342900" algn="just">
              <a:buFont typeface="+mj-lt"/>
              <a:buAutoNum type="arabicPeriod" startAt="3"/>
            </a:pPr>
            <a:r>
              <a:rPr lang="es-MX" dirty="0">
                <a:solidFill>
                  <a:schemeClr val="tx1">
                    <a:lumMod val="50000"/>
                    <a:lumOff val="50000"/>
                  </a:schemeClr>
                </a:solidFill>
              </a:rPr>
              <a:t>Viajeros provenientes del extranjero, independiente del país de origen, se manejarán como contacto de alto riesgo. Las recomendaciones son en estos casos: </a:t>
            </a:r>
          </a:p>
          <a:p>
            <a:pPr marL="342900" indent="-342900" algn="just">
              <a:buFont typeface="+mj-lt"/>
              <a:buAutoNum type="arabicPeriod" startAt="3"/>
            </a:pPr>
            <a:endParaRPr lang="es-MX" dirty="0">
              <a:solidFill>
                <a:schemeClr val="tx1">
                  <a:lumMod val="50000"/>
                  <a:lumOff val="50000"/>
                </a:schemeClr>
              </a:solidFill>
            </a:endParaRPr>
          </a:p>
          <a:p>
            <a:pPr marL="742950" lvl="1" indent="-285750" algn="just">
              <a:buFont typeface="Arial" panose="020B0604020202020204" pitchFamily="34" charset="0"/>
              <a:buChar char="•"/>
            </a:pPr>
            <a:r>
              <a:rPr lang="es-MX" sz="1600" dirty="0">
                <a:solidFill>
                  <a:schemeClr val="tx1">
                    <a:lumMod val="50000"/>
                    <a:lumOff val="50000"/>
                  </a:schemeClr>
                </a:solidFill>
              </a:rPr>
              <a:t>Si enferma, incluso con síntomas muy leves como fiebre y dolores leves, debe aislarse en su casa. </a:t>
            </a:r>
          </a:p>
          <a:p>
            <a:pPr marL="742950" lvl="1" indent="-285750" algn="just">
              <a:buFont typeface="Arial" panose="020B0604020202020204" pitchFamily="34" charset="0"/>
              <a:buChar char="•"/>
            </a:pPr>
            <a:r>
              <a:rPr lang="es-MX" sz="1600" dirty="0">
                <a:solidFill>
                  <a:schemeClr val="tx1">
                    <a:lumMod val="50000"/>
                    <a:lumOff val="50000"/>
                  </a:schemeClr>
                </a:solidFill>
              </a:rPr>
              <a:t>Incluso si no cree haber estado expuesto al COVID-19 pero desarrolla estos síntomas, aíslese y controle su estado. </a:t>
            </a:r>
          </a:p>
          <a:p>
            <a:pPr marL="742950" lvl="1" indent="-285750" algn="just">
              <a:buFont typeface="Arial" panose="020B0604020202020204" pitchFamily="34" charset="0"/>
              <a:buChar char="•"/>
            </a:pPr>
            <a:r>
              <a:rPr lang="es-MX" sz="1600" dirty="0">
                <a:solidFill>
                  <a:schemeClr val="tx1">
                    <a:lumMod val="50000"/>
                    <a:lumOff val="50000"/>
                  </a:schemeClr>
                </a:solidFill>
              </a:rPr>
              <a:t>Es más probable que infecte a otros en las primeras etapas de la enfermedad cuando solo tiene síntomas leves, por lo que el aislamiento temprano es muy importante.</a:t>
            </a:r>
          </a:p>
          <a:p>
            <a:pPr marL="742950" lvl="1" indent="-285750" algn="just">
              <a:buFont typeface="Arial" panose="020B0604020202020204" pitchFamily="34" charset="0"/>
              <a:buChar char="•"/>
            </a:pPr>
            <a:r>
              <a:rPr lang="es-MX" sz="1600" dirty="0">
                <a:solidFill>
                  <a:schemeClr val="tx1">
                    <a:lumMod val="50000"/>
                    <a:lumOff val="50000"/>
                  </a:schemeClr>
                </a:solidFill>
              </a:rPr>
              <a:t>Si no tiene síntomas pero ha estado expuesto a una persona infectada, póngase en cuarentena durante 14 días.</a:t>
            </a:r>
          </a:p>
          <a:p>
            <a:pPr marL="742950" lvl="1" indent="-285750" algn="just">
              <a:buFont typeface="Arial" panose="020B0604020202020204" pitchFamily="34" charset="0"/>
              <a:buChar char="•"/>
            </a:pPr>
            <a:r>
              <a:rPr lang="es-MX" sz="1600" dirty="0">
                <a:solidFill>
                  <a:schemeClr val="tx1">
                    <a:lumMod val="50000"/>
                    <a:lumOff val="50000"/>
                  </a:schemeClr>
                </a:solidFill>
              </a:rPr>
              <a:t>Si ha tenido indudablemente COVID 19 (confirmada mediante una prueba), aíslese durante 14 días incluso después de que los síntomas hayan desaparecido como medida de precaución. Todavía no se sabe exactamente cuánto tiempo las personas siguen siendo contagiosas después de recuperarse. Siga los consejos de las autoridades nacionales sobre el aislamiento.</a:t>
            </a:r>
          </a:p>
          <a:p>
            <a:pPr marL="742950" lvl="1" indent="-285750" algn="just">
              <a:buFont typeface="Arial" panose="020B0604020202020204" pitchFamily="34" charset="0"/>
              <a:buChar char="•"/>
            </a:pPr>
            <a:endParaRPr lang="es-MX" sz="1600" dirty="0">
              <a:solidFill>
                <a:schemeClr val="tx1">
                  <a:lumMod val="50000"/>
                  <a:lumOff val="50000"/>
                </a:schemeClr>
              </a:solidFill>
            </a:endParaRPr>
          </a:p>
          <a:p>
            <a:pPr algn="just"/>
            <a:r>
              <a:rPr lang="es-MX" dirty="0">
                <a:solidFill>
                  <a:schemeClr val="tx1">
                    <a:lumMod val="50000"/>
                    <a:lumOff val="50000"/>
                  </a:schemeClr>
                </a:solidFill>
              </a:rPr>
              <a:t>Fuente: OMS,2020; ACHS,2020</a:t>
            </a:r>
          </a:p>
        </p:txBody>
      </p:sp>
    </p:spTree>
    <p:extLst>
      <p:ext uri="{BB962C8B-B14F-4D97-AF65-F5344CB8AC3E}">
        <p14:creationId xmlns:p14="http://schemas.microsoft.com/office/powerpoint/2010/main" val="2266669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r>
              <a:rPr lang="es-MX" sz="3200" b="1" dirty="0">
                <a:solidFill>
                  <a:schemeClr val="tx2"/>
                </a:solidFill>
              </a:rPr>
              <a:t>MEDIDAS DE LA AUTORIDAD SANITARIA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323528" y="2132856"/>
            <a:ext cx="8496943" cy="255389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buAutoNum type="arabicPeriod"/>
            </a:pPr>
            <a:r>
              <a:rPr lang="es-MX" dirty="0">
                <a:solidFill>
                  <a:schemeClr val="tx1">
                    <a:lumMod val="50000"/>
                    <a:lumOff val="50000"/>
                  </a:schemeClr>
                </a:solidFill>
              </a:rPr>
              <a:t>Dispóngase que las personas diagnosticadas con Covid-19 a través de un test PCR, deben cumplir una cuarentena de acuerdo a los siguientes criterios:</a:t>
            </a:r>
          </a:p>
          <a:p>
            <a:pPr lvl="1" algn="just"/>
            <a:endParaRPr lang="es-MX" dirty="0">
              <a:solidFill>
                <a:schemeClr val="tx1">
                  <a:lumMod val="50000"/>
                  <a:lumOff val="50000"/>
                </a:schemeClr>
              </a:solidFill>
            </a:endParaRPr>
          </a:p>
          <a:p>
            <a:pPr marL="800100" lvl="1" indent="-342900" algn="just">
              <a:buFont typeface="+mj-lt"/>
              <a:buAutoNum type="alphaLcPeriod"/>
            </a:pPr>
            <a:r>
              <a:rPr lang="es-MX" dirty="0">
                <a:solidFill>
                  <a:schemeClr val="tx1">
                    <a:lumMod val="50000"/>
                    <a:lumOff val="50000"/>
                  </a:schemeClr>
                </a:solidFill>
              </a:rPr>
              <a:t>Si el paciente presenta síntomas, la cuarentena será por 14 días desde el inicio de los síntomas.</a:t>
            </a:r>
          </a:p>
          <a:p>
            <a:pPr marL="800100" lvl="1" indent="-342900" algn="just">
              <a:buFont typeface="+mj-lt"/>
              <a:buAutoNum type="alphaLcPeriod"/>
            </a:pPr>
            <a:endParaRPr lang="es-MX" dirty="0">
              <a:solidFill>
                <a:schemeClr val="tx1">
                  <a:lumMod val="50000"/>
                  <a:lumOff val="50000"/>
                </a:schemeClr>
              </a:solidFill>
            </a:endParaRPr>
          </a:p>
          <a:p>
            <a:pPr marL="800100" lvl="1" indent="-342900" algn="just">
              <a:buFont typeface="+mj-lt"/>
              <a:buAutoNum type="alphaLcPeriod"/>
            </a:pPr>
            <a:r>
              <a:rPr lang="es-MX" dirty="0">
                <a:solidFill>
                  <a:schemeClr val="tx1">
                    <a:lumMod val="50000"/>
                    <a:lumOff val="50000"/>
                  </a:schemeClr>
                </a:solidFill>
              </a:rPr>
              <a:t>Si el paciente no presenta síntomas, la cuarentena será por 14 días desde el diagnóstico por test PCR.</a:t>
            </a:r>
          </a:p>
        </p:txBody>
      </p:sp>
      <p:sp>
        <p:nvSpPr>
          <p:cNvPr id="6" name="5 Rectángulo"/>
          <p:cNvSpPr/>
          <p:nvPr/>
        </p:nvSpPr>
        <p:spPr>
          <a:xfrm>
            <a:off x="395537" y="5939988"/>
            <a:ext cx="8496943" cy="369332"/>
          </a:xfrm>
          <a:prstGeom prst="rect">
            <a:avLst/>
          </a:prstGeom>
        </p:spPr>
        <p:txBody>
          <a:bodyPr wrap="square">
            <a:spAutoFit/>
          </a:bodyPr>
          <a:lstStyle/>
          <a:p>
            <a:pPr algn="r"/>
            <a:r>
              <a:rPr lang="es-MX" b="1" dirty="0">
                <a:solidFill>
                  <a:schemeClr val="accent2"/>
                </a:solidFill>
              </a:rPr>
              <a:t>DIARIO OFICIAL – 30 DE MAYO DE 2020</a:t>
            </a:r>
          </a:p>
        </p:txBody>
      </p:sp>
    </p:spTree>
    <p:extLst>
      <p:ext uri="{BB962C8B-B14F-4D97-AF65-F5344CB8AC3E}">
        <p14:creationId xmlns:p14="http://schemas.microsoft.com/office/powerpoint/2010/main" val="2648903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r>
              <a:rPr lang="es-MX" sz="3200" b="1" dirty="0">
                <a:solidFill>
                  <a:schemeClr val="tx2"/>
                </a:solidFill>
              </a:rPr>
              <a:t>MEDIDAS DE LA AUTORIDAD SANITARIA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323528" y="2134384"/>
            <a:ext cx="8496943" cy="347329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dirty="0">
                <a:solidFill>
                  <a:schemeClr val="tx1">
                    <a:lumMod val="50000"/>
                    <a:lumOff val="50000"/>
                  </a:schemeClr>
                </a:solidFill>
              </a:rPr>
              <a:t>Sin perjuicio de lo anterior, el tiempo de cuarentena puede extenderse si el paciente no se ha recuperado totalmente de la enfermedad.</a:t>
            </a:r>
          </a:p>
          <a:p>
            <a:pPr algn="just"/>
            <a:endParaRPr lang="es-MX" dirty="0">
              <a:solidFill>
                <a:schemeClr val="tx1">
                  <a:lumMod val="50000"/>
                  <a:lumOff val="50000"/>
                </a:schemeClr>
              </a:solidFill>
            </a:endParaRPr>
          </a:p>
          <a:p>
            <a:pPr marL="800100" lvl="1" indent="-342900" algn="just">
              <a:buFont typeface="+mj-lt"/>
              <a:buAutoNum type="alphaLcPeriod"/>
            </a:pPr>
            <a:r>
              <a:rPr lang="es-MX" dirty="0">
                <a:solidFill>
                  <a:schemeClr val="tx1">
                    <a:lumMod val="50000"/>
                    <a:lumOff val="50000"/>
                  </a:schemeClr>
                </a:solidFill>
              </a:rPr>
              <a:t>Dispóngase que las personas que se hayan realizado el test PCR para determinar la presencia de la enfermedad señalada, deben cumplir una cuarentena hasta que les sea notificado el resultado.</a:t>
            </a:r>
          </a:p>
          <a:p>
            <a:pPr marL="800100" lvl="1" indent="-342900" algn="just">
              <a:buFont typeface="+mj-lt"/>
              <a:buAutoNum type="alphaLcPeriod"/>
            </a:pPr>
            <a:endParaRPr lang="es-MX" dirty="0">
              <a:solidFill>
                <a:schemeClr val="tx1">
                  <a:lumMod val="50000"/>
                  <a:lumOff val="50000"/>
                </a:schemeClr>
              </a:solidFill>
            </a:endParaRPr>
          </a:p>
          <a:p>
            <a:pPr marL="800100" lvl="1" indent="-342900" algn="just">
              <a:buFont typeface="+mj-lt"/>
              <a:buAutoNum type="alphaLcPeriod"/>
            </a:pPr>
            <a:r>
              <a:rPr lang="es-MX" dirty="0">
                <a:solidFill>
                  <a:schemeClr val="tx1">
                    <a:lumMod val="50000"/>
                    <a:lumOff val="50000"/>
                  </a:schemeClr>
                </a:solidFill>
              </a:rPr>
              <a:t>Dispóngase que las personas que hayan estado en contacto estrecho con una persona diagnosticada con Covid-19 deben cumplir con medidas de aislamiento por 14 días o hasta que se haya descartado la enfermedad, mediante la realización de un test PCR.</a:t>
            </a:r>
          </a:p>
        </p:txBody>
      </p:sp>
      <p:sp>
        <p:nvSpPr>
          <p:cNvPr id="6" name="5 Rectángulo"/>
          <p:cNvSpPr/>
          <p:nvPr/>
        </p:nvSpPr>
        <p:spPr>
          <a:xfrm>
            <a:off x="395537" y="5939988"/>
            <a:ext cx="8496943" cy="369332"/>
          </a:xfrm>
          <a:prstGeom prst="rect">
            <a:avLst/>
          </a:prstGeom>
        </p:spPr>
        <p:txBody>
          <a:bodyPr wrap="square">
            <a:spAutoFit/>
          </a:bodyPr>
          <a:lstStyle/>
          <a:p>
            <a:pPr algn="r"/>
            <a:r>
              <a:rPr lang="es-MX" b="1" dirty="0">
                <a:solidFill>
                  <a:schemeClr val="accent2"/>
                </a:solidFill>
              </a:rPr>
              <a:t>DIARIO OFICIAL – 30 DE MAYO DE 2020</a:t>
            </a:r>
          </a:p>
        </p:txBody>
      </p:sp>
    </p:spTree>
    <p:extLst>
      <p:ext uri="{BB962C8B-B14F-4D97-AF65-F5344CB8AC3E}">
        <p14:creationId xmlns:p14="http://schemas.microsoft.com/office/powerpoint/2010/main" val="297263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¿Qué significa aislarse?</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85202" y="1561665"/>
            <a:ext cx="7838462" cy="4524315"/>
          </a:xfrm>
          <a:prstGeom prst="rect">
            <a:avLst/>
          </a:prstGeom>
        </p:spPr>
        <p:txBody>
          <a:bodyPr wrap="square">
            <a:spAutoFit/>
          </a:bodyPr>
          <a:lstStyle/>
          <a:p>
            <a:pPr algn="just"/>
            <a:r>
              <a:rPr lang="es-MX" dirty="0">
                <a:solidFill>
                  <a:schemeClr val="tx1">
                    <a:lumMod val="50000"/>
                    <a:lumOff val="50000"/>
                  </a:schemeClr>
                </a:solidFill>
              </a:rPr>
              <a:t>El aislamiento es una medida trascendental que deben adoptar las personas que tienen síntomas de COVID-19 con fin de evitar transmitir la enfermedad a su familia y comunidad. La persona que se encuentra en esta condición es porque se encuentra enferma pero tiene las condiciones para realizar sus cuidados desde el hogar (no requiere atención hospitalaria), ante eso el Ministerio de Salud y la Organización Mundial de la Salud han dispuesto lo siguiente:  </a:t>
            </a:r>
          </a:p>
          <a:p>
            <a:pPr algn="just"/>
            <a:endParaRPr lang="es-MX" dirty="0">
              <a:solidFill>
                <a:schemeClr val="tx1">
                  <a:lumMod val="50000"/>
                  <a:lumOff val="50000"/>
                </a:schemeClr>
              </a:solidFill>
            </a:endParaRPr>
          </a:p>
          <a:p>
            <a:pPr marL="285750" indent="-285750" algn="just">
              <a:buFont typeface="Arial" panose="020B0604020202020204" pitchFamily="34" charset="0"/>
              <a:buChar char="•"/>
            </a:pPr>
            <a:r>
              <a:rPr lang="es-MX" dirty="0">
                <a:solidFill>
                  <a:schemeClr val="tx1">
                    <a:lumMod val="50000"/>
                    <a:lumOff val="50000"/>
                  </a:schemeClr>
                </a:solidFill>
              </a:rPr>
              <a:t>El contagiado debe dormir en una pieza solo. En caso de no tener esta condición, debe estar al menos a un metro de distancia con el resto de los habitantes de su hogar. </a:t>
            </a:r>
          </a:p>
          <a:p>
            <a:pPr marL="285750" indent="-285750" algn="just">
              <a:buFont typeface="Arial" panose="020B0604020202020204" pitchFamily="34" charset="0"/>
              <a:buChar char="•"/>
            </a:pPr>
            <a:r>
              <a:rPr lang="es-MX" dirty="0">
                <a:solidFill>
                  <a:schemeClr val="tx1">
                    <a:lumMod val="50000"/>
                    <a:lumOff val="50000"/>
                  </a:schemeClr>
                </a:solidFill>
              </a:rPr>
              <a:t>La habitación donde se encuentre el paciente debe tener ventilación.</a:t>
            </a:r>
          </a:p>
          <a:p>
            <a:pPr marL="285750" indent="-285750" algn="just">
              <a:buFont typeface="Arial" panose="020B0604020202020204" pitchFamily="34" charset="0"/>
              <a:buChar char="•"/>
            </a:pPr>
            <a:r>
              <a:rPr lang="es-MX" dirty="0">
                <a:solidFill>
                  <a:schemeClr val="tx1">
                    <a:lumMod val="50000"/>
                    <a:lumOff val="50000"/>
                  </a:schemeClr>
                </a:solidFill>
              </a:rPr>
              <a:t>El paciente debe velar por moverse lo menos posible por la casa y cuando lo haga debe mantener la distancia de un metro del resto.</a:t>
            </a:r>
          </a:p>
          <a:p>
            <a:pPr marL="285750" indent="-285750" algn="just">
              <a:buFont typeface="Arial" panose="020B0604020202020204" pitchFamily="34" charset="0"/>
              <a:buChar char="•"/>
            </a:pPr>
            <a:r>
              <a:rPr lang="es-MX" dirty="0">
                <a:solidFill>
                  <a:schemeClr val="tx1">
                    <a:lumMod val="50000"/>
                    <a:lumOff val="50000"/>
                  </a:schemeClr>
                </a:solidFill>
              </a:rPr>
              <a:t>Manejar sus propios utensilios para comer (vasos, bombillas, cubiertos, etc.) y no compartirlos. Se deben lavar con detergente.</a:t>
            </a:r>
          </a:p>
          <a:p>
            <a:pPr algn="just"/>
            <a:endParaRPr lang="es-MX" dirty="0">
              <a:solidFill>
                <a:schemeClr val="tx1">
                  <a:lumMod val="50000"/>
                  <a:lumOff val="50000"/>
                </a:schemeClr>
              </a:solidFill>
            </a:endParaRPr>
          </a:p>
        </p:txBody>
      </p:sp>
    </p:spTree>
    <p:extLst>
      <p:ext uri="{BB962C8B-B14F-4D97-AF65-F5344CB8AC3E}">
        <p14:creationId xmlns:p14="http://schemas.microsoft.com/office/powerpoint/2010/main" val="2880495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¿Qué significa aislarse?</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67544" y="2060848"/>
            <a:ext cx="8280920" cy="2862322"/>
          </a:xfrm>
          <a:prstGeom prst="rect">
            <a:avLst/>
          </a:prstGeom>
        </p:spPr>
        <p:txBody>
          <a:bodyPr wrap="square">
            <a:spAutoFit/>
          </a:bodyPr>
          <a:lstStyle/>
          <a:p>
            <a:pPr marL="285750" indent="-285750" algn="just">
              <a:buFont typeface="Arial" panose="020B0604020202020204" pitchFamily="34" charset="0"/>
              <a:buChar char="•"/>
            </a:pPr>
            <a:r>
              <a:rPr lang="es-MX" dirty="0">
                <a:solidFill>
                  <a:schemeClr val="tx1">
                    <a:lumMod val="50000"/>
                    <a:lumOff val="50000"/>
                  </a:schemeClr>
                </a:solidFill>
              </a:rPr>
              <a:t>Preferir toallas de papel y usar una toalla individual.</a:t>
            </a:r>
          </a:p>
          <a:p>
            <a:pPr marL="285750" indent="-285750" algn="just">
              <a:buFont typeface="Arial" panose="020B0604020202020204" pitchFamily="34" charset="0"/>
              <a:buChar char="•"/>
            </a:pPr>
            <a:r>
              <a:rPr lang="es-MX" dirty="0">
                <a:solidFill>
                  <a:schemeClr val="tx1">
                    <a:lumMod val="50000"/>
                    <a:lumOff val="50000"/>
                  </a:schemeClr>
                </a:solidFill>
              </a:rPr>
              <a:t>La persona que atienda al enfermo debe usar mascarilla y lavarse las manos tras cada contacto. En caso de tener contacto con fluidos corporales, debe usar guantes desechables y ojalá delantal plástico.</a:t>
            </a:r>
          </a:p>
          <a:p>
            <a:pPr marL="285750" indent="-285750" algn="just">
              <a:buFont typeface="Arial" panose="020B0604020202020204" pitchFamily="34" charset="0"/>
              <a:buChar char="•"/>
            </a:pPr>
            <a:r>
              <a:rPr lang="es-MX" dirty="0">
                <a:solidFill>
                  <a:schemeClr val="tx1">
                    <a:lumMod val="50000"/>
                    <a:lumOff val="50000"/>
                  </a:schemeClr>
                </a:solidFill>
              </a:rPr>
              <a:t>El paciente debe controlar sus síntomas diariamente. </a:t>
            </a:r>
          </a:p>
          <a:p>
            <a:pPr marL="285750" indent="-285750" algn="just">
              <a:buFont typeface="Arial" panose="020B0604020202020204" pitchFamily="34" charset="0"/>
              <a:buChar char="•"/>
            </a:pPr>
            <a:r>
              <a:rPr lang="es-MX" dirty="0">
                <a:solidFill>
                  <a:schemeClr val="tx1">
                    <a:lumMod val="50000"/>
                    <a:lumOff val="50000"/>
                  </a:schemeClr>
                </a:solidFill>
              </a:rPr>
              <a:t>Los desechos deben ponerse en una bolsa plástica, cerrarla y botarla.</a:t>
            </a:r>
          </a:p>
          <a:p>
            <a:pPr marL="285750" indent="-285750" algn="just">
              <a:buFont typeface="Arial" panose="020B0604020202020204" pitchFamily="34" charset="0"/>
              <a:buChar char="•"/>
            </a:pPr>
            <a:r>
              <a:rPr lang="es-MX" dirty="0">
                <a:solidFill>
                  <a:schemeClr val="tx1">
                    <a:lumMod val="50000"/>
                    <a:lumOff val="50000"/>
                  </a:schemeClr>
                </a:solidFill>
              </a:rPr>
              <a:t>El baño debe ser desinfectado al menos una vez al día con cloro diluido en agua (450 cc de agua y 50 cc de cloro) y también desinfectar la ropa sucia y todos los textiles usados por el paciente se deben poner en bolsas plásticas y no se deben agitar. Hay que lavarlos a máquina a 60-90 </a:t>
            </a:r>
            <a:r>
              <a:rPr lang="es-MX" dirty="0" err="1">
                <a:solidFill>
                  <a:schemeClr val="tx1">
                    <a:lumMod val="50000"/>
                    <a:lumOff val="50000"/>
                  </a:schemeClr>
                </a:solidFill>
              </a:rPr>
              <a:t>ºC</a:t>
            </a:r>
            <a:r>
              <a:rPr lang="es-MX" dirty="0">
                <a:solidFill>
                  <a:schemeClr val="tx1">
                    <a:lumMod val="50000"/>
                    <a:lumOff val="50000"/>
                  </a:schemeClr>
                </a:solidFill>
              </a:rPr>
              <a:t> con detergente normal y secar bien.</a:t>
            </a:r>
          </a:p>
        </p:txBody>
      </p:sp>
    </p:spTree>
    <p:extLst>
      <p:ext uri="{BB962C8B-B14F-4D97-AF65-F5344CB8AC3E}">
        <p14:creationId xmlns:p14="http://schemas.microsoft.com/office/powerpoint/2010/main" val="231193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¿Qué significa aislarse?</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31540" y="2204864"/>
            <a:ext cx="8280920" cy="2585323"/>
          </a:xfrm>
          <a:prstGeom prst="rect">
            <a:avLst/>
          </a:prstGeom>
        </p:spPr>
        <p:txBody>
          <a:bodyPr wrap="square">
            <a:spAutoFit/>
          </a:bodyPr>
          <a:lstStyle/>
          <a:p>
            <a:pPr marL="285750" indent="-285750" algn="just">
              <a:buFont typeface="Arial" panose="020B0604020202020204" pitchFamily="34" charset="0"/>
              <a:buChar char="•"/>
            </a:pPr>
            <a:r>
              <a:rPr lang="es-MX" dirty="0">
                <a:solidFill>
                  <a:schemeClr val="tx1">
                    <a:lumMod val="50000"/>
                    <a:lumOff val="50000"/>
                  </a:schemeClr>
                </a:solidFill>
              </a:rPr>
              <a:t>Todos quienes viven con el paciente deben ser monitoreados por la Autoridad Sanitaria.</a:t>
            </a:r>
          </a:p>
          <a:p>
            <a:pPr marL="285750" indent="-285750" algn="just">
              <a:buFont typeface="Arial" panose="020B0604020202020204" pitchFamily="34" charset="0"/>
              <a:buChar char="•"/>
            </a:pPr>
            <a:r>
              <a:rPr lang="es-MX" dirty="0">
                <a:solidFill>
                  <a:schemeClr val="tx1">
                    <a:lumMod val="50000"/>
                    <a:lumOff val="50000"/>
                  </a:schemeClr>
                </a:solidFill>
              </a:rPr>
              <a:t>En caso de que el paciente agrave su condición debe ir al servicio de salud correspondiente y si es posible prever el contacto telefónico con dicho centro de salud. </a:t>
            </a:r>
          </a:p>
          <a:p>
            <a:pPr marL="285750" indent="-285750" algn="just">
              <a:buFont typeface="Arial" panose="020B0604020202020204" pitchFamily="34" charset="0"/>
              <a:buChar char="•"/>
            </a:pPr>
            <a:r>
              <a:rPr lang="es-MX" dirty="0">
                <a:solidFill>
                  <a:schemeClr val="tx1">
                    <a:lumMod val="50000"/>
                    <a:lumOff val="50000"/>
                  </a:schemeClr>
                </a:solidFill>
              </a:rPr>
              <a:t>Mantener una actitud positiva y enérgica, realizar mediante medios digitales el contacto con sus seres queridos. </a:t>
            </a:r>
          </a:p>
          <a:p>
            <a:pPr marL="285750" indent="-285750" algn="just">
              <a:buFont typeface="Arial" panose="020B0604020202020204" pitchFamily="34" charset="0"/>
              <a:buChar char="•"/>
            </a:pPr>
            <a:endParaRPr lang="es-MX" dirty="0">
              <a:solidFill>
                <a:schemeClr val="tx1">
                  <a:lumMod val="50000"/>
                  <a:lumOff val="50000"/>
                </a:schemeClr>
              </a:solidFill>
            </a:endParaRPr>
          </a:p>
          <a:p>
            <a:pPr algn="just"/>
            <a:r>
              <a:rPr lang="es-MX" dirty="0">
                <a:solidFill>
                  <a:schemeClr val="tx1">
                    <a:lumMod val="50000"/>
                    <a:lumOff val="50000"/>
                  </a:schemeClr>
                </a:solidFill>
              </a:rPr>
              <a:t>Fuente: OMS, 2020; MINSAL, 2020</a:t>
            </a:r>
          </a:p>
        </p:txBody>
      </p:sp>
    </p:spTree>
    <p:extLst>
      <p:ext uri="{BB962C8B-B14F-4D97-AF65-F5344CB8AC3E}">
        <p14:creationId xmlns:p14="http://schemas.microsoft.com/office/powerpoint/2010/main" val="316272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361998"/>
            <a:ext cx="7426117" cy="1143000"/>
          </a:xfrm>
        </p:spPr>
        <p:txBody>
          <a:bodyPr>
            <a:normAutofit fontScale="90000"/>
          </a:bodyPr>
          <a:lstStyle/>
          <a:p>
            <a:pPr algn="l"/>
            <a:r>
              <a:rPr lang="es-MX" sz="3200" b="1" dirty="0">
                <a:solidFill>
                  <a:schemeClr val="tx2"/>
                </a:solidFill>
              </a:rPr>
              <a:t>¿Qué debo hacer si no tengo síntomas pero creo que he estado expuesto a la COVID 19? ¿Qué significa ponerse en cuarentena?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67544" y="1890112"/>
            <a:ext cx="8280920" cy="3693319"/>
          </a:xfrm>
          <a:prstGeom prst="rect">
            <a:avLst/>
          </a:prstGeom>
        </p:spPr>
        <p:txBody>
          <a:bodyPr wrap="square">
            <a:spAutoFit/>
          </a:bodyPr>
          <a:lstStyle/>
          <a:p>
            <a:pPr algn="just"/>
            <a:r>
              <a:rPr lang="es-MX" dirty="0">
                <a:solidFill>
                  <a:schemeClr val="tx1">
                    <a:lumMod val="50000"/>
                    <a:lumOff val="50000"/>
                  </a:schemeClr>
                </a:solidFill>
              </a:rPr>
              <a:t>En estos casos debe ponerse en estado de “cuarentena”, esto significa distanciarse de los demás porque ha estado expuesto a alguien con COVID 19 aunque usted mismo no tenga síntomas. En este período es esencial vigilar su estado de salud para detectar síntomas, teniendo como principal objetivo prevenir la transmisión. Dado que las personas que enferman de COVID 19 pueden infectar a otros inmediatamente, la cuarentena puede evitar que se produzcan algunas infecciones.</a:t>
            </a:r>
          </a:p>
          <a:p>
            <a:pPr algn="just"/>
            <a:r>
              <a:rPr lang="es-MX" dirty="0">
                <a:solidFill>
                  <a:schemeClr val="tx1">
                    <a:lumMod val="50000"/>
                    <a:lumOff val="50000"/>
                  </a:schemeClr>
                </a:solidFill>
              </a:rPr>
              <a:t>Las recomendaciones en este caso son: </a:t>
            </a:r>
          </a:p>
          <a:p>
            <a:pPr algn="just"/>
            <a:endParaRPr lang="es-MX" dirty="0">
              <a:solidFill>
                <a:schemeClr val="tx1">
                  <a:lumMod val="50000"/>
                  <a:lumOff val="50000"/>
                </a:schemeClr>
              </a:solidFill>
            </a:endParaRPr>
          </a:p>
          <a:p>
            <a:pPr marL="285750" indent="-285750" algn="just">
              <a:buFont typeface="Arial" panose="020B0604020202020204" pitchFamily="34" charset="0"/>
              <a:buChar char="•"/>
            </a:pPr>
            <a:r>
              <a:rPr lang="es-MX" dirty="0">
                <a:solidFill>
                  <a:schemeClr val="tx1">
                    <a:lumMod val="50000"/>
                    <a:lumOff val="50000"/>
                  </a:schemeClr>
                </a:solidFill>
              </a:rPr>
              <a:t>Utilizar una habitación individual ventilada o amplia, en caso de no existir esa condición guardar un metro de distancia con el resto de habitantes del hogar. </a:t>
            </a:r>
          </a:p>
          <a:p>
            <a:pPr marL="285750" indent="-285750" algn="just">
              <a:buFont typeface="Arial" panose="020B0604020202020204" pitchFamily="34" charset="0"/>
              <a:buChar char="•"/>
            </a:pPr>
            <a:r>
              <a:rPr lang="es-MX" dirty="0">
                <a:solidFill>
                  <a:schemeClr val="tx1">
                    <a:lumMod val="50000"/>
                    <a:lumOff val="50000"/>
                  </a:schemeClr>
                </a:solidFill>
              </a:rPr>
              <a:t>Manténgase al menos a un metro de distancia de los demás, incluso de los miembros de su familia.</a:t>
            </a:r>
          </a:p>
          <a:p>
            <a:pPr marL="285750" indent="-285750" algn="just">
              <a:buFont typeface="Arial" panose="020B0604020202020204" pitchFamily="34" charset="0"/>
              <a:buChar char="•"/>
            </a:pPr>
            <a:r>
              <a:rPr lang="es-MX" dirty="0">
                <a:solidFill>
                  <a:schemeClr val="tx1">
                    <a:lumMod val="50000"/>
                    <a:lumOff val="50000"/>
                  </a:schemeClr>
                </a:solidFill>
              </a:rPr>
              <a:t>Controle sus síntomas diariamente.</a:t>
            </a:r>
          </a:p>
        </p:txBody>
      </p:sp>
    </p:spTree>
    <p:extLst>
      <p:ext uri="{BB962C8B-B14F-4D97-AF65-F5344CB8AC3E}">
        <p14:creationId xmlns:p14="http://schemas.microsoft.com/office/powerpoint/2010/main" val="3582016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fontScale="90000"/>
          </a:bodyPr>
          <a:lstStyle/>
          <a:p>
            <a:pPr algn="l"/>
            <a:r>
              <a:rPr lang="es-MX" sz="3200" b="1" dirty="0">
                <a:solidFill>
                  <a:schemeClr val="tx2"/>
                </a:solidFill>
              </a:rPr>
              <a:t>¿Qué debo hacer si no tengo síntomas pero creo que he estado expuesto a la COVID 19? ¿Qué significa ponerse en cuarentena?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67544" y="2405787"/>
            <a:ext cx="8280920" cy="2031325"/>
          </a:xfrm>
          <a:prstGeom prst="rect">
            <a:avLst/>
          </a:prstGeom>
        </p:spPr>
        <p:txBody>
          <a:bodyPr wrap="square">
            <a:spAutoFit/>
          </a:bodyPr>
          <a:lstStyle/>
          <a:p>
            <a:pPr marL="285750" indent="-285750" algn="just">
              <a:buFont typeface="Arial" panose="020B0604020202020204" pitchFamily="34" charset="0"/>
              <a:buChar char="•"/>
            </a:pPr>
            <a:r>
              <a:rPr lang="es-MX" dirty="0">
                <a:solidFill>
                  <a:schemeClr val="tx1">
                    <a:lumMod val="50000"/>
                    <a:lumOff val="50000"/>
                  </a:schemeClr>
                </a:solidFill>
              </a:rPr>
              <a:t>Permanezca en cuarentena durante 14 días, incluso si se siente bien.</a:t>
            </a:r>
          </a:p>
          <a:p>
            <a:pPr marL="285750" indent="-285750" algn="just">
              <a:buFont typeface="Arial" panose="020B0604020202020204" pitchFamily="34" charset="0"/>
              <a:buChar char="•"/>
            </a:pPr>
            <a:r>
              <a:rPr lang="es-MX" dirty="0">
                <a:solidFill>
                  <a:schemeClr val="tx1">
                    <a:lumMod val="50000"/>
                    <a:lumOff val="50000"/>
                  </a:schemeClr>
                </a:solidFill>
              </a:rPr>
              <a:t>Si tiene dificultades para respirar, asista a un centro de salud o llame a Salud Responde o a su centro de salud antes de asistir. </a:t>
            </a:r>
          </a:p>
          <a:p>
            <a:pPr marL="285750" indent="-285750" algn="just">
              <a:buFont typeface="Arial" panose="020B0604020202020204" pitchFamily="34" charset="0"/>
              <a:buChar char="•"/>
            </a:pPr>
            <a:r>
              <a:rPr lang="es-MX" dirty="0">
                <a:solidFill>
                  <a:schemeClr val="tx1">
                    <a:lumMod val="50000"/>
                    <a:lumOff val="50000"/>
                  </a:schemeClr>
                </a:solidFill>
              </a:rPr>
              <a:t>Mantenga una actitud positiva y enérgica manteniendo contacto con seres queridos por internet o teléfono. </a:t>
            </a:r>
          </a:p>
          <a:p>
            <a:pPr marL="285750" indent="-285750" algn="just">
              <a:buFont typeface="Arial" panose="020B0604020202020204" pitchFamily="34" charset="0"/>
              <a:buChar char="•"/>
            </a:pPr>
            <a:endParaRPr lang="es-MX" dirty="0">
              <a:solidFill>
                <a:schemeClr val="tx1">
                  <a:lumMod val="50000"/>
                  <a:lumOff val="50000"/>
                </a:schemeClr>
              </a:solidFill>
            </a:endParaRPr>
          </a:p>
          <a:p>
            <a:pPr algn="just"/>
            <a:r>
              <a:rPr lang="es-MX" dirty="0">
                <a:solidFill>
                  <a:schemeClr val="tx1">
                    <a:lumMod val="50000"/>
                    <a:lumOff val="50000"/>
                  </a:schemeClr>
                </a:solidFill>
              </a:rPr>
              <a:t>Fuente: OMS, 2020; MINSAL, 2020</a:t>
            </a:r>
          </a:p>
        </p:txBody>
      </p:sp>
    </p:spTree>
    <p:extLst>
      <p:ext uri="{BB962C8B-B14F-4D97-AF65-F5344CB8AC3E}">
        <p14:creationId xmlns:p14="http://schemas.microsoft.com/office/powerpoint/2010/main" val="135309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41784"/>
            <a:ext cx="7426117" cy="1143000"/>
          </a:xfrm>
        </p:spPr>
        <p:txBody>
          <a:bodyPr>
            <a:normAutofit fontScale="90000"/>
          </a:bodyPr>
          <a:lstStyle/>
          <a:p>
            <a:pPr algn="l"/>
            <a:r>
              <a:rPr lang="es-MX" sz="3200" b="1" dirty="0">
                <a:solidFill>
                  <a:schemeClr val="tx2"/>
                </a:solidFill>
              </a:rPr>
              <a:t>¿Qué es un coronavirus? y ¿Qué es el nuevo coronavirus COVID-19 (SARS-COV2-2019)?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822172"/>
            <a:ext cx="7838462" cy="3539430"/>
          </a:xfrm>
          <a:prstGeom prst="rect">
            <a:avLst/>
          </a:prstGeom>
        </p:spPr>
        <p:txBody>
          <a:bodyPr wrap="square">
            <a:spAutoFit/>
          </a:bodyPr>
          <a:lstStyle/>
          <a:p>
            <a:pPr algn="just"/>
            <a:r>
              <a:rPr lang="es-MX" sz="1600" dirty="0">
                <a:solidFill>
                  <a:schemeClr val="tx1">
                    <a:lumMod val="50000"/>
                    <a:lumOff val="50000"/>
                  </a:schemeClr>
                </a:solidFill>
              </a:rPr>
              <a:t>Los coronavirus son una extensa familia de virus que pueden causar enfermedades tanto en animales como en humanos. En los humanos, se sabe que varios coronavirus causan infecciones respiratorias que pueden ir desde el resfriado común hasta enfermedades más graves como el síndrome respiratorio de Oriente Medio (MERS) y el síndrome respiratorio agudo severo (SRAS). El coronavirus que se ha descubierto más recientemente causa la enfermedad por coronavirus COVID-19. </a:t>
            </a:r>
          </a:p>
          <a:p>
            <a:pPr algn="just"/>
            <a:endParaRPr lang="es-MX" sz="1600" dirty="0">
              <a:solidFill>
                <a:schemeClr val="tx1">
                  <a:lumMod val="50000"/>
                  <a:lumOff val="50000"/>
                </a:schemeClr>
              </a:solidFill>
            </a:endParaRPr>
          </a:p>
          <a:p>
            <a:pPr algn="just"/>
            <a:r>
              <a:rPr lang="es-MX" sz="1600" b="1" dirty="0">
                <a:solidFill>
                  <a:schemeClr val="tx1">
                    <a:lumMod val="50000"/>
                    <a:lumOff val="50000"/>
                  </a:schemeClr>
                </a:solidFill>
              </a:rPr>
              <a:t>El nuevo coronavirus COVID 19 es el nombre otorgado por la Organización Mundial de la Salud para identificar a la cepa descubierta recientemente tras un brote en la ciudad de Wuhan (China) en diciembre de 2019, pertenece a la familia de los coronavirus y se destaca  por ser una enfermedad infecciosa que puede ir desde un resfrío común hasta enfermedades más graves como la Insuficiencia Respiratoria Aguda. </a:t>
            </a:r>
          </a:p>
          <a:p>
            <a:pPr algn="just"/>
            <a:endParaRPr lang="es-MX" sz="1600" dirty="0">
              <a:solidFill>
                <a:schemeClr val="tx1">
                  <a:lumMod val="50000"/>
                  <a:lumOff val="50000"/>
                </a:schemeClr>
              </a:solidFill>
            </a:endParaRPr>
          </a:p>
          <a:p>
            <a:pPr algn="just"/>
            <a:r>
              <a:rPr lang="es-MX" sz="1600" b="1" dirty="0">
                <a:solidFill>
                  <a:schemeClr val="tx1">
                    <a:lumMod val="50000"/>
                    <a:lumOff val="50000"/>
                  </a:schemeClr>
                </a:solidFill>
              </a:rPr>
              <a:t>Fuente: </a:t>
            </a:r>
            <a:r>
              <a:rPr lang="es-MX" sz="1600" dirty="0">
                <a:solidFill>
                  <a:schemeClr val="tx1">
                    <a:lumMod val="50000"/>
                    <a:lumOff val="50000"/>
                  </a:schemeClr>
                </a:solidFill>
              </a:rPr>
              <a:t>OMS, 2020; MINSAL, 2020. </a:t>
            </a:r>
          </a:p>
        </p:txBody>
      </p:sp>
      <p:pic>
        <p:nvPicPr>
          <p:cNvPr id="3" name="2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177313"/>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9" y="4960842"/>
            <a:ext cx="428196" cy="4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415" y="5681503"/>
            <a:ext cx="286544" cy="2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873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8" name="7 Rectángulo"/>
          <p:cNvSpPr/>
          <p:nvPr/>
        </p:nvSpPr>
        <p:spPr>
          <a:xfrm>
            <a:off x="7740352" y="0"/>
            <a:ext cx="1403648" cy="171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redondeado"/>
          <p:cNvSpPr/>
          <p:nvPr/>
        </p:nvSpPr>
        <p:spPr>
          <a:xfrm>
            <a:off x="953344" y="933498"/>
            <a:ext cx="7488832" cy="537582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1518894" y="2060848"/>
            <a:ext cx="6336704" cy="3096344"/>
          </a:xfrm>
        </p:spPr>
        <p:txBody>
          <a:bodyPr>
            <a:normAutofit/>
          </a:bodyPr>
          <a:lstStyle/>
          <a:p>
            <a:r>
              <a:rPr lang="es-MX" sz="4000" b="1" dirty="0">
                <a:solidFill>
                  <a:schemeClr val="accent5">
                    <a:lumMod val="50000"/>
                  </a:schemeClr>
                </a:solidFill>
              </a:rPr>
              <a:t>3. Aislamiento, Cuarentena y Distanciamiento.</a:t>
            </a:r>
            <a:endParaRPr lang="es-CL" sz="4000" b="1" dirty="0">
              <a:solidFill>
                <a:schemeClr val="accent5">
                  <a:lumMod val="50000"/>
                </a:schemeClr>
              </a:solidFill>
            </a:endParaRPr>
          </a:p>
        </p:txBody>
      </p:sp>
    </p:spTree>
    <p:extLst>
      <p:ext uri="{BB962C8B-B14F-4D97-AF65-F5344CB8AC3E}">
        <p14:creationId xmlns:p14="http://schemas.microsoft.com/office/powerpoint/2010/main" val="3719955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¿Cuál es la diferencia entre aislamiento, cuarentena y distanciamiento?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31540" y="1975938"/>
            <a:ext cx="8280920" cy="3416320"/>
          </a:xfrm>
          <a:prstGeom prst="rect">
            <a:avLst/>
          </a:prstGeom>
        </p:spPr>
        <p:txBody>
          <a:bodyPr wrap="square">
            <a:spAutoFit/>
          </a:bodyPr>
          <a:lstStyle/>
          <a:p>
            <a:pPr algn="just"/>
            <a:r>
              <a:rPr lang="es-MX" dirty="0">
                <a:solidFill>
                  <a:schemeClr val="tx1">
                    <a:lumMod val="50000"/>
                    <a:lumOff val="50000"/>
                  </a:schemeClr>
                </a:solidFill>
              </a:rPr>
              <a:t>Según la Organización Mundial de la Salud se definen estos conceptos a continuación: </a:t>
            </a:r>
          </a:p>
          <a:p>
            <a:pPr marL="285750" indent="-285750" algn="just">
              <a:buFont typeface="Arial" panose="020B0604020202020204" pitchFamily="34" charset="0"/>
              <a:buChar char="•"/>
            </a:pPr>
            <a:endParaRPr lang="es-MX" dirty="0">
              <a:solidFill>
                <a:schemeClr val="tx1">
                  <a:lumMod val="50000"/>
                  <a:lumOff val="50000"/>
                </a:schemeClr>
              </a:solidFill>
            </a:endParaRPr>
          </a:p>
          <a:p>
            <a:pPr marL="285750" indent="-285750" algn="just">
              <a:buFont typeface="Arial" panose="020B0604020202020204" pitchFamily="34" charset="0"/>
              <a:buChar char="•"/>
            </a:pPr>
            <a:r>
              <a:rPr lang="es-MX" dirty="0">
                <a:solidFill>
                  <a:schemeClr val="tx1">
                    <a:lumMod val="50000"/>
                    <a:lumOff val="50000"/>
                  </a:schemeClr>
                </a:solidFill>
              </a:rPr>
              <a:t>La </a:t>
            </a:r>
            <a:r>
              <a:rPr lang="es-MX" b="1" dirty="0">
                <a:solidFill>
                  <a:schemeClr val="tx1">
                    <a:lumMod val="50000"/>
                    <a:lumOff val="50000"/>
                  </a:schemeClr>
                </a:solidFill>
              </a:rPr>
              <a:t>cuarentena</a:t>
            </a:r>
            <a:r>
              <a:rPr lang="es-MX" dirty="0">
                <a:solidFill>
                  <a:schemeClr val="tx1">
                    <a:lumMod val="50000"/>
                    <a:lumOff val="50000"/>
                  </a:schemeClr>
                </a:solidFill>
              </a:rPr>
              <a:t> significa restringir las actividades o separar a las personas que no están enfermas pero que pueden haber estado expuestas al COVID-19. El objetivo es prevenir la propagación de la enfermedad en el momento en que las personas empiezan a presentar síntomas.</a:t>
            </a:r>
          </a:p>
          <a:p>
            <a:pPr marL="285750" indent="-285750" algn="just">
              <a:buFont typeface="Arial" panose="020B0604020202020204" pitchFamily="34" charset="0"/>
              <a:buChar char="•"/>
            </a:pPr>
            <a:r>
              <a:rPr lang="es-MX" dirty="0">
                <a:solidFill>
                  <a:schemeClr val="tx1">
                    <a:lumMod val="50000"/>
                    <a:lumOff val="50000"/>
                  </a:schemeClr>
                </a:solidFill>
              </a:rPr>
              <a:t>El </a:t>
            </a:r>
            <a:r>
              <a:rPr lang="es-MX" b="1" dirty="0">
                <a:solidFill>
                  <a:schemeClr val="tx1">
                    <a:lumMod val="50000"/>
                    <a:lumOff val="50000"/>
                  </a:schemeClr>
                </a:solidFill>
              </a:rPr>
              <a:t>aislamiento</a:t>
            </a:r>
            <a:r>
              <a:rPr lang="es-MX" dirty="0">
                <a:solidFill>
                  <a:schemeClr val="tx1">
                    <a:lumMod val="50000"/>
                    <a:lumOff val="50000"/>
                  </a:schemeClr>
                </a:solidFill>
              </a:rPr>
              <a:t> significa separar a las personas que están enfermas con síntomas del  COVID-19 y pueden ser contagiosas para prevenir la propagación de la enfermedad.</a:t>
            </a:r>
          </a:p>
          <a:p>
            <a:pPr marL="285750" indent="-285750" algn="just">
              <a:buFont typeface="Arial" panose="020B0604020202020204" pitchFamily="34" charset="0"/>
              <a:buChar char="•"/>
            </a:pPr>
            <a:r>
              <a:rPr lang="es-MX" dirty="0">
                <a:solidFill>
                  <a:schemeClr val="tx1">
                    <a:lumMod val="50000"/>
                    <a:lumOff val="50000"/>
                  </a:schemeClr>
                </a:solidFill>
              </a:rPr>
              <a:t>El </a:t>
            </a:r>
            <a:r>
              <a:rPr lang="es-MX" b="1" dirty="0">
                <a:solidFill>
                  <a:schemeClr val="tx1">
                    <a:lumMod val="50000"/>
                    <a:lumOff val="50000"/>
                  </a:schemeClr>
                </a:solidFill>
              </a:rPr>
              <a:t>distanciamiento</a:t>
            </a:r>
            <a:r>
              <a:rPr lang="es-MX" dirty="0">
                <a:solidFill>
                  <a:schemeClr val="tx1">
                    <a:lumMod val="50000"/>
                    <a:lumOff val="50000"/>
                  </a:schemeClr>
                </a:solidFill>
              </a:rPr>
              <a:t> físico significa estar físicamente separado. La OMS recomienda mantener una distancia de al menos un metro con los demás. Es una medida general que todas las personas deberían adoptar incluso si se encuentran bien y no han tenido una exposición conocida al COVID -19.</a:t>
            </a:r>
          </a:p>
        </p:txBody>
      </p:sp>
    </p:spTree>
    <p:extLst>
      <p:ext uri="{BB962C8B-B14F-4D97-AF65-F5344CB8AC3E}">
        <p14:creationId xmlns:p14="http://schemas.microsoft.com/office/powerpoint/2010/main" val="2278847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¿Qué es la Cuarentena Total Obligatoria? Y ¿Cómo se aplica?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67544" y="1772816"/>
            <a:ext cx="8280920" cy="5078313"/>
          </a:xfrm>
          <a:prstGeom prst="rect">
            <a:avLst/>
          </a:prstGeom>
        </p:spPr>
        <p:txBody>
          <a:bodyPr wrap="square">
            <a:spAutoFit/>
          </a:bodyPr>
          <a:lstStyle/>
          <a:p>
            <a:pPr algn="just"/>
            <a:r>
              <a:rPr lang="es-MX" dirty="0">
                <a:solidFill>
                  <a:schemeClr val="tx1">
                    <a:lumMod val="65000"/>
                    <a:lumOff val="35000"/>
                  </a:schemeClr>
                </a:solidFill>
              </a:rPr>
              <a:t>Que todos los habitantes de las comunas sujetas a la medida deben permanecer en aislamiento o cuarentena, es decir, en sus domicilios habituales de forma permanente hasta que la autoridad disponga lo contrario, y se establece por la Autoridad Sanitaria. Las excepciones a esta medida se encuentran indicadas en el “Instructivo Cuarentena” publicado en </a:t>
            </a:r>
            <a:r>
              <a:rPr lang="es-MX" dirty="0">
                <a:solidFill>
                  <a:schemeClr val="tx1">
                    <a:lumMod val="65000"/>
                    <a:lumOff val="35000"/>
                  </a:schemeClr>
                </a:solidFill>
                <a:hlinkClick r:id="rId3"/>
              </a:rPr>
              <a:t>www.gob.cl/coronavirus</a:t>
            </a:r>
            <a:r>
              <a:rPr lang="es-MX" dirty="0">
                <a:solidFill>
                  <a:schemeClr val="tx1">
                    <a:lumMod val="65000"/>
                    <a:lumOff val="35000"/>
                  </a:schemeClr>
                </a:solidFill>
              </a:rPr>
              <a:t>.</a:t>
            </a:r>
          </a:p>
          <a:p>
            <a:pPr algn="just"/>
            <a:endParaRPr lang="es-MX" dirty="0">
              <a:solidFill>
                <a:schemeClr val="tx1">
                  <a:lumMod val="65000"/>
                  <a:lumOff val="35000"/>
                </a:schemeClr>
              </a:solidFill>
            </a:endParaRPr>
          </a:p>
          <a:p>
            <a:pPr algn="just"/>
            <a:r>
              <a:rPr lang="es-MX" dirty="0">
                <a:solidFill>
                  <a:schemeClr val="tx1">
                    <a:lumMod val="65000"/>
                    <a:lumOff val="35000"/>
                  </a:schemeClr>
                </a:solidFill>
              </a:rPr>
              <a:t>Se aplica para: </a:t>
            </a:r>
          </a:p>
          <a:p>
            <a:pPr algn="just"/>
            <a:endParaRPr lang="es-MX" dirty="0">
              <a:solidFill>
                <a:schemeClr val="tx1">
                  <a:lumMod val="65000"/>
                  <a:lumOff val="35000"/>
                </a:schemeClr>
              </a:solidFill>
            </a:endParaRPr>
          </a:p>
          <a:p>
            <a:pPr marL="342900" indent="-342900" algn="just">
              <a:buFont typeface="+mj-lt"/>
              <a:buAutoNum type="arabicPeriod"/>
            </a:pPr>
            <a:r>
              <a:rPr lang="es-MX" dirty="0">
                <a:solidFill>
                  <a:schemeClr val="tx1">
                    <a:lumMod val="65000"/>
                    <a:lumOff val="35000"/>
                  </a:schemeClr>
                </a:solidFill>
              </a:rPr>
              <a:t>Contacto de alto riesgo (por contacto estrecho).</a:t>
            </a:r>
          </a:p>
          <a:p>
            <a:pPr marL="342900" indent="-342900" algn="just">
              <a:buFont typeface="+mj-lt"/>
              <a:buAutoNum type="arabicPeriod"/>
            </a:pPr>
            <a:r>
              <a:rPr lang="es-MX" dirty="0">
                <a:solidFill>
                  <a:schemeClr val="tx1">
                    <a:lumMod val="65000"/>
                    <a:lumOff val="35000"/>
                  </a:schemeClr>
                </a:solidFill>
              </a:rPr>
              <a:t>Preventivo territorial para comunas o territorios con alto nivel de contagio y sea por condiciones geográficas, circulación viral u otros. </a:t>
            </a:r>
          </a:p>
          <a:p>
            <a:pPr marL="342900" indent="-342900" algn="just">
              <a:buFont typeface="+mj-lt"/>
              <a:buAutoNum type="arabicPeriod"/>
            </a:pPr>
            <a:r>
              <a:rPr lang="es-MX" dirty="0">
                <a:solidFill>
                  <a:schemeClr val="tx1">
                    <a:lumMod val="65000"/>
                    <a:lumOff val="35000"/>
                  </a:schemeClr>
                </a:solidFill>
              </a:rPr>
              <a:t>Personas mayores de 75 años. </a:t>
            </a:r>
          </a:p>
          <a:p>
            <a:pPr marL="342900" indent="-342900" algn="just">
              <a:buFont typeface="+mj-lt"/>
              <a:buAutoNum type="arabicPeriod"/>
            </a:pPr>
            <a:endParaRPr lang="es-MX" dirty="0">
              <a:solidFill>
                <a:srgbClr val="FF0000"/>
              </a:solidFill>
            </a:endParaRPr>
          </a:p>
          <a:p>
            <a:pPr algn="just"/>
            <a:r>
              <a:rPr lang="es-MX" dirty="0">
                <a:solidFill>
                  <a:schemeClr val="tx1">
                    <a:lumMod val="65000"/>
                    <a:lumOff val="35000"/>
                  </a:schemeClr>
                </a:solidFill>
              </a:rPr>
              <a:t>FUENTE: GOBIERNO DE CHILE, 2020. </a:t>
            </a:r>
          </a:p>
          <a:p>
            <a:pPr algn="just"/>
            <a:endParaRPr lang="es-MX" dirty="0">
              <a:solidFill>
                <a:schemeClr val="tx1">
                  <a:lumMod val="65000"/>
                  <a:lumOff val="35000"/>
                </a:schemeClr>
              </a:solidFill>
            </a:endParaRPr>
          </a:p>
          <a:p>
            <a:pPr algn="just"/>
            <a:r>
              <a:rPr lang="es-MX" dirty="0">
                <a:solidFill>
                  <a:schemeClr val="tx1">
                    <a:lumMod val="65000"/>
                    <a:lumOff val="35000"/>
                  </a:schemeClr>
                </a:solidFill>
              </a:rPr>
              <a:t>LINK: </a:t>
            </a:r>
            <a:r>
              <a:rPr lang="es-MX" dirty="0">
                <a:solidFill>
                  <a:schemeClr val="tx1">
                    <a:lumMod val="65000"/>
                    <a:lumOff val="35000"/>
                  </a:schemeClr>
                </a:solidFill>
                <a:hlinkClick r:id="rId4"/>
              </a:rPr>
              <a:t>https://www.gob.cl/coronavirus/cuarentena/</a:t>
            </a:r>
            <a:endParaRPr lang="es-MX" dirty="0">
              <a:solidFill>
                <a:schemeClr val="tx1">
                  <a:lumMod val="65000"/>
                  <a:lumOff val="35000"/>
                </a:schemeClr>
              </a:solidFill>
            </a:endParaRPr>
          </a:p>
          <a:p>
            <a:pPr algn="just"/>
            <a:endParaRPr lang="es-MX" dirty="0">
              <a:solidFill>
                <a:srgbClr val="FF0000"/>
              </a:solidFill>
            </a:endParaRPr>
          </a:p>
          <a:p>
            <a:pPr algn="just"/>
            <a:endParaRPr lang="es-MX" dirty="0">
              <a:solidFill>
                <a:srgbClr val="FF0000"/>
              </a:solidFill>
            </a:endParaRPr>
          </a:p>
        </p:txBody>
      </p:sp>
    </p:spTree>
    <p:extLst>
      <p:ext uri="{BB962C8B-B14F-4D97-AF65-F5344CB8AC3E}">
        <p14:creationId xmlns:p14="http://schemas.microsoft.com/office/powerpoint/2010/main" val="3964603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¿Qué definimos como el distanciamiento social?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67544" y="1916832"/>
            <a:ext cx="8280920" cy="3970318"/>
          </a:xfrm>
          <a:prstGeom prst="rect">
            <a:avLst/>
          </a:prstGeom>
        </p:spPr>
        <p:txBody>
          <a:bodyPr wrap="square">
            <a:spAutoFit/>
          </a:bodyPr>
          <a:lstStyle/>
          <a:p>
            <a:pPr algn="just"/>
            <a:r>
              <a:rPr lang="es-MX" dirty="0">
                <a:solidFill>
                  <a:schemeClr val="tx1">
                    <a:lumMod val="50000"/>
                    <a:lumOff val="50000"/>
                  </a:schemeClr>
                </a:solidFill>
              </a:rPr>
              <a:t>El distanciamiento social, también llamado "distanciamiento físico" requiere mantener un espacio entre usted y las demás personas fuera y dentro de su casa. </a:t>
            </a:r>
          </a:p>
          <a:p>
            <a:pPr algn="just"/>
            <a:r>
              <a:rPr lang="es-MX" dirty="0">
                <a:solidFill>
                  <a:schemeClr val="tx1">
                    <a:lumMod val="50000"/>
                    <a:lumOff val="50000"/>
                  </a:schemeClr>
                </a:solidFill>
              </a:rPr>
              <a:t>Para practicar el distanciamiento social o físico Usted puede:</a:t>
            </a:r>
          </a:p>
          <a:p>
            <a:pPr algn="just"/>
            <a:endParaRPr lang="es-MX" dirty="0">
              <a:solidFill>
                <a:schemeClr val="tx1">
                  <a:lumMod val="50000"/>
                  <a:lumOff val="50000"/>
                </a:schemeClr>
              </a:solidFill>
            </a:endParaRPr>
          </a:p>
          <a:p>
            <a:pPr marL="285750" indent="-285750" algn="just">
              <a:buFont typeface="Arial" panose="020B0604020202020204" pitchFamily="34" charset="0"/>
              <a:buChar char="•"/>
            </a:pPr>
            <a:r>
              <a:rPr lang="es-MX" dirty="0">
                <a:solidFill>
                  <a:schemeClr val="tx1">
                    <a:lumMod val="50000"/>
                    <a:lumOff val="50000"/>
                  </a:schemeClr>
                </a:solidFill>
              </a:rPr>
              <a:t>Mantener una distancia de al menos 6 pies (aproximadamente la longitud de 2 brazos) de otras personas.</a:t>
            </a:r>
          </a:p>
          <a:p>
            <a:pPr marL="285750" indent="-285750" algn="just">
              <a:buFont typeface="Arial" panose="020B0604020202020204" pitchFamily="34" charset="0"/>
              <a:buChar char="•"/>
            </a:pPr>
            <a:r>
              <a:rPr lang="es-MX" dirty="0">
                <a:solidFill>
                  <a:schemeClr val="tx1">
                    <a:lumMod val="50000"/>
                    <a:lumOff val="50000"/>
                  </a:schemeClr>
                </a:solidFill>
              </a:rPr>
              <a:t>No reunirse físicamente en grupos.</a:t>
            </a:r>
          </a:p>
          <a:p>
            <a:pPr marL="285750" indent="-285750" algn="just">
              <a:buFont typeface="Arial" panose="020B0604020202020204" pitchFamily="34" charset="0"/>
              <a:buChar char="•"/>
            </a:pPr>
            <a:r>
              <a:rPr lang="es-MX" dirty="0">
                <a:solidFill>
                  <a:schemeClr val="tx1">
                    <a:lumMod val="50000"/>
                    <a:lumOff val="50000"/>
                  </a:schemeClr>
                </a:solidFill>
              </a:rPr>
              <a:t>Alejarse de lugares muy concurridos y evitando congregaciones masivas. </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Además de las medidas cotidianas para prevenir el COVID-19, mantener el espacio entre usted y las demás personas es una de las mejores herramientas que tenemos para evitar estar expuestos al virus y desacelerar su propagación a nivel local, nacional y mundial.</a:t>
            </a:r>
          </a:p>
          <a:p>
            <a:pPr algn="just"/>
            <a:endParaRPr lang="es-MX" dirty="0">
              <a:solidFill>
                <a:schemeClr val="tx1">
                  <a:lumMod val="50000"/>
                  <a:lumOff val="50000"/>
                </a:schemeClr>
              </a:solidFill>
            </a:endParaRPr>
          </a:p>
        </p:txBody>
      </p:sp>
    </p:spTree>
    <p:extLst>
      <p:ext uri="{BB962C8B-B14F-4D97-AF65-F5344CB8AC3E}">
        <p14:creationId xmlns:p14="http://schemas.microsoft.com/office/powerpoint/2010/main" val="244406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¿Qué definimos como el distanciamiento social? </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95536" y="2276872"/>
            <a:ext cx="8280920" cy="2031325"/>
          </a:xfrm>
          <a:prstGeom prst="rect">
            <a:avLst/>
          </a:prstGeom>
        </p:spPr>
        <p:txBody>
          <a:bodyPr wrap="square">
            <a:spAutoFit/>
          </a:bodyPr>
          <a:lstStyle/>
          <a:p>
            <a:pPr algn="just"/>
            <a:endParaRPr lang="es-MX" dirty="0">
              <a:solidFill>
                <a:schemeClr val="tx1">
                  <a:lumMod val="50000"/>
                  <a:lumOff val="50000"/>
                </a:schemeClr>
              </a:solidFill>
            </a:endParaRPr>
          </a:p>
          <a:p>
            <a:pPr algn="just"/>
            <a:r>
              <a:rPr lang="es-MX" dirty="0">
                <a:solidFill>
                  <a:schemeClr val="tx1">
                    <a:lumMod val="50000"/>
                    <a:lumOff val="50000"/>
                  </a:schemeClr>
                </a:solidFill>
              </a:rPr>
              <a:t>Limite el contacto cercano con otras personas fuera de su casa en espacios interiores y exteriores. Dado que las personas pueden propagar el virus antes de saber que están enfermas, es importante mantenerse alejado de otras personas si es posible, incluso si usted o ellas no tienen síntomas. El distanciamiento social es especialmente importante para las personas con mayor riesgo de enfermarse gravemente a causa del COVID-19.</a:t>
            </a:r>
          </a:p>
        </p:txBody>
      </p:sp>
    </p:spTree>
    <p:extLst>
      <p:ext uri="{BB962C8B-B14F-4D97-AF65-F5344CB8AC3E}">
        <p14:creationId xmlns:p14="http://schemas.microsoft.com/office/powerpoint/2010/main" val="3235887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¿Cómo evitar el contacto directo?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57200" y="1948411"/>
            <a:ext cx="8280920" cy="3416320"/>
          </a:xfrm>
          <a:prstGeom prst="rect">
            <a:avLst/>
          </a:prstGeom>
        </p:spPr>
        <p:txBody>
          <a:bodyPr wrap="square">
            <a:spAutoFit/>
          </a:bodyPr>
          <a:lstStyle/>
          <a:p>
            <a:pPr algn="just"/>
            <a:r>
              <a:rPr lang="es-MX" dirty="0">
                <a:solidFill>
                  <a:schemeClr val="tx1">
                    <a:lumMod val="50000"/>
                    <a:lumOff val="50000"/>
                  </a:schemeClr>
                </a:solidFill>
              </a:rPr>
              <a:t>Evite el contacto cercano con personas que están enfermas, incluso dentro de su casa. De ser posible, mantenga una distancia de 6 pies entre la persona enferma y otros miembros de su hogar.</a:t>
            </a:r>
          </a:p>
          <a:p>
            <a:pPr marL="285750" indent="-285750" algn="just">
              <a:buFont typeface="Arial" panose="020B0604020202020204" pitchFamily="34" charset="0"/>
              <a:buChar char="•"/>
            </a:pPr>
            <a:endParaRPr lang="es-MX" dirty="0">
              <a:solidFill>
                <a:schemeClr val="tx1">
                  <a:lumMod val="50000"/>
                  <a:lumOff val="50000"/>
                </a:schemeClr>
              </a:solidFill>
            </a:endParaRPr>
          </a:p>
          <a:p>
            <a:pPr marL="285750" indent="-285750" algn="just">
              <a:buFont typeface="Arial" panose="020B0604020202020204" pitchFamily="34" charset="0"/>
              <a:buChar char="•"/>
            </a:pPr>
            <a:r>
              <a:rPr lang="es-MX" dirty="0">
                <a:solidFill>
                  <a:schemeClr val="tx1">
                    <a:lumMod val="50000"/>
                    <a:lumOff val="50000"/>
                  </a:schemeClr>
                </a:solidFill>
              </a:rPr>
              <a:t>Mantenga distancia de otras personas fuera de su hogar.</a:t>
            </a:r>
          </a:p>
          <a:p>
            <a:pPr marL="285750" indent="-285750" algn="just">
              <a:buFont typeface="Arial" panose="020B0604020202020204" pitchFamily="34" charset="0"/>
              <a:buChar char="•"/>
            </a:pPr>
            <a:r>
              <a:rPr lang="es-MX" dirty="0">
                <a:solidFill>
                  <a:schemeClr val="tx1">
                    <a:lumMod val="50000"/>
                    <a:lumOff val="50000"/>
                  </a:schemeClr>
                </a:solidFill>
              </a:rPr>
              <a:t>Recuerde que algunas personas que no tienen síntomas pueden propagar el virus.</a:t>
            </a:r>
          </a:p>
          <a:p>
            <a:pPr marL="285750" indent="-285750" algn="just">
              <a:buFont typeface="Arial" panose="020B0604020202020204" pitchFamily="34" charset="0"/>
              <a:buChar char="•"/>
            </a:pPr>
            <a:r>
              <a:rPr lang="es-MX" dirty="0">
                <a:solidFill>
                  <a:schemeClr val="tx1">
                    <a:lumMod val="50000"/>
                    <a:lumOff val="50000"/>
                  </a:schemeClr>
                </a:solidFill>
              </a:rPr>
              <a:t>Mantenga una distancia de al menos 6 pies (aproximadamente la longitud de 2 brazos) de otras personas.</a:t>
            </a:r>
          </a:p>
          <a:p>
            <a:pPr marL="285750" indent="-285750" algn="just">
              <a:buFont typeface="Arial" panose="020B0604020202020204" pitchFamily="34" charset="0"/>
              <a:buChar char="•"/>
            </a:pPr>
            <a:r>
              <a:rPr lang="es-MX" dirty="0">
                <a:solidFill>
                  <a:schemeClr val="tx1">
                    <a:lumMod val="50000"/>
                    <a:lumOff val="50000"/>
                  </a:schemeClr>
                </a:solidFill>
              </a:rPr>
              <a:t>No se reúna en grupos.</a:t>
            </a:r>
          </a:p>
          <a:p>
            <a:pPr marL="285750" indent="-285750" algn="just">
              <a:buFont typeface="Arial" panose="020B0604020202020204" pitchFamily="34" charset="0"/>
              <a:buChar char="•"/>
            </a:pPr>
            <a:r>
              <a:rPr lang="es-MX" dirty="0">
                <a:solidFill>
                  <a:schemeClr val="tx1">
                    <a:lumMod val="50000"/>
                    <a:lumOff val="50000"/>
                  </a:schemeClr>
                </a:solidFill>
              </a:rPr>
              <a:t>Manténgase alejado de lugares muy concurridos y congregaciones masivas.</a:t>
            </a:r>
          </a:p>
          <a:p>
            <a:pPr marL="285750" indent="-285750" algn="just">
              <a:buFont typeface="Arial" panose="020B0604020202020204" pitchFamily="34" charset="0"/>
              <a:buChar char="•"/>
            </a:pPr>
            <a:r>
              <a:rPr lang="es-MX" dirty="0">
                <a:solidFill>
                  <a:schemeClr val="tx1">
                    <a:lumMod val="50000"/>
                    <a:lumOff val="50000"/>
                  </a:schemeClr>
                </a:solidFill>
              </a:rPr>
              <a:t>Mantener distancia con los demás es especialmente importante para las personas que tienen mayor riesgo de enfermarse gravemente.</a:t>
            </a:r>
          </a:p>
        </p:txBody>
      </p:sp>
    </p:spTree>
    <p:extLst>
      <p:ext uri="{BB962C8B-B14F-4D97-AF65-F5344CB8AC3E}">
        <p14:creationId xmlns:p14="http://schemas.microsoft.com/office/powerpoint/2010/main" val="244406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Consejos sobre distanciamiento social</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57200" y="1700808"/>
            <a:ext cx="8280920" cy="3970318"/>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50000"/>
                    <a:lumOff val="50000"/>
                  </a:schemeClr>
                </a:solidFill>
              </a:rPr>
              <a:t>Siga la guía de las autoridades de donde usted vive.</a:t>
            </a:r>
          </a:p>
          <a:p>
            <a:pPr marL="285750" indent="-285750" algn="just">
              <a:buFont typeface="Wingdings" panose="05000000000000000000" pitchFamily="2" charset="2"/>
              <a:buChar char="ü"/>
            </a:pPr>
            <a:r>
              <a:rPr lang="es-MX" dirty="0">
                <a:solidFill>
                  <a:schemeClr val="tx1">
                    <a:lumMod val="50000"/>
                    <a:lumOff val="50000"/>
                  </a:schemeClr>
                </a:solidFill>
              </a:rPr>
              <a:t>Si necesita comprar comida o medicamentos en una tienda de comestibles o farmacia, manténgase al menos a 6 pies de distancia de las otras personas. También debería considerar otras opciones:</a:t>
            </a:r>
          </a:p>
          <a:p>
            <a:pPr marL="285750" indent="-285750" algn="just">
              <a:buFont typeface="Wingdings" panose="05000000000000000000" pitchFamily="2" charset="2"/>
              <a:buChar char="ü"/>
            </a:pPr>
            <a:r>
              <a:rPr lang="es-MX" dirty="0">
                <a:solidFill>
                  <a:schemeClr val="tx1">
                    <a:lumMod val="50000"/>
                    <a:lumOff val="50000"/>
                  </a:schemeClr>
                </a:solidFill>
              </a:rPr>
              <a:t>Si es posible, use el servicio de pedido de medicamentos por correo.</a:t>
            </a:r>
          </a:p>
          <a:p>
            <a:pPr marL="285750" indent="-285750" algn="just">
              <a:buFont typeface="Wingdings" panose="05000000000000000000" pitchFamily="2" charset="2"/>
              <a:buChar char="ü"/>
            </a:pPr>
            <a:r>
              <a:rPr lang="es-MX" dirty="0">
                <a:solidFill>
                  <a:schemeClr val="tx1">
                    <a:lumMod val="50000"/>
                    <a:lumOff val="50000"/>
                  </a:schemeClr>
                </a:solidFill>
              </a:rPr>
              <a:t>Considere contratar un servicio de entrega de comestibles.</a:t>
            </a:r>
          </a:p>
          <a:p>
            <a:pPr marL="285750" indent="-285750" algn="just">
              <a:buFont typeface="Wingdings" panose="05000000000000000000" pitchFamily="2" charset="2"/>
              <a:buChar char="ü"/>
            </a:pPr>
            <a:r>
              <a:rPr lang="es-MX" dirty="0">
                <a:solidFill>
                  <a:schemeClr val="tx1">
                    <a:lumMod val="50000"/>
                    <a:lumOff val="50000"/>
                  </a:schemeClr>
                </a:solidFill>
              </a:rPr>
              <a:t>Cubra su boca y nariz con una mascarilla para la cara cuando esté con otras personas, por ejemplo, cuando deba estar en un entorno público como una tienda de comestibles.</a:t>
            </a:r>
          </a:p>
          <a:p>
            <a:pPr marL="285750" indent="-285750" algn="just">
              <a:buFont typeface="Wingdings" panose="05000000000000000000" pitchFamily="2" charset="2"/>
              <a:buChar char="ü"/>
            </a:pPr>
            <a:r>
              <a:rPr lang="es-MX" dirty="0">
                <a:solidFill>
                  <a:schemeClr val="tx1">
                    <a:lumMod val="50000"/>
                    <a:lumOff val="50000"/>
                  </a:schemeClr>
                </a:solidFill>
              </a:rPr>
              <a:t>Las mascarillas de tela para la cara NO se deberían usar en niños menores de 2 años ni en personas con problemas respiratorios o que estén inconscientes, incapacitadas o no sean capaces de quitárselas sin ayuda.</a:t>
            </a:r>
          </a:p>
          <a:p>
            <a:pPr marL="285750" indent="-285750" algn="just">
              <a:buFont typeface="Wingdings" panose="05000000000000000000" pitchFamily="2" charset="2"/>
              <a:buChar char="ü"/>
            </a:pPr>
            <a:r>
              <a:rPr lang="es-MX" dirty="0">
                <a:solidFill>
                  <a:schemeClr val="tx1">
                    <a:lumMod val="50000"/>
                    <a:lumOff val="50000"/>
                  </a:schemeClr>
                </a:solidFill>
              </a:rPr>
              <a:t>Mantenga una distancia de al menos 6 pies entre usted y las demás personas, incluso si usa una mascarilla para la cara.</a:t>
            </a:r>
          </a:p>
        </p:txBody>
      </p:sp>
    </p:spTree>
    <p:extLst>
      <p:ext uri="{BB962C8B-B14F-4D97-AF65-F5344CB8AC3E}">
        <p14:creationId xmlns:p14="http://schemas.microsoft.com/office/powerpoint/2010/main" val="244406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Consejos sobre distanciamiento social</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67544" y="1628800"/>
            <a:ext cx="8280920" cy="5078313"/>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50000"/>
                    <a:lumOff val="50000"/>
                  </a:schemeClr>
                </a:solidFill>
              </a:rPr>
              <a:t>Evite congregaciones de cualquier tamaño fuera de su hogar, como la casa de un amigo, parques, restaurantes, tiendas o cualquier otro lugar. Este consejo es para personas de cualquier edad, incluidos los adolescentes y los adultos jóvenes. Los niños no deben tener encuentros de juego presenciales mientras las clases están suspendidas. Para ayudar a mantener las conexiones sociales durante el período de distanciamiento social, vea consejos para mantener saludables a los niños mientras no van a la escuela.</a:t>
            </a:r>
          </a:p>
          <a:p>
            <a:pPr marL="285750" indent="-285750" algn="just">
              <a:buFont typeface="Wingdings" panose="05000000000000000000" pitchFamily="2" charset="2"/>
              <a:buChar char="ü"/>
            </a:pPr>
            <a:r>
              <a:rPr lang="es-MX" dirty="0">
                <a:solidFill>
                  <a:schemeClr val="tx1">
                    <a:lumMod val="50000"/>
                    <a:lumOff val="50000"/>
                  </a:schemeClr>
                </a:solidFill>
              </a:rPr>
              <a:t>Trabaje desde casa cuando sea posible. </a:t>
            </a:r>
          </a:p>
          <a:p>
            <a:pPr marL="285750" indent="-285750" algn="just">
              <a:buFont typeface="Wingdings" panose="05000000000000000000" pitchFamily="2" charset="2"/>
              <a:buChar char="ü"/>
            </a:pPr>
            <a:r>
              <a:rPr lang="es-MX" dirty="0">
                <a:solidFill>
                  <a:schemeClr val="tx1">
                    <a:lumMod val="50000"/>
                    <a:lumOff val="50000"/>
                  </a:schemeClr>
                </a:solidFill>
              </a:rPr>
              <a:t>Si es posible, evite usar todo tipo de transporte público, vehículos compartidos o taxis.</a:t>
            </a:r>
          </a:p>
          <a:p>
            <a:pPr marL="285750" indent="-285750" algn="just">
              <a:buFont typeface="Wingdings" panose="05000000000000000000" pitchFamily="2" charset="2"/>
              <a:buChar char="ü"/>
            </a:pPr>
            <a:r>
              <a:rPr lang="es-MX" dirty="0">
                <a:solidFill>
                  <a:schemeClr val="tx1">
                    <a:lumMod val="50000"/>
                    <a:lumOff val="50000"/>
                  </a:schemeClr>
                </a:solidFill>
              </a:rPr>
              <a:t>Si es estudiante o padre y madre, hable con su escuela acerca de las opciones de clases digitales/a distancia.</a:t>
            </a:r>
          </a:p>
          <a:p>
            <a:pPr marL="285750" indent="-285750" algn="just">
              <a:buFont typeface="Wingdings" panose="05000000000000000000" pitchFamily="2" charset="2"/>
              <a:buChar char="ü"/>
            </a:pPr>
            <a:r>
              <a:rPr lang="es-MX" dirty="0">
                <a:solidFill>
                  <a:schemeClr val="tx1">
                    <a:lumMod val="50000"/>
                    <a:lumOff val="50000"/>
                  </a:schemeClr>
                </a:solidFill>
              </a:rPr>
              <a:t>Manténgase lejos pero conectado. Es muy importante seguir comunicándose con los amigos y familiares que no viven en su casa. Llame por teléfono, use los chats por video o conéctese a través de las redes sociales. Cada persona reacciona de manera diferente a las situaciones estresantes, y tener que distanciarse socialmente de un ser querido puede ser difícil. Lea consejos acerca del estrés y cómo sobrellevarlo.</a:t>
            </a:r>
          </a:p>
        </p:txBody>
      </p:sp>
    </p:spTree>
    <p:extLst>
      <p:ext uri="{BB962C8B-B14F-4D97-AF65-F5344CB8AC3E}">
        <p14:creationId xmlns:p14="http://schemas.microsoft.com/office/powerpoint/2010/main" val="384465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8" name="7 Rectángulo"/>
          <p:cNvSpPr/>
          <p:nvPr/>
        </p:nvSpPr>
        <p:spPr>
          <a:xfrm>
            <a:off x="7740352" y="0"/>
            <a:ext cx="1403648" cy="171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redondeado"/>
          <p:cNvSpPr/>
          <p:nvPr/>
        </p:nvSpPr>
        <p:spPr>
          <a:xfrm>
            <a:off x="953344" y="933498"/>
            <a:ext cx="7488832" cy="537582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1 Título"/>
          <p:cNvSpPr>
            <a:spLocks noGrp="1"/>
          </p:cNvSpPr>
          <p:nvPr>
            <p:ph type="title"/>
          </p:nvPr>
        </p:nvSpPr>
        <p:spPr>
          <a:xfrm>
            <a:off x="1518894" y="2060848"/>
            <a:ext cx="6336704" cy="3096344"/>
          </a:xfrm>
        </p:spPr>
        <p:txBody>
          <a:bodyPr>
            <a:normAutofit/>
          </a:bodyPr>
          <a:lstStyle/>
          <a:p>
            <a:r>
              <a:rPr lang="es-MX" sz="4000" b="1" dirty="0">
                <a:solidFill>
                  <a:schemeClr val="accent5">
                    <a:lumMod val="50000"/>
                  </a:schemeClr>
                </a:solidFill>
              </a:rPr>
              <a:t>4. Otras Preguntas Frecuentes</a:t>
            </a:r>
            <a:endParaRPr lang="es-CL" sz="4000" b="1" dirty="0">
              <a:solidFill>
                <a:schemeClr val="accent5">
                  <a:lumMod val="50000"/>
                </a:schemeClr>
              </a:solidFill>
            </a:endParaRPr>
          </a:p>
        </p:txBody>
      </p:sp>
    </p:spTree>
    <p:extLst>
      <p:ext uri="{BB962C8B-B14F-4D97-AF65-F5344CB8AC3E}">
        <p14:creationId xmlns:p14="http://schemas.microsoft.com/office/powerpoint/2010/main" val="2990141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¿Qué relación hay entre el COVID-19 y los animales?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67544" y="1844824"/>
            <a:ext cx="8280920" cy="923330"/>
          </a:xfrm>
          <a:prstGeom prst="rect">
            <a:avLst/>
          </a:prstGeom>
        </p:spPr>
        <p:txBody>
          <a:bodyPr wrap="square">
            <a:spAutoFit/>
          </a:bodyPr>
          <a:lstStyle/>
          <a:p>
            <a:pPr algn="just"/>
            <a:r>
              <a:rPr lang="es-MX" dirty="0">
                <a:solidFill>
                  <a:schemeClr val="tx1">
                    <a:lumMod val="50000"/>
                    <a:lumOff val="50000"/>
                  </a:schemeClr>
                </a:solidFill>
              </a:rPr>
              <a:t>El COVID-19 se propaga por transmisión entre seres humanos.  Aunque la mayoría tiene su origen en coronavirus animal, la posible fuente animal de contagio aún esta en proceso de investigación. (OMS, 2020)</a:t>
            </a:r>
          </a:p>
        </p:txBody>
      </p:sp>
      <p:sp>
        <p:nvSpPr>
          <p:cNvPr id="6" name="1 Título"/>
          <p:cNvSpPr txBox="1">
            <a:spLocks/>
          </p:cNvSpPr>
          <p:nvPr/>
        </p:nvSpPr>
        <p:spPr>
          <a:xfrm>
            <a:off x="467545" y="2780928"/>
            <a:ext cx="851677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dirty="0">
                <a:solidFill>
                  <a:schemeClr val="tx2"/>
                </a:solidFill>
              </a:rPr>
              <a:t>¿Puede mi mascota contagiarme COVID-19?</a:t>
            </a:r>
          </a:p>
        </p:txBody>
      </p:sp>
      <p:sp>
        <p:nvSpPr>
          <p:cNvPr id="7" name="6 Rectángulo"/>
          <p:cNvSpPr/>
          <p:nvPr/>
        </p:nvSpPr>
        <p:spPr>
          <a:xfrm>
            <a:off x="585471" y="3906922"/>
            <a:ext cx="8280920" cy="1754326"/>
          </a:xfrm>
          <a:prstGeom prst="rect">
            <a:avLst/>
          </a:prstGeom>
        </p:spPr>
        <p:txBody>
          <a:bodyPr wrap="square">
            <a:spAutoFit/>
          </a:bodyPr>
          <a:lstStyle/>
          <a:p>
            <a:pPr algn="just"/>
            <a:r>
              <a:rPr lang="es-MX" dirty="0">
                <a:solidFill>
                  <a:schemeClr val="tx1">
                    <a:lumMod val="50000"/>
                    <a:lumOff val="50000"/>
                  </a:schemeClr>
                </a:solidFill>
              </a:rPr>
              <a:t>Hay animales domésticos que en contacto directo con humanos han resultado contagiados por COVID-19. En condiciones experimentales, tanto los gatos como los hurones pudieron transmitir la infección a otros animales de la misma especie, pero no hay pruebas de que puedan transmitir la enfermedad al ser humano. Se recomienda que los enfermos de COVID-19 y personas de riesgo se limiten al contacto con sus mascotas (OMS, 2020).</a:t>
            </a:r>
          </a:p>
        </p:txBody>
      </p:sp>
    </p:spTree>
    <p:extLst>
      <p:ext uri="{BB962C8B-B14F-4D97-AF65-F5344CB8AC3E}">
        <p14:creationId xmlns:p14="http://schemas.microsoft.com/office/powerpoint/2010/main" val="82768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26117" cy="1143000"/>
          </a:xfrm>
        </p:spPr>
        <p:txBody>
          <a:bodyPr>
            <a:normAutofit/>
          </a:bodyPr>
          <a:lstStyle/>
          <a:p>
            <a:pPr algn="l"/>
            <a:r>
              <a:rPr lang="es-MX" sz="3200" b="1" dirty="0">
                <a:solidFill>
                  <a:schemeClr val="tx2"/>
                </a:solidFill>
              </a:rPr>
              <a:t>¿Cuáles son los signos y síntomas?, ¿Cuándo acudir a la atención médica?</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67329" y="1753646"/>
            <a:ext cx="8496944" cy="4339650"/>
          </a:xfrm>
          <a:prstGeom prst="rect">
            <a:avLst/>
          </a:prstGeom>
        </p:spPr>
        <p:txBody>
          <a:bodyPr wrap="square">
            <a:spAutoFit/>
          </a:bodyPr>
          <a:lstStyle/>
          <a:p>
            <a:pPr algn="just"/>
            <a:r>
              <a:rPr lang="es-MX" sz="1600" dirty="0">
                <a:solidFill>
                  <a:schemeClr val="tx1">
                    <a:lumMod val="50000"/>
                    <a:lumOff val="50000"/>
                  </a:schemeClr>
                </a:solidFill>
              </a:rPr>
              <a:t>El Ministerio de Salud de Chile (MINSAL)  y la Organización Mundial de la Salud (OMS) reconocen que en la mayoría de los casos se han presentado los siguientes síntomas: </a:t>
            </a:r>
          </a:p>
          <a:p>
            <a:pPr algn="just"/>
            <a:endParaRPr lang="es-MX" sz="1600" dirty="0">
              <a:solidFill>
                <a:schemeClr val="tx1">
                  <a:lumMod val="50000"/>
                  <a:lumOff val="50000"/>
                </a:schemeClr>
              </a:solidFill>
            </a:endParaRPr>
          </a:p>
          <a:p>
            <a:pPr marL="742950" lvl="1" indent="-285750" algn="just">
              <a:buFont typeface="Wingdings" panose="05000000000000000000" pitchFamily="2" charset="2"/>
              <a:buChar char="§"/>
            </a:pPr>
            <a:r>
              <a:rPr lang="es-MX" sz="1600" b="1" dirty="0">
                <a:solidFill>
                  <a:schemeClr val="accent5">
                    <a:lumMod val="75000"/>
                  </a:schemeClr>
                </a:solidFill>
              </a:rPr>
              <a:t>Fiebre sobre 37,8° grados</a:t>
            </a:r>
          </a:p>
          <a:p>
            <a:pPr marL="742950" lvl="1" indent="-285750" algn="just">
              <a:buFont typeface="Wingdings" panose="05000000000000000000" pitchFamily="2" charset="2"/>
              <a:buChar char="§"/>
            </a:pPr>
            <a:r>
              <a:rPr lang="es-MX" sz="1600" b="1" dirty="0">
                <a:solidFill>
                  <a:schemeClr val="accent5">
                    <a:lumMod val="75000"/>
                  </a:schemeClr>
                </a:solidFill>
              </a:rPr>
              <a:t>Tos.</a:t>
            </a:r>
          </a:p>
          <a:p>
            <a:pPr marL="742950" lvl="1" indent="-285750" algn="just">
              <a:buFont typeface="Wingdings" panose="05000000000000000000" pitchFamily="2" charset="2"/>
              <a:buChar char="§"/>
            </a:pPr>
            <a:r>
              <a:rPr lang="es-MX" sz="1600" b="1" dirty="0">
                <a:solidFill>
                  <a:schemeClr val="accent5">
                    <a:lumMod val="75000"/>
                  </a:schemeClr>
                </a:solidFill>
              </a:rPr>
              <a:t>Dificultad para respirar (Disnea)</a:t>
            </a:r>
          </a:p>
          <a:p>
            <a:pPr marL="742950" lvl="1" indent="-285750" algn="just">
              <a:buFont typeface="Wingdings" panose="05000000000000000000" pitchFamily="2" charset="2"/>
              <a:buChar char="§"/>
            </a:pPr>
            <a:r>
              <a:rPr lang="es-MX" sz="1600" b="1" dirty="0">
                <a:solidFill>
                  <a:schemeClr val="accent5">
                    <a:lumMod val="75000"/>
                  </a:schemeClr>
                </a:solidFill>
              </a:rPr>
              <a:t>Dolor </a:t>
            </a:r>
            <a:r>
              <a:rPr lang="es-MX" sz="1600" b="1" dirty="0" err="1">
                <a:solidFill>
                  <a:schemeClr val="accent5">
                    <a:lumMod val="75000"/>
                  </a:schemeClr>
                </a:solidFill>
              </a:rPr>
              <a:t>Toráxico</a:t>
            </a:r>
            <a:endParaRPr lang="es-MX" sz="1600" b="1" dirty="0">
              <a:solidFill>
                <a:schemeClr val="accent5">
                  <a:lumMod val="75000"/>
                </a:schemeClr>
              </a:solidFill>
            </a:endParaRPr>
          </a:p>
          <a:p>
            <a:pPr marL="742950" lvl="1" indent="-285750" algn="just">
              <a:buFont typeface="Wingdings" panose="05000000000000000000" pitchFamily="2" charset="2"/>
              <a:buChar char="§"/>
            </a:pPr>
            <a:r>
              <a:rPr lang="es-MX" sz="1600" b="1" dirty="0">
                <a:solidFill>
                  <a:schemeClr val="accent5">
                    <a:lumMod val="75000"/>
                  </a:schemeClr>
                </a:solidFill>
              </a:rPr>
              <a:t>Dolor de cabeza o Cefalea</a:t>
            </a:r>
          </a:p>
          <a:p>
            <a:pPr marL="742950" lvl="1" indent="-285750" algn="just">
              <a:buFont typeface="Wingdings" panose="05000000000000000000" pitchFamily="2" charset="2"/>
              <a:buChar char="§"/>
            </a:pPr>
            <a:r>
              <a:rPr lang="es-MX" sz="1600" b="1" dirty="0">
                <a:solidFill>
                  <a:schemeClr val="accent5">
                    <a:lumMod val="75000"/>
                  </a:schemeClr>
                </a:solidFill>
              </a:rPr>
              <a:t>Dolor de garganta o </a:t>
            </a:r>
            <a:r>
              <a:rPr lang="es-MX" sz="1600" b="1" dirty="0" err="1">
                <a:solidFill>
                  <a:schemeClr val="accent5">
                    <a:lumMod val="75000"/>
                  </a:schemeClr>
                </a:solidFill>
              </a:rPr>
              <a:t>Odinofagia</a:t>
            </a:r>
            <a:endParaRPr lang="es-MX" sz="1600" b="1" dirty="0">
              <a:solidFill>
                <a:schemeClr val="accent5">
                  <a:lumMod val="75000"/>
                </a:schemeClr>
              </a:solidFill>
            </a:endParaRPr>
          </a:p>
          <a:p>
            <a:pPr marL="742950" lvl="1" indent="-285750" algn="just">
              <a:buFont typeface="Wingdings" panose="05000000000000000000" pitchFamily="2" charset="2"/>
              <a:buChar char="§"/>
            </a:pPr>
            <a:r>
              <a:rPr lang="es-MX" sz="1600" b="1" dirty="0">
                <a:solidFill>
                  <a:schemeClr val="accent5">
                    <a:lumMod val="75000"/>
                  </a:schemeClr>
                </a:solidFill>
              </a:rPr>
              <a:t>Mialgias o dolores musculares</a:t>
            </a:r>
          </a:p>
          <a:p>
            <a:pPr marL="742950" lvl="1" indent="-285750" algn="just">
              <a:buFont typeface="Wingdings" panose="05000000000000000000" pitchFamily="2" charset="2"/>
              <a:buChar char="§"/>
            </a:pPr>
            <a:r>
              <a:rPr lang="es-MX" sz="1600" b="1" dirty="0">
                <a:solidFill>
                  <a:schemeClr val="accent5">
                    <a:lumMod val="75000"/>
                  </a:schemeClr>
                </a:solidFill>
              </a:rPr>
              <a:t>Calofríos</a:t>
            </a:r>
          </a:p>
          <a:p>
            <a:pPr marL="742950" lvl="1" indent="-285750" algn="just">
              <a:buFont typeface="Wingdings" panose="05000000000000000000" pitchFamily="2" charset="2"/>
              <a:buChar char="§"/>
            </a:pPr>
            <a:r>
              <a:rPr lang="es-MX" sz="1600" b="1" dirty="0">
                <a:solidFill>
                  <a:schemeClr val="accent5">
                    <a:lumMod val="75000"/>
                  </a:schemeClr>
                </a:solidFill>
              </a:rPr>
              <a:t>Diarrea</a:t>
            </a:r>
          </a:p>
          <a:p>
            <a:pPr marL="742950" lvl="1" indent="-285750" algn="just">
              <a:buFont typeface="Wingdings" panose="05000000000000000000" pitchFamily="2" charset="2"/>
              <a:buChar char="§"/>
            </a:pPr>
            <a:r>
              <a:rPr lang="es-MX" sz="1600" b="1" dirty="0">
                <a:solidFill>
                  <a:schemeClr val="accent5">
                    <a:lumMod val="75000"/>
                  </a:schemeClr>
                </a:solidFill>
              </a:rPr>
              <a:t>Pérdida brusca del olfato o anosmia</a:t>
            </a:r>
          </a:p>
          <a:p>
            <a:pPr marL="742950" lvl="1" indent="-285750" algn="just">
              <a:buFont typeface="Wingdings" panose="05000000000000000000" pitchFamily="2" charset="2"/>
              <a:buChar char="§"/>
            </a:pPr>
            <a:r>
              <a:rPr lang="es-MX" sz="1600" b="1" dirty="0">
                <a:solidFill>
                  <a:schemeClr val="accent5">
                    <a:lumMod val="75000"/>
                  </a:schemeClr>
                </a:solidFill>
              </a:rPr>
              <a:t>Pérdida brusca del gusto o </a:t>
            </a:r>
            <a:r>
              <a:rPr lang="es-MX" sz="1600" b="1" dirty="0" err="1">
                <a:solidFill>
                  <a:schemeClr val="accent5">
                    <a:lumMod val="75000"/>
                  </a:schemeClr>
                </a:solidFill>
              </a:rPr>
              <a:t>ageusia</a:t>
            </a:r>
            <a:r>
              <a:rPr lang="es-MX" sz="1600" b="1" dirty="0">
                <a:solidFill>
                  <a:schemeClr val="accent5">
                    <a:lumMod val="75000"/>
                  </a:schemeClr>
                </a:solidFill>
              </a:rPr>
              <a:t> </a:t>
            </a:r>
          </a:p>
          <a:p>
            <a:pPr marL="742950" lvl="1" indent="-285750" algn="just">
              <a:buFont typeface="Wingdings" panose="05000000000000000000" pitchFamily="2" charset="2"/>
              <a:buChar char="§"/>
            </a:pPr>
            <a:endParaRPr lang="es-MX" sz="1600" b="1" dirty="0">
              <a:solidFill>
                <a:schemeClr val="tx1">
                  <a:lumMod val="50000"/>
                  <a:lumOff val="50000"/>
                </a:schemeClr>
              </a:solidFill>
            </a:endParaRPr>
          </a:p>
          <a:p>
            <a:pPr marL="742950" lvl="1" indent="-285750" algn="just">
              <a:buFont typeface="Wingdings" panose="05000000000000000000" pitchFamily="2" charset="2"/>
              <a:buChar char="§"/>
            </a:pPr>
            <a:endParaRPr lang="es-MX" sz="1600" b="1" dirty="0">
              <a:solidFill>
                <a:schemeClr val="tx1">
                  <a:lumMod val="50000"/>
                  <a:lumOff val="50000"/>
                </a:schemeClr>
              </a:solidFill>
            </a:endParaRPr>
          </a:p>
          <a:p>
            <a:pPr algn="just"/>
            <a:endParaRPr lang="es-MX" sz="1600" dirty="0">
              <a:solidFill>
                <a:schemeClr val="tx1">
                  <a:lumMod val="50000"/>
                  <a:lumOff val="50000"/>
                </a:schemeClr>
              </a:solidFill>
            </a:endParaRPr>
          </a:p>
        </p:txBody>
      </p:sp>
      <p:pic>
        <p:nvPicPr>
          <p:cNvPr id="3074" name="Picture 2" descr="C:\Users\Magdalena\Desktop\GUIA Y MATERIAL POR CORONAVIRUS\sintoma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20" t="30115" r="5716" b="17979"/>
          <a:stretch/>
        </p:blipFill>
        <p:spPr bwMode="auto">
          <a:xfrm>
            <a:off x="4822055" y="2721984"/>
            <a:ext cx="3857820" cy="2579224"/>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831003" y="5522223"/>
            <a:ext cx="7848872" cy="71508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b="1" dirty="0">
                <a:solidFill>
                  <a:schemeClr val="tx1">
                    <a:lumMod val="50000"/>
                    <a:lumOff val="50000"/>
                  </a:schemeClr>
                </a:solidFill>
              </a:rPr>
              <a:t>Usted debe acudir a un médico en caso de tener dificultad para respirar, dado que si la enfermedad no se trata a tiempo, estos síntomas pueden agravarse. </a:t>
            </a:r>
          </a:p>
        </p:txBody>
      </p:sp>
      <p:sp>
        <p:nvSpPr>
          <p:cNvPr id="6" name="5 Rectángulo"/>
          <p:cNvSpPr/>
          <p:nvPr/>
        </p:nvSpPr>
        <p:spPr>
          <a:xfrm>
            <a:off x="4518248" y="6381328"/>
            <a:ext cx="6606480" cy="307777"/>
          </a:xfrm>
          <a:prstGeom prst="rect">
            <a:avLst/>
          </a:prstGeom>
        </p:spPr>
        <p:txBody>
          <a:bodyPr wrap="square">
            <a:spAutoFit/>
          </a:bodyPr>
          <a:lstStyle/>
          <a:p>
            <a:r>
              <a:rPr lang="es-MX" sz="1400" b="1" dirty="0">
                <a:solidFill>
                  <a:schemeClr val="accent2"/>
                </a:solidFill>
              </a:rPr>
              <a:t>(Información actualizada al 30 de mayo 2020 – Diario Oficial)</a:t>
            </a:r>
          </a:p>
        </p:txBody>
      </p:sp>
    </p:spTree>
    <p:extLst>
      <p:ext uri="{BB962C8B-B14F-4D97-AF65-F5344CB8AC3E}">
        <p14:creationId xmlns:p14="http://schemas.microsoft.com/office/powerpoint/2010/main" val="4246339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¿Pueden contraer COVID-19 los niños y adolescentes?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67544" y="2172920"/>
            <a:ext cx="8280920" cy="3416320"/>
          </a:xfrm>
          <a:prstGeom prst="rect">
            <a:avLst/>
          </a:prstGeom>
        </p:spPr>
        <p:txBody>
          <a:bodyPr wrap="square">
            <a:spAutoFit/>
          </a:bodyPr>
          <a:lstStyle/>
          <a:p>
            <a:pPr marL="285750" indent="-285750" algn="just">
              <a:buFont typeface="Wingdings" panose="05000000000000000000" pitchFamily="2" charset="2"/>
              <a:buChar char="ü"/>
            </a:pPr>
            <a:r>
              <a:rPr lang="es-MX" dirty="0">
                <a:solidFill>
                  <a:schemeClr val="tx1">
                    <a:lumMod val="50000"/>
                    <a:lumOff val="50000"/>
                  </a:schemeClr>
                </a:solidFill>
              </a:rPr>
              <a:t>Las investigaciones indican que los niños y los adolescentes tienen las mismas probabilidades de infectarse que cualquier otro grupo de edad y pueden propagar la enfermedad. El riesgo de que la enfermedad se desarrolle gravemente es menor, pero no descartable. </a:t>
            </a:r>
          </a:p>
          <a:p>
            <a:pPr marL="285750" indent="-285750" algn="just">
              <a:buFont typeface="Wingdings" panose="05000000000000000000" pitchFamily="2" charset="2"/>
              <a:buChar char="ü"/>
            </a:pPr>
            <a:endParaRPr lang="es-MX" dirty="0">
              <a:solidFill>
                <a:schemeClr val="tx1">
                  <a:lumMod val="50000"/>
                  <a:lumOff val="50000"/>
                </a:schemeClr>
              </a:solidFill>
            </a:endParaRPr>
          </a:p>
          <a:p>
            <a:pPr marL="285750" indent="-285750" algn="just">
              <a:buFont typeface="Wingdings" panose="05000000000000000000" pitchFamily="2" charset="2"/>
              <a:buChar char="ü"/>
            </a:pPr>
            <a:r>
              <a:rPr lang="es-MX" dirty="0">
                <a:solidFill>
                  <a:schemeClr val="tx1">
                    <a:lumMod val="50000"/>
                    <a:lumOff val="50000"/>
                  </a:schemeClr>
                </a:solidFill>
              </a:rPr>
              <a:t>Los niños y los adultos deben seguir las mismas pautas de cuarentena y aislamiento si existe el riesgo de que hayan estado expuestos o si presentan síntomas. Es particularmente importante que los niños eviten el contacto con personas mayores y con otras personas que corran el riesgo de contraer una enfermedad más grave.</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FUENTE: OMS,2020</a:t>
            </a:r>
          </a:p>
          <a:p>
            <a:pPr algn="just"/>
            <a:endParaRPr lang="es-MX" dirty="0">
              <a:solidFill>
                <a:schemeClr val="tx1">
                  <a:lumMod val="50000"/>
                  <a:lumOff val="50000"/>
                </a:schemeClr>
              </a:solidFill>
            </a:endParaRPr>
          </a:p>
        </p:txBody>
      </p:sp>
    </p:spTree>
    <p:extLst>
      <p:ext uri="{BB962C8B-B14F-4D97-AF65-F5344CB8AC3E}">
        <p14:creationId xmlns:p14="http://schemas.microsoft.com/office/powerpoint/2010/main" val="54302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¿Cómo puedo comprar con seguridad en las tiendas?</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67544" y="1491749"/>
            <a:ext cx="8280920" cy="2585323"/>
          </a:xfrm>
          <a:prstGeom prst="rect">
            <a:avLst/>
          </a:prstGeom>
        </p:spPr>
        <p:txBody>
          <a:bodyPr wrap="square">
            <a:spAutoFit/>
          </a:bodyPr>
          <a:lstStyle/>
          <a:p>
            <a:pPr algn="just"/>
            <a:endParaRPr lang="es-MX" dirty="0">
              <a:solidFill>
                <a:schemeClr val="tx1">
                  <a:lumMod val="50000"/>
                  <a:lumOff val="50000"/>
                </a:schemeClr>
              </a:solidFill>
            </a:endParaRPr>
          </a:p>
          <a:p>
            <a:pPr marL="285750" indent="-285750" algn="just">
              <a:buFont typeface="Arial" panose="020B0604020202020204" pitchFamily="34" charset="0"/>
              <a:buChar char="•"/>
            </a:pPr>
            <a:r>
              <a:rPr lang="es-MX" dirty="0">
                <a:solidFill>
                  <a:schemeClr val="tx1">
                    <a:lumMod val="50000"/>
                    <a:lumOff val="50000"/>
                  </a:schemeClr>
                </a:solidFill>
              </a:rPr>
              <a:t>En las tiendas debe mantener la distancia social con los demás y no tocarse los ojos, la nariz o la boca. </a:t>
            </a:r>
          </a:p>
          <a:p>
            <a:pPr marL="285750" indent="-285750" algn="just">
              <a:buFont typeface="Arial" panose="020B0604020202020204" pitchFamily="34" charset="0"/>
              <a:buChar char="•"/>
            </a:pPr>
            <a:r>
              <a:rPr lang="es-MX" dirty="0">
                <a:solidFill>
                  <a:schemeClr val="tx1">
                    <a:lumMod val="50000"/>
                    <a:lumOff val="50000"/>
                  </a:schemeClr>
                </a:solidFill>
              </a:rPr>
              <a:t>Si es posible, usted desinfecte los mangos y barras de los carritos o cestas que va a utilizar antes de comprar. </a:t>
            </a:r>
          </a:p>
          <a:p>
            <a:pPr marL="285750" indent="-285750" algn="just">
              <a:buFont typeface="Arial" panose="020B0604020202020204" pitchFamily="34" charset="0"/>
              <a:buChar char="•"/>
            </a:pPr>
            <a:r>
              <a:rPr lang="es-MX" dirty="0">
                <a:solidFill>
                  <a:schemeClr val="tx1">
                    <a:lumMod val="50000"/>
                    <a:lumOff val="50000"/>
                  </a:schemeClr>
                </a:solidFill>
              </a:rPr>
              <a:t>Cuando regrese a casa, lávese las manos a fondo y también después de manipular  y almacenar los productos que ha comprado. </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FUENTE: OMS, 2020</a:t>
            </a:r>
          </a:p>
        </p:txBody>
      </p:sp>
      <p:sp>
        <p:nvSpPr>
          <p:cNvPr id="6" name="1 Título"/>
          <p:cNvSpPr txBox="1">
            <a:spLocks/>
          </p:cNvSpPr>
          <p:nvPr/>
        </p:nvSpPr>
        <p:spPr>
          <a:xfrm>
            <a:off x="1475656" y="3937124"/>
            <a:ext cx="742611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MX" sz="2800" b="1" dirty="0">
                <a:solidFill>
                  <a:schemeClr val="tx2"/>
                </a:solidFill>
              </a:rPr>
              <a:t>¿Cómo debo lavar las frutas y hortalizas?</a:t>
            </a:r>
          </a:p>
        </p:txBody>
      </p:sp>
      <p:sp>
        <p:nvSpPr>
          <p:cNvPr id="7" name="6 Rectángulo"/>
          <p:cNvSpPr/>
          <p:nvPr/>
        </p:nvSpPr>
        <p:spPr>
          <a:xfrm>
            <a:off x="508021" y="4797152"/>
            <a:ext cx="8280920" cy="1754326"/>
          </a:xfrm>
          <a:prstGeom prst="rect">
            <a:avLst/>
          </a:prstGeom>
        </p:spPr>
        <p:txBody>
          <a:bodyPr wrap="square">
            <a:spAutoFit/>
          </a:bodyPr>
          <a:lstStyle/>
          <a:p>
            <a:pPr algn="just"/>
            <a:r>
              <a:rPr lang="es-MX" dirty="0">
                <a:solidFill>
                  <a:schemeClr val="tx1">
                    <a:lumMod val="50000"/>
                    <a:lumOff val="50000"/>
                  </a:schemeClr>
                </a:solidFill>
              </a:rPr>
              <a:t>Las frutas y las hortalizas son esenciales para llevar una dieta saludable. Lávelas como lo haría en cualquier circunstancia. Antes de tocarlas, lávese las manos con agua y jabón. Después, lave las frutas y las hortalizas a fondo con agua potable, sobre todo si las come crudas. </a:t>
            </a:r>
          </a:p>
          <a:p>
            <a:pPr marL="285750" indent="-285750" algn="just">
              <a:buFont typeface="Wingdings" panose="05000000000000000000" pitchFamily="2" charset="2"/>
              <a:buChar char="ü"/>
            </a:pPr>
            <a:endParaRPr lang="es-MX" dirty="0">
              <a:solidFill>
                <a:schemeClr val="tx1">
                  <a:lumMod val="50000"/>
                  <a:lumOff val="50000"/>
                </a:schemeClr>
              </a:solidFill>
            </a:endParaRPr>
          </a:p>
          <a:p>
            <a:pPr algn="just"/>
            <a:r>
              <a:rPr lang="es-MX" dirty="0">
                <a:solidFill>
                  <a:schemeClr val="tx1">
                    <a:lumMod val="50000"/>
                    <a:lumOff val="50000"/>
                  </a:schemeClr>
                </a:solidFill>
              </a:rPr>
              <a:t>FUENTE: OMS, 2020</a:t>
            </a:r>
          </a:p>
        </p:txBody>
      </p:sp>
    </p:spTree>
    <p:extLst>
      <p:ext uri="{BB962C8B-B14F-4D97-AF65-F5344CB8AC3E}">
        <p14:creationId xmlns:p14="http://schemas.microsoft.com/office/powerpoint/2010/main" val="3389633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¿Existe alguna vacuna, medicamento o tratamiento contra el COVID-19?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67544" y="1862822"/>
            <a:ext cx="8280920" cy="2862322"/>
          </a:xfrm>
          <a:prstGeom prst="rect">
            <a:avLst/>
          </a:prstGeom>
        </p:spPr>
        <p:txBody>
          <a:bodyPr wrap="square">
            <a:spAutoFit/>
          </a:bodyPr>
          <a:lstStyle/>
          <a:p>
            <a:pPr algn="just"/>
            <a:endParaRPr lang="es-MX" dirty="0">
              <a:solidFill>
                <a:schemeClr val="tx1">
                  <a:lumMod val="50000"/>
                  <a:lumOff val="50000"/>
                </a:schemeClr>
              </a:solidFill>
            </a:endParaRPr>
          </a:p>
          <a:p>
            <a:pPr algn="just"/>
            <a:r>
              <a:rPr lang="es-MX" dirty="0">
                <a:solidFill>
                  <a:schemeClr val="tx1">
                    <a:lumMod val="50000"/>
                    <a:lumOff val="50000"/>
                  </a:schemeClr>
                </a:solidFill>
              </a:rPr>
              <a:t>Aunque algunas soluciones de la medicina occidental o tradicional o remedios caseros pueden resultar reconfortantes y aliviar los síntomas leves del COVID-19, hasta ahora ningún medicamento ha demostrado prevenir o curar esta enfermedad. </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La OMS no recomienda automedicarse con ningún fármaco, incluidos los antibióticos, para prevenir o curar el COVID-19. La OMS está coordinando la labor de desarrollo de vacunas y medicamentos con las diferentes Autoridades Sanitarias. </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FUENTE: OMS, 2020</a:t>
            </a:r>
          </a:p>
        </p:txBody>
      </p:sp>
    </p:spTree>
    <p:extLst>
      <p:ext uri="{BB962C8B-B14F-4D97-AF65-F5344CB8AC3E}">
        <p14:creationId xmlns:p14="http://schemas.microsoft.com/office/powerpoint/2010/main" val="2170981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a:bodyPr>
          <a:lstStyle/>
          <a:p>
            <a:pPr algn="l"/>
            <a:r>
              <a:rPr lang="es-MX" sz="3200" b="1" dirty="0">
                <a:solidFill>
                  <a:schemeClr val="tx2"/>
                </a:solidFill>
              </a:rPr>
              <a:t>¿Son eficaces los antibióticos para prevenir y tratar el COVID-19?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31540" y="2132856"/>
            <a:ext cx="8280920" cy="3416320"/>
          </a:xfrm>
          <a:prstGeom prst="rect">
            <a:avLst/>
          </a:prstGeom>
        </p:spPr>
        <p:txBody>
          <a:bodyPr wrap="square">
            <a:spAutoFit/>
          </a:bodyPr>
          <a:lstStyle/>
          <a:p>
            <a:pPr algn="just"/>
            <a:r>
              <a:rPr lang="es-MX" b="1" dirty="0">
                <a:solidFill>
                  <a:schemeClr val="tx1">
                    <a:lumMod val="50000"/>
                    <a:lumOff val="50000"/>
                  </a:schemeClr>
                </a:solidFill>
              </a:rPr>
              <a:t>No. </a:t>
            </a:r>
            <a:r>
              <a:rPr lang="es-MX" dirty="0">
                <a:solidFill>
                  <a:schemeClr val="tx1">
                    <a:lumMod val="50000"/>
                    <a:lumOff val="50000"/>
                  </a:schemeClr>
                </a:solidFill>
              </a:rPr>
              <a:t>Los antibióticos no son eficaces contra los virus, solo contra las infecciones bacterianas. </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El COVID-19 es causado por un virus, de modo que los antibióticos no sirven frente a ella, no deben usarse ni como medio de prevención o tratamiento del COVID-19. </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En los hospitales, los médicos a veces utilizan antibióticos para prevenir o tratar infecciones bacterianas secundarias tras alguna complicación del COVID-19 en pacientes graves. </a:t>
            </a:r>
          </a:p>
          <a:p>
            <a:pPr algn="just"/>
            <a:endParaRPr lang="es-MX" dirty="0">
              <a:solidFill>
                <a:schemeClr val="tx1">
                  <a:lumMod val="50000"/>
                  <a:lumOff val="50000"/>
                </a:schemeClr>
              </a:solidFill>
            </a:endParaRPr>
          </a:p>
          <a:p>
            <a:pPr algn="just"/>
            <a:r>
              <a:rPr lang="es-MX" dirty="0">
                <a:solidFill>
                  <a:schemeClr val="tx1">
                    <a:lumMod val="50000"/>
                    <a:lumOff val="50000"/>
                  </a:schemeClr>
                </a:solidFill>
              </a:rPr>
              <a:t>Los antibióticos siempre deben ser indicados por su medico, y bajo un tratamiento para una infección bacteriana (OMS, 2020).</a:t>
            </a:r>
          </a:p>
        </p:txBody>
      </p:sp>
    </p:spTree>
    <p:extLst>
      <p:ext uri="{BB962C8B-B14F-4D97-AF65-F5344CB8AC3E}">
        <p14:creationId xmlns:p14="http://schemas.microsoft.com/office/powerpoint/2010/main" val="2170981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13792"/>
            <a:ext cx="7426117" cy="1143000"/>
          </a:xfrm>
        </p:spPr>
        <p:txBody>
          <a:bodyPr>
            <a:normAutofit fontScale="90000"/>
          </a:bodyPr>
          <a:lstStyle/>
          <a:p>
            <a:pPr algn="l"/>
            <a:r>
              <a:rPr lang="es-MX" sz="3200" b="1" dirty="0">
                <a:solidFill>
                  <a:schemeClr val="tx2"/>
                </a:solidFill>
              </a:rPr>
              <a:t>¿Se pueden usar aerosoles o toallitas desinfectantes en la piel, inyectarlos, inhalarlos o ingerirlos para prevenir o tratar el COVID-19?</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457200" y="1966686"/>
            <a:ext cx="8280920" cy="4247317"/>
          </a:xfrm>
          <a:prstGeom prst="rect">
            <a:avLst/>
          </a:prstGeom>
        </p:spPr>
        <p:txBody>
          <a:bodyPr wrap="square">
            <a:spAutoFit/>
          </a:bodyPr>
          <a:lstStyle/>
          <a:p>
            <a:pPr algn="just"/>
            <a:r>
              <a:rPr lang="es-MX" b="1" dirty="0">
                <a:solidFill>
                  <a:schemeClr val="tx1">
                    <a:lumMod val="50000"/>
                    <a:lumOff val="50000"/>
                  </a:schemeClr>
                </a:solidFill>
              </a:rPr>
              <a:t>No.</a:t>
            </a:r>
            <a:r>
              <a:rPr lang="es-MX" dirty="0">
                <a:solidFill>
                  <a:schemeClr val="tx1">
                    <a:lumMod val="50000"/>
                    <a:lumOff val="50000"/>
                  </a:schemeClr>
                </a:solidFill>
              </a:rPr>
              <a:t> Siga siempre las instrucciones de los limpiadores domésticos. </a:t>
            </a:r>
          </a:p>
          <a:p>
            <a:pPr algn="just"/>
            <a:endParaRPr lang="es-MX" dirty="0">
              <a:solidFill>
                <a:schemeClr val="tx1">
                  <a:lumMod val="50000"/>
                  <a:lumOff val="50000"/>
                </a:schemeClr>
              </a:solidFill>
            </a:endParaRPr>
          </a:p>
          <a:p>
            <a:pPr marL="285750" indent="-285750" algn="just">
              <a:buFont typeface="Arial" panose="020B0604020202020204" pitchFamily="34" charset="0"/>
              <a:buChar char="•"/>
            </a:pPr>
            <a:r>
              <a:rPr lang="es-MX" dirty="0">
                <a:solidFill>
                  <a:schemeClr val="tx1">
                    <a:lumMod val="50000"/>
                    <a:lumOff val="50000"/>
                  </a:schemeClr>
                </a:solidFill>
              </a:rPr>
              <a:t>Los aerosoles o toallitas desinfectantes están diseñados para su uso en superficies duras y no porosas. </a:t>
            </a:r>
          </a:p>
          <a:p>
            <a:pPr marL="285750" indent="-285750" algn="just">
              <a:buFont typeface="Arial" panose="020B0604020202020204" pitchFamily="34" charset="0"/>
              <a:buChar char="•"/>
            </a:pPr>
            <a:r>
              <a:rPr lang="es-MX" dirty="0">
                <a:solidFill>
                  <a:schemeClr val="tx1">
                    <a:lumMod val="50000"/>
                    <a:lumOff val="50000"/>
                  </a:schemeClr>
                </a:solidFill>
              </a:rPr>
              <a:t>Los aerosoles o toallitas desinfectantes no están destinados para uso en humanos o animales. </a:t>
            </a:r>
          </a:p>
          <a:p>
            <a:pPr marL="285750" indent="-285750" algn="just">
              <a:buFont typeface="Arial" panose="020B0604020202020204" pitchFamily="34" charset="0"/>
              <a:buChar char="•"/>
            </a:pPr>
            <a:r>
              <a:rPr lang="es-MX" b="1" dirty="0">
                <a:solidFill>
                  <a:schemeClr val="tx1">
                    <a:lumMod val="50000"/>
                    <a:lumOff val="50000"/>
                  </a:schemeClr>
                </a:solidFill>
              </a:rPr>
              <a:t>No use aerosoles o toallitas desinfectantes en la piel porque pueden causar irritación en la piel y los ojos. No inyecte, inhale o ingiera aerosoles desinfectantes o limpiadores domésticos, ya que hacerlo es peligroso y puede causar daños graves o la muerte.</a:t>
            </a:r>
            <a:r>
              <a:rPr lang="es-MX" dirty="0">
                <a:solidFill>
                  <a:schemeClr val="tx1">
                    <a:lumMod val="50000"/>
                    <a:lumOff val="50000"/>
                  </a:schemeClr>
                </a:solidFill>
              </a:rPr>
              <a:t> </a:t>
            </a:r>
          </a:p>
          <a:p>
            <a:pPr marL="285750" indent="-285750" algn="just">
              <a:buFont typeface="Arial" panose="020B0604020202020204" pitchFamily="34" charset="0"/>
              <a:buChar char="•"/>
            </a:pPr>
            <a:r>
              <a:rPr lang="es-MX" dirty="0">
                <a:solidFill>
                  <a:schemeClr val="tx1">
                    <a:lumMod val="50000"/>
                    <a:lumOff val="50000"/>
                  </a:schemeClr>
                </a:solidFill>
              </a:rPr>
              <a:t>Si se ingiere, llame a control de envenenamiento o a un profesional médico de inmediato.</a:t>
            </a:r>
          </a:p>
          <a:p>
            <a:pPr marL="285750" indent="-285750" algn="just">
              <a:buFont typeface="Arial" panose="020B0604020202020204" pitchFamily="34" charset="0"/>
              <a:buChar char="•"/>
            </a:pPr>
            <a:r>
              <a:rPr lang="es-MX" dirty="0">
                <a:solidFill>
                  <a:schemeClr val="tx1">
                    <a:lumMod val="50000"/>
                    <a:lumOff val="50000"/>
                  </a:schemeClr>
                </a:solidFill>
              </a:rPr>
              <a:t>Vea los productos desinfectantes registrados por la Agencia de Protección Ambiental de Estados Unidos (EPA) en la lista de desinfectantes para uso contra el SARS-CoV-2,  el coronavirus que causa el COVID-19.</a:t>
            </a:r>
          </a:p>
        </p:txBody>
      </p:sp>
    </p:spTree>
    <p:extLst>
      <p:ext uri="{BB962C8B-B14F-4D97-AF65-F5344CB8AC3E}">
        <p14:creationId xmlns:p14="http://schemas.microsoft.com/office/powerpoint/2010/main" val="33896333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078863"/>
            <a:ext cx="3384376" cy="4582385"/>
          </a:xfrm>
          <a:prstGeom prst="rect">
            <a:avLst/>
          </a:prstGeom>
        </p:spPr>
      </p:pic>
    </p:spTree>
    <p:extLst>
      <p:ext uri="{BB962C8B-B14F-4D97-AF65-F5344CB8AC3E}">
        <p14:creationId xmlns:p14="http://schemas.microsoft.com/office/powerpoint/2010/main" val="3383325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saturation sat="33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139953" y="5106283"/>
            <a:ext cx="1440160" cy="1440160"/>
          </a:xfrm>
          <a:prstGeom prst="rect">
            <a:avLst/>
          </a:prstGeom>
        </p:spPr>
      </p:pic>
      <p:pic>
        <p:nvPicPr>
          <p:cNvPr id="7" name="Picture 2"/>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5868144" y="5978370"/>
            <a:ext cx="575121" cy="57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artisticBlur/>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588224" y="5371535"/>
            <a:ext cx="999728"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a:spLocks noGrp="1"/>
          </p:cNvSpPr>
          <p:nvPr>
            <p:ph type="title"/>
          </p:nvPr>
        </p:nvSpPr>
        <p:spPr>
          <a:xfrm>
            <a:off x="457200" y="274638"/>
            <a:ext cx="7426117" cy="1143000"/>
          </a:xfrm>
        </p:spPr>
        <p:txBody>
          <a:bodyPr>
            <a:normAutofit/>
          </a:bodyPr>
          <a:lstStyle/>
          <a:p>
            <a:pPr algn="l"/>
            <a:r>
              <a:rPr lang="es-MX" sz="3200" b="1" dirty="0">
                <a:solidFill>
                  <a:schemeClr val="tx2"/>
                </a:solidFill>
              </a:rPr>
              <a:t>¿Cuáles son los signos y síntomas?, ¿Cuándo acudir a la atención médica?</a:t>
            </a:r>
          </a:p>
        </p:txBody>
      </p:sp>
      <p:pic>
        <p:nvPicPr>
          <p:cNvPr id="5" name="5 Marcador de contenid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395536" y="1700808"/>
            <a:ext cx="8352928" cy="4770537"/>
          </a:xfrm>
          <a:prstGeom prst="rect">
            <a:avLst/>
          </a:prstGeom>
        </p:spPr>
        <p:txBody>
          <a:bodyPr wrap="square">
            <a:spAutoFit/>
          </a:bodyPr>
          <a:lstStyle/>
          <a:p>
            <a:pPr algn="just"/>
            <a:r>
              <a:rPr lang="es-MX" sz="1600" dirty="0">
                <a:solidFill>
                  <a:schemeClr val="tx1">
                    <a:lumMod val="50000"/>
                    <a:lumOff val="50000"/>
                  </a:schemeClr>
                </a:solidFill>
              </a:rPr>
              <a:t>La OMS recomienda atención médica inmediata, independiente de la edad del paciente, si se presenta fiebre, tos, dificultad respiratoria, dolor u opresión en el pecho, dificultad para hablar o moverse. Se recomienda llamar primero al profesional sanitario o centro médico para que el paciente sea remitido adecuadamente al establecimiento de salud.  </a:t>
            </a:r>
          </a:p>
          <a:p>
            <a:pPr algn="just"/>
            <a:endParaRPr lang="es-MX" sz="1600" dirty="0">
              <a:solidFill>
                <a:schemeClr val="tx1">
                  <a:lumMod val="50000"/>
                  <a:lumOff val="50000"/>
                </a:schemeClr>
              </a:solidFill>
            </a:endParaRPr>
          </a:p>
          <a:p>
            <a:pPr algn="just"/>
            <a:r>
              <a:rPr lang="es-MX" sz="1600" dirty="0">
                <a:solidFill>
                  <a:schemeClr val="tx1">
                    <a:lumMod val="50000"/>
                    <a:lumOff val="50000"/>
                  </a:schemeClr>
                </a:solidFill>
              </a:rPr>
              <a:t>Por lo general la mayoría de los contagiados presentan síntomas leves y algunos aumentan de forma gradual, esto permite que puedan realizar reposo en sus hogares.</a:t>
            </a:r>
          </a:p>
          <a:p>
            <a:pPr algn="just"/>
            <a:endParaRPr lang="es-MX" sz="1600" dirty="0">
              <a:solidFill>
                <a:schemeClr val="tx1">
                  <a:lumMod val="50000"/>
                  <a:lumOff val="50000"/>
                </a:schemeClr>
              </a:solidFill>
            </a:endParaRPr>
          </a:p>
          <a:p>
            <a:pPr algn="just"/>
            <a:r>
              <a:rPr lang="es-MX" sz="1600" dirty="0">
                <a:solidFill>
                  <a:schemeClr val="tx1">
                    <a:lumMod val="50000"/>
                    <a:lumOff val="50000"/>
                  </a:schemeClr>
                </a:solidFill>
              </a:rPr>
              <a:t>Además la OMS reconoce algunos otros síntomas menos frecuentes, tales como: </a:t>
            </a:r>
            <a:r>
              <a:rPr lang="es-MX" sz="1600" b="1" dirty="0">
                <a:solidFill>
                  <a:schemeClr val="tx1">
                    <a:lumMod val="50000"/>
                    <a:lumOff val="50000"/>
                  </a:schemeClr>
                </a:solidFill>
              </a:rPr>
              <a:t>cansancio, congestión nasal, conjuntivitis, erupciones cutáneas o cambios de color en los dedos de las manos o los pies. </a:t>
            </a:r>
          </a:p>
          <a:p>
            <a:pPr algn="just"/>
            <a:endParaRPr lang="es-MX" sz="1600" dirty="0">
              <a:solidFill>
                <a:schemeClr val="tx1">
                  <a:lumMod val="50000"/>
                  <a:lumOff val="50000"/>
                </a:schemeClr>
              </a:solidFill>
            </a:endParaRPr>
          </a:p>
          <a:p>
            <a:pPr algn="just"/>
            <a:r>
              <a:rPr lang="es-MX" sz="1600" dirty="0">
                <a:solidFill>
                  <a:schemeClr val="tx1">
                    <a:lumMod val="50000"/>
                    <a:lumOff val="50000"/>
                  </a:schemeClr>
                </a:solidFill>
              </a:rPr>
              <a:t>Usted debe tener </a:t>
            </a:r>
            <a:r>
              <a:rPr lang="es-MX" sz="1600" b="1" dirty="0">
                <a:solidFill>
                  <a:schemeClr val="tx1">
                    <a:lumMod val="50000"/>
                    <a:lumOff val="50000"/>
                  </a:schemeClr>
                </a:solidFill>
              </a:rPr>
              <a:t>especial cuidado con personas mayores y que padecen afecciones médicas preexistentes </a:t>
            </a:r>
            <a:r>
              <a:rPr lang="es-MX" sz="1600" dirty="0">
                <a:solidFill>
                  <a:schemeClr val="tx1">
                    <a:lumMod val="50000"/>
                    <a:lumOff val="50000"/>
                  </a:schemeClr>
                </a:solidFill>
              </a:rPr>
              <a:t>como hipertensión arterial, problemas cardíacos o pulmonares, diabetes o cáncer, ya que tienen mayor probabilidad de presentar cuadros graves. Sin embargo, cualquier persona podría contraer el virus y caer gravemente enferma. </a:t>
            </a:r>
          </a:p>
          <a:p>
            <a:pPr algn="just"/>
            <a:endParaRPr lang="es-MX" sz="1600" dirty="0">
              <a:solidFill>
                <a:schemeClr val="tx1">
                  <a:lumMod val="50000"/>
                  <a:lumOff val="50000"/>
                </a:schemeClr>
              </a:solidFill>
            </a:endParaRPr>
          </a:p>
          <a:p>
            <a:pPr algn="just"/>
            <a:r>
              <a:rPr lang="es-MX" sz="1600" dirty="0">
                <a:solidFill>
                  <a:schemeClr val="tx1">
                    <a:lumMod val="50000"/>
                    <a:lumOff val="50000"/>
                  </a:schemeClr>
                </a:solidFill>
              </a:rPr>
              <a:t>Fuente: OMS, 2020; MINSAL, 2020</a:t>
            </a:r>
          </a:p>
          <a:p>
            <a:pPr algn="just"/>
            <a:r>
              <a:rPr lang="es-MX" sz="1600" dirty="0">
                <a:solidFill>
                  <a:schemeClr val="tx1">
                    <a:lumMod val="50000"/>
                    <a:lumOff val="50000"/>
                  </a:schemeClr>
                </a:solidFill>
              </a:rPr>
              <a:t> </a:t>
            </a:r>
          </a:p>
        </p:txBody>
      </p:sp>
    </p:spTree>
    <p:extLst>
      <p:ext uri="{BB962C8B-B14F-4D97-AF65-F5344CB8AC3E}">
        <p14:creationId xmlns:p14="http://schemas.microsoft.com/office/powerpoint/2010/main" val="290272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26117" cy="1143000"/>
          </a:xfrm>
        </p:spPr>
        <p:txBody>
          <a:bodyPr>
            <a:normAutofit/>
          </a:bodyPr>
          <a:lstStyle/>
          <a:p>
            <a:pPr algn="l"/>
            <a:r>
              <a:rPr lang="es-MX" sz="3200" b="1" dirty="0">
                <a:solidFill>
                  <a:schemeClr val="tx2"/>
                </a:solidFill>
              </a:rPr>
              <a:t>¿Cuándo acudir a la atención médica?, ¿Cuáles son los canales de atención?</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redondeado"/>
          <p:cNvSpPr/>
          <p:nvPr/>
        </p:nvSpPr>
        <p:spPr>
          <a:xfrm>
            <a:off x="611560" y="2058471"/>
            <a:ext cx="7838462" cy="3098721"/>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MX" sz="1600" dirty="0">
                <a:solidFill>
                  <a:schemeClr val="tx1">
                    <a:lumMod val="50000"/>
                    <a:lumOff val="50000"/>
                  </a:schemeClr>
                </a:solidFill>
              </a:rPr>
              <a:t>En todo Chile el canal de comunicación oficial para consultas sobre COVID-19 es </a:t>
            </a:r>
            <a:r>
              <a:rPr lang="es-MX" sz="1600" b="1" dirty="0">
                <a:solidFill>
                  <a:schemeClr val="tx1">
                    <a:lumMod val="50000"/>
                    <a:lumOff val="50000"/>
                  </a:schemeClr>
                </a:solidFill>
              </a:rPr>
              <a:t>Salud Responde al Número 600 360 7777</a:t>
            </a:r>
            <a:r>
              <a:rPr lang="es-MX" sz="1600" dirty="0">
                <a:solidFill>
                  <a:schemeClr val="tx1">
                    <a:lumMod val="50000"/>
                    <a:lumOff val="50000"/>
                  </a:schemeClr>
                </a:solidFill>
              </a:rPr>
              <a:t>. </a:t>
            </a:r>
          </a:p>
          <a:p>
            <a:pPr algn="ctr"/>
            <a:endParaRPr lang="es-MX" sz="1600" dirty="0">
              <a:solidFill>
                <a:schemeClr val="tx1">
                  <a:lumMod val="50000"/>
                  <a:lumOff val="50000"/>
                </a:schemeClr>
              </a:solidFill>
            </a:endParaRPr>
          </a:p>
          <a:p>
            <a:pPr algn="ctr"/>
            <a:r>
              <a:rPr lang="es-MX" sz="1600" dirty="0">
                <a:solidFill>
                  <a:schemeClr val="tx1">
                    <a:lumMod val="50000"/>
                    <a:lumOff val="50000"/>
                  </a:schemeClr>
                </a:solidFill>
              </a:rPr>
              <a:t>Los centros de salud primarios (SAR, CESFAM, CES, CECOSF, SAPU, PSR, entre otros) han habilitado canales de comunicación con sus pacientes y vecinos. La red privada de salud en concordancia con el Plan COVID-19 del Gobierno de Chile, también ha habilitado canales de consulta y comunicación, con objetivo de orientar a los posibles pacientes COVID-19. </a:t>
            </a:r>
          </a:p>
          <a:p>
            <a:pPr algn="ctr"/>
            <a:endParaRPr lang="es-MX" sz="1600" dirty="0">
              <a:solidFill>
                <a:schemeClr val="tx1">
                  <a:lumMod val="50000"/>
                  <a:lumOff val="50000"/>
                </a:schemeClr>
              </a:solidFill>
            </a:endParaRPr>
          </a:p>
          <a:p>
            <a:pPr algn="ctr"/>
            <a:r>
              <a:rPr lang="es-MX" sz="1600" b="1" dirty="0">
                <a:solidFill>
                  <a:schemeClr val="tx1">
                    <a:lumMod val="50000"/>
                    <a:lumOff val="50000"/>
                  </a:schemeClr>
                </a:solidFill>
              </a:rPr>
              <a:t>Usted debe consultar en el sistema más adecuado conforme a su previsión de salud.</a:t>
            </a:r>
            <a:r>
              <a:rPr lang="es-MX" sz="1600" dirty="0">
                <a:solidFill>
                  <a:schemeClr val="tx1">
                    <a:lumMod val="50000"/>
                    <a:lumOff val="50000"/>
                  </a:schemeClr>
                </a:solidFill>
              </a:rPr>
              <a:t> </a:t>
            </a:r>
          </a:p>
          <a:p>
            <a:pPr algn="ctr"/>
            <a:endParaRPr lang="es-MX" sz="1600" dirty="0">
              <a:solidFill>
                <a:schemeClr val="tx1">
                  <a:lumMod val="50000"/>
                  <a:lumOff val="50000"/>
                </a:schemeClr>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226" t="50000" r="39051" b="29500"/>
          <a:stretch/>
        </p:blipFill>
        <p:spPr bwMode="auto">
          <a:xfrm>
            <a:off x="2922428" y="5241776"/>
            <a:ext cx="3216725" cy="1499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43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26117" cy="1143000"/>
          </a:xfrm>
        </p:spPr>
        <p:txBody>
          <a:bodyPr>
            <a:normAutofit/>
          </a:bodyPr>
          <a:lstStyle/>
          <a:p>
            <a:pPr algn="l"/>
            <a:r>
              <a:rPr lang="es-MX" sz="3200" b="1" dirty="0">
                <a:solidFill>
                  <a:schemeClr val="tx2"/>
                </a:solidFill>
              </a:rPr>
              <a:t>¿Qué debo hacer si tengo síntomas de COVID-19?</a:t>
            </a:r>
          </a:p>
        </p:txBody>
      </p:sp>
      <p:pic>
        <p:nvPicPr>
          <p:cNvPr id="5"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628800"/>
            <a:ext cx="7838462" cy="3724096"/>
          </a:xfrm>
          <a:prstGeom prst="rect">
            <a:avLst/>
          </a:prstGeom>
        </p:spPr>
        <p:txBody>
          <a:bodyPr wrap="square">
            <a:spAutoFit/>
          </a:bodyPr>
          <a:lstStyle/>
          <a:p>
            <a:pPr marL="285750" indent="-285750" algn="just">
              <a:buFont typeface="Arial" panose="020B0604020202020204" pitchFamily="34" charset="0"/>
              <a:buChar char="•"/>
            </a:pPr>
            <a:r>
              <a:rPr lang="es-MX" b="1" dirty="0">
                <a:solidFill>
                  <a:schemeClr val="tx1">
                    <a:lumMod val="50000"/>
                    <a:lumOff val="50000"/>
                  </a:schemeClr>
                </a:solidFill>
              </a:rPr>
              <a:t>Sí usted presenta síntomas</a:t>
            </a:r>
            <a:r>
              <a:rPr lang="es-MX" dirty="0">
                <a:solidFill>
                  <a:schemeClr val="tx1">
                    <a:lumMod val="50000"/>
                    <a:lumOff val="50000"/>
                  </a:schemeClr>
                </a:solidFill>
              </a:rPr>
              <a:t>, debe acercarse inmediatamente al centro de urgencia más cercano (Salud Pública Primaria o Red Privada de Salud). Una vez allí se activará el protocolo donde se realizará el examen para confirmar o descartar el virus. </a:t>
            </a:r>
          </a:p>
          <a:p>
            <a:pPr algn="just"/>
            <a:endParaRPr lang="es-MX" sz="1000" dirty="0">
              <a:solidFill>
                <a:schemeClr val="tx1">
                  <a:lumMod val="50000"/>
                  <a:lumOff val="50000"/>
                </a:schemeClr>
              </a:solidFill>
            </a:endParaRPr>
          </a:p>
          <a:p>
            <a:pPr marL="285750" indent="-285750" algn="just">
              <a:buFont typeface="Arial" panose="020B0604020202020204" pitchFamily="34" charset="0"/>
              <a:buChar char="•"/>
            </a:pPr>
            <a:r>
              <a:rPr lang="es-MX" dirty="0">
                <a:solidFill>
                  <a:schemeClr val="tx1">
                    <a:lumMod val="50000"/>
                    <a:lumOff val="50000"/>
                  </a:schemeClr>
                </a:solidFill>
              </a:rPr>
              <a:t>Usted debe usar mascarilla y tratar de evitar el transporte público (sobre todo el Metro en horario punta) para no exponer a los demás. </a:t>
            </a:r>
          </a:p>
          <a:p>
            <a:pPr marL="285750" indent="-285750" algn="just">
              <a:buFont typeface="Arial" panose="020B0604020202020204" pitchFamily="34" charset="0"/>
              <a:buChar char="•"/>
            </a:pPr>
            <a:endParaRPr lang="es-MX" sz="1000" dirty="0">
              <a:solidFill>
                <a:schemeClr val="tx1">
                  <a:lumMod val="50000"/>
                  <a:lumOff val="50000"/>
                </a:schemeClr>
              </a:solidFill>
            </a:endParaRPr>
          </a:p>
          <a:p>
            <a:pPr marL="285750" indent="-285750" algn="just">
              <a:buFont typeface="Arial" panose="020B0604020202020204" pitchFamily="34" charset="0"/>
              <a:buChar char="•"/>
            </a:pPr>
            <a:r>
              <a:rPr lang="es-MX" dirty="0">
                <a:solidFill>
                  <a:schemeClr val="tx1">
                    <a:lumMod val="50000"/>
                    <a:lumOff val="50000"/>
                  </a:schemeClr>
                </a:solidFill>
              </a:rPr>
              <a:t>Usted debe mantener aislamiento de manera preventiva. </a:t>
            </a:r>
          </a:p>
          <a:p>
            <a:pPr algn="just"/>
            <a:endParaRPr lang="es-MX" sz="1000" dirty="0">
              <a:solidFill>
                <a:schemeClr val="tx1">
                  <a:lumMod val="50000"/>
                  <a:lumOff val="50000"/>
                </a:schemeClr>
              </a:solidFill>
            </a:endParaRPr>
          </a:p>
          <a:p>
            <a:pPr marL="285750" indent="-285750" algn="just">
              <a:buFont typeface="Arial" panose="020B0604020202020204" pitchFamily="34" charset="0"/>
              <a:buChar char="•"/>
            </a:pPr>
            <a:r>
              <a:rPr lang="es-MX" b="1" dirty="0">
                <a:solidFill>
                  <a:schemeClr val="tx1">
                    <a:lumMod val="50000"/>
                    <a:lumOff val="50000"/>
                  </a:schemeClr>
                </a:solidFill>
              </a:rPr>
              <a:t>Si el test da positivo y dependiendo de su estado de salud</a:t>
            </a:r>
            <a:r>
              <a:rPr lang="es-MX" dirty="0">
                <a:solidFill>
                  <a:schemeClr val="tx1">
                    <a:lumMod val="50000"/>
                    <a:lumOff val="50000"/>
                  </a:schemeClr>
                </a:solidFill>
              </a:rPr>
              <a:t>, </a:t>
            </a:r>
            <a:r>
              <a:rPr lang="es-MX" b="1" dirty="0">
                <a:solidFill>
                  <a:schemeClr val="tx1">
                    <a:lumMod val="50000"/>
                    <a:lumOff val="50000"/>
                  </a:schemeClr>
                </a:solidFill>
              </a:rPr>
              <a:t>si el test da positivo y dependiendo de su estado de salud</a:t>
            </a:r>
            <a:r>
              <a:rPr lang="es-MX" dirty="0">
                <a:solidFill>
                  <a:schemeClr val="tx1">
                    <a:lumMod val="50000"/>
                    <a:lumOff val="50000"/>
                  </a:schemeClr>
                </a:solidFill>
              </a:rPr>
              <a:t>, será enviado a su casa para proceder al aislamiento o será derivado a un centro de salud. La mayoría de los pacientes “no” requieren internación en un centro de salud.</a:t>
            </a:r>
          </a:p>
        </p:txBody>
      </p:sp>
      <p:pic>
        <p:nvPicPr>
          <p:cNvPr id="3" name="2 Imagen"/>
          <p:cNvPicPr>
            <a:picLocks noChangeAspect="1"/>
          </p:cNvPicPr>
          <p:nvPr/>
        </p:nvPicPr>
        <p:blipFill rotWithShape="1">
          <a:blip r:embed="rId4">
            <a:extLst>
              <a:ext uri="{28A0092B-C50C-407E-A947-70E740481C1C}">
                <a14:useLocalDpi xmlns:a14="http://schemas.microsoft.com/office/drawing/2010/main" val="0"/>
              </a:ext>
            </a:extLst>
          </a:blip>
          <a:srcRect b="19790"/>
          <a:stretch/>
        </p:blipFill>
        <p:spPr>
          <a:xfrm>
            <a:off x="3059832" y="5229200"/>
            <a:ext cx="2765301" cy="1477524"/>
          </a:xfrm>
          <a:prstGeom prst="rect">
            <a:avLst/>
          </a:prstGeom>
        </p:spPr>
      </p:pic>
    </p:spTree>
    <p:extLst>
      <p:ext uri="{BB962C8B-B14F-4D97-AF65-F5344CB8AC3E}">
        <p14:creationId xmlns:p14="http://schemas.microsoft.com/office/powerpoint/2010/main" val="424633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26117" cy="1143000"/>
          </a:xfrm>
        </p:spPr>
        <p:txBody>
          <a:bodyPr>
            <a:normAutofit/>
          </a:bodyPr>
          <a:lstStyle/>
          <a:p>
            <a:pPr algn="l"/>
            <a:r>
              <a:rPr lang="es-MX" sz="3200" b="1" dirty="0">
                <a:solidFill>
                  <a:schemeClr val="tx2"/>
                </a:solidFill>
              </a:rPr>
              <a:t>¿Cómo se propaga el virus y como se desarrolla el contagio?</a:t>
            </a:r>
          </a:p>
        </p:txBody>
      </p:sp>
      <p:pic>
        <p:nvPicPr>
          <p:cNvPr id="5" name="5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317" y="166189"/>
            <a:ext cx="1133411" cy="1534619"/>
          </a:xfrm>
          <a:prstGeom prst="rect">
            <a:avLst/>
          </a:prstGeom>
        </p:spPr>
      </p:pic>
      <p:sp>
        <p:nvSpPr>
          <p:cNvPr id="2" name="1 Rectángulo"/>
          <p:cNvSpPr/>
          <p:nvPr/>
        </p:nvSpPr>
        <p:spPr>
          <a:xfrm>
            <a:off x="611560" y="1822172"/>
            <a:ext cx="7838462" cy="4278094"/>
          </a:xfrm>
          <a:prstGeom prst="rect">
            <a:avLst/>
          </a:prstGeom>
        </p:spPr>
        <p:txBody>
          <a:bodyPr wrap="square">
            <a:spAutoFit/>
          </a:bodyPr>
          <a:lstStyle/>
          <a:p>
            <a:pPr algn="just"/>
            <a:r>
              <a:rPr lang="es-MX" sz="1600" dirty="0">
                <a:solidFill>
                  <a:schemeClr val="tx1">
                    <a:lumMod val="50000"/>
                    <a:lumOff val="50000"/>
                  </a:schemeClr>
                </a:solidFill>
              </a:rPr>
              <a:t>Las personas pueden contraer COVID-19 por contacto con otra que esté infectada por el virus. La enfermedad puede propagarse de persona a persona a través de las </a:t>
            </a:r>
            <a:r>
              <a:rPr lang="es-MX" sz="1600" dirty="0" err="1">
                <a:solidFill>
                  <a:schemeClr val="tx1">
                    <a:lumMod val="50000"/>
                    <a:lumOff val="50000"/>
                  </a:schemeClr>
                </a:solidFill>
              </a:rPr>
              <a:t>gotículas</a:t>
            </a:r>
            <a:r>
              <a:rPr lang="es-MX" sz="1600" dirty="0">
                <a:solidFill>
                  <a:schemeClr val="tx1">
                    <a:lumMod val="50000"/>
                    <a:lumOff val="50000"/>
                  </a:schemeClr>
                </a:solidFill>
              </a:rPr>
              <a:t> procedentes de la nariz o la boca que salen despedidas cuando una persona infectada tose o exhala. Estas </a:t>
            </a:r>
            <a:r>
              <a:rPr lang="es-MX" sz="1600" dirty="0" err="1">
                <a:solidFill>
                  <a:schemeClr val="tx1">
                    <a:lumMod val="50000"/>
                    <a:lumOff val="50000"/>
                  </a:schemeClr>
                </a:solidFill>
              </a:rPr>
              <a:t>gotículas</a:t>
            </a:r>
            <a:r>
              <a:rPr lang="es-MX" sz="1600" dirty="0">
                <a:solidFill>
                  <a:schemeClr val="tx1">
                    <a:lumMod val="50000"/>
                    <a:lumOff val="50000"/>
                  </a:schemeClr>
                </a:solidFill>
              </a:rPr>
              <a:t> caen sobre los objetos y superficies que rodean a la persona, de modo que otras personas pueden contraer la COVID-19 si tocan estos objetos o superficies y luego se tocan los ojos, la nariz o la boca. También pueden contagiarse si inhalan las </a:t>
            </a:r>
            <a:r>
              <a:rPr lang="es-MX" sz="1600" dirty="0" err="1">
                <a:solidFill>
                  <a:schemeClr val="tx1">
                    <a:lumMod val="50000"/>
                    <a:lumOff val="50000"/>
                  </a:schemeClr>
                </a:solidFill>
              </a:rPr>
              <a:t>gotículas</a:t>
            </a:r>
            <a:r>
              <a:rPr lang="es-MX" sz="1600" dirty="0">
                <a:solidFill>
                  <a:schemeClr val="tx1">
                    <a:lumMod val="50000"/>
                    <a:lumOff val="50000"/>
                  </a:schemeClr>
                </a:solidFill>
              </a:rPr>
              <a:t> que haya esparcido una persona con COVID-19 al toser o exhalar. </a:t>
            </a:r>
          </a:p>
          <a:p>
            <a:pPr algn="just"/>
            <a:endParaRPr lang="es-MX" sz="1600" dirty="0">
              <a:solidFill>
                <a:schemeClr val="tx1">
                  <a:lumMod val="50000"/>
                  <a:lumOff val="50000"/>
                </a:schemeClr>
              </a:solidFill>
            </a:endParaRPr>
          </a:p>
          <a:p>
            <a:pPr algn="just"/>
            <a:r>
              <a:rPr lang="es-MX" sz="1600" dirty="0">
                <a:solidFill>
                  <a:schemeClr val="tx1">
                    <a:lumMod val="50000"/>
                    <a:lumOff val="50000"/>
                  </a:schemeClr>
                </a:solidFill>
              </a:rPr>
              <a:t>Por eso es importante, que usted mantenga una distancia de más de 1 metro y medio entre una persona y otra, y tome las medidas de  higiene como el frecuente lavado de manos.</a:t>
            </a:r>
          </a:p>
          <a:p>
            <a:pPr algn="just"/>
            <a:endParaRPr lang="es-MX" sz="1600" dirty="0">
              <a:solidFill>
                <a:schemeClr val="tx1">
                  <a:lumMod val="50000"/>
                  <a:lumOff val="50000"/>
                </a:schemeClr>
              </a:solidFill>
            </a:endParaRPr>
          </a:p>
          <a:p>
            <a:pPr algn="just"/>
            <a:r>
              <a:rPr lang="es-MX" sz="1600" dirty="0">
                <a:solidFill>
                  <a:schemeClr val="tx1">
                    <a:lumMod val="50000"/>
                    <a:lumOff val="50000"/>
                  </a:schemeClr>
                </a:solidFill>
              </a:rPr>
              <a:t>Están más expuestas al contagio las personas que tienen un contacto cercano o directo con el enfermo de COVID-19, por ejemplo si comparten vivienda, en una misma sala de hospital, viajar por varias horas en un mismo medio de transporte, cuidar a un enfermo sin tener las medidas apropiadas de protección. </a:t>
            </a:r>
          </a:p>
          <a:p>
            <a:pPr algn="just"/>
            <a:endParaRPr lang="es-MX" sz="1600" dirty="0">
              <a:solidFill>
                <a:schemeClr val="tx1">
                  <a:lumMod val="50000"/>
                  <a:lumOff val="50000"/>
                </a:schemeClr>
              </a:solidFill>
            </a:endParaRPr>
          </a:p>
          <a:p>
            <a:pPr algn="just"/>
            <a:r>
              <a:rPr lang="es-MX" sz="1600" dirty="0">
                <a:solidFill>
                  <a:schemeClr val="tx1">
                    <a:lumMod val="50000"/>
                    <a:lumOff val="50000"/>
                  </a:schemeClr>
                </a:solidFill>
              </a:rPr>
              <a:t>Fuente: OMS, 2020; MINSAL, 2020</a:t>
            </a:r>
          </a:p>
        </p:txBody>
      </p:sp>
    </p:spTree>
    <p:extLst>
      <p:ext uri="{BB962C8B-B14F-4D97-AF65-F5344CB8AC3E}">
        <p14:creationId xmlns:p14="http://schemas.microsoft.com/office/powerpoint/2010/main" val="42463392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2977</TotalTime>
  <Words>6045</Words>
  <Application>Microsoft Office PowerPoint</Application>
  <PresentationFormat>Presentación en pantalla (4:3)</PresentationFormat>
  <Paragraphs>362</Paragraphs>
  <Slides>55</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55</vt:i4>
      </vt:variant>
    </vt:vector>
  </HeadingPairs>
  <TitlesOfParts>
    <vt:vector size="59" baseType="lpstr">
      <vt:lpstr>Arial</vt:lpstr>
      <vt:lpstr>Calibri</vt:lpstr>
      <vt:lpstr>Wingdings</vt:lpstr>
      <vt:lpstr>Tema de Office</vt:lpstr>
      <vt:lpstr>Cápsula Informativa N°1:  Aspectos Generales Situación COVID-19</vt:lpstr>
      <vt:lpstr>CONTENIDO</vt:lpstr>
      <vt:lpstr>1. Conociendo el COVID-19:  ¿Qué es?, ¿Cuáles son los síntomas y las formas de contagio?</vt:lpstr>
      <vt:lpstr>¿Qué es un coronavirus? y ¿Qué es el nuevo coronavirus COVID-19 (SARS-COV2-2019)?</vt:lpstr>
      <vt:lpstr>¿Cuáles son los signos y síntomas?, ¿Cuándo acudir a la atención médica?</vt:lpstr>
      <vt:lpstr>¿Cuáles son los signos y síntomas?, ¿Cuándo acudir a la atención médica?</vt:lpstr>
      <vt:lpstr>¿Cuándo acudir a la atención médica?, ¿Cuáles son los canales de atención?</vt:lpstr>
      <vt:lpstr>¿Qué debo hacer si tengo síntomas de COVID-19?</vt:lpstr>
      <vt:lpstr>¿Cómo se propaga el virus y como se desarrolla el contagio?</vt:lpstr>
      <vt:lpstr>¿Cuánto tiempo transcurre entre la incubación al COVID-19 y el desarrollo de síntomas?</vt:lpstr>
      <vt:lpstr>¿Es posible contagiarse de COVID-19 por contacto con una persona asintomática?</vt:lpstr>
      <vt:lpstr>¿Cuánto tiempo sobrevive el virus en las superficies?</vt:lpstr>
      <vt:lpstr>¿Quiénes son las personas que tienen más riesgo de contagiar?</vt:lpstr>
      <vt:lpstr>2. Medidas de precaución y cuidado para evitar el contagio.</vt:lpstr>
      <vt:lpstr>¿Cómo puedo protegerme del COVID-19? Y ¿Cómo se previene esta enfermedad?</vt:lpstr>
      <vt:lpstr>Medidas Preventivas de la Autoridad Sanitaria</vt:lpstr>
      <vt:lpstr>Medidas Preventivas de la Autoridad Sanitaria</vt:lpstr>
      <vt:lpstr>Medidas Preventivas de la Autoridad Sanitaria</vt:lpstr>
      <vt:lpstr>¿Qué se entiende por lavado de manos frecuente?</vt:lpstr>
      <vt:lpstr>¿Qué se entiende por lavado de manos frecuente?</vt:lpstr>
      <vt:lpstr>Presentación de PowerPoint</vt:lpstr>
      <vt:lpstr>¿Debo usar mascarilla?, ¿Es necesario que todas las personas usen mascarillas?</vt:lpstr>
      <vt:lpstr>¿Cuándo se necesita usar una mascarilla?</vt:lpstr>
      <vt:lpstr>¿Para qué se necesita usar mascarilla?, ¿El uso de mascarilla reemplaza otras medidas previamente comunicadas?</vt:lpstr>
      <vt:lpstr>¿Cómo usar y como quitarse una mascarilla?</vt:lpstr>
      <vt:lpstr>¿Se pueden confeccionar mascarillas caseras?</vt:lpstr>
      <vt:lpstr>¿Qué tipo de mascarilla casera se puede usar?</vt:lpstr>
      <vt:lpstr>¿Quiénes no deben usar mascarilla casera?</vt:lpstr>
      <vt:lpstr>¿Por qué se recomienda usar mascarilla casera, en vez de mascarillas de uso por personal de salud?</vt:lpstr>
      <vt:lpstr>¿Qué debo hacer si he estado en contacto estrecho con alguien que tiene COVID 19?</vt:lpstr>
      <vt:lpstr>¿Qué debo hacer si he estado en contacto estrecho con alguien que tiene COVID 19?</vt:lpstr>
      <vt:lpstr>¿Qué debo hacer si he estado en contacto estrecho con alguien que tiene COVID 19?</vt:lpstr>
      <vt:lpstr>MEDIDAS DE LA AUTORIDAD SANITARIA</vt:lpstr>
      <vt:lpstr>MEDIDAS DE LA AUTORIDAD SANITARIA</vt:lpstr>
      <vt:lpstr>¿Qué significa aislarse?</vt:lpstr>
      <vt:lpstr>¿Qué significa aislarse?</vt:lpstr>
      <vt:lpstr>¿Qué significa aislarse?</vt:lpstr>
      <vt:lpstr>¿Qué debo hacer si no tengo síntomas pero creo que he estado expuesto a la COVID 19? ¿Qué significa ponerse en cuarentena?</vt:lpstr>
      <vt:lpstr>¿Qué debo hacer si no tengo síntomas pero creo que he estado expuesto a la COVID 19? ¿Qué significa ponerse en cuarentena?</vt:lpstr>
      <vt:lpstr>3. Aislamiento, Cuarentena y Distanciamiento.</vt:lpstr>
      <vt:lpstr>¿Cuál es la diferencia entre aislamiento, cuarentena y distanciamiento?</vt:lpstr>
      <vt:lpstr>¿Qué es la Cuarentena Total Obligatoria? Y ¿Cómo se aplica? </vt:lpstr>
      <vt:lpstr>¿Qué definimos como el distanciamiento social? </vt:lpstr>
      <vt:lpstr>¿Qué definimos como el distanciamiento social? </vt:lpstr>
      <vt:lpstr>¿Cómo evitar el contacto directo?</vt:lpstr>
      <vt:lpstr>Consejos sobre distanciamiento social</vt:lpstr>
      <vt:lpstr>Consejos sobre distanciamiento social</vt:lpstr>
      <vt:lpstr>4. Otras Preguntas Frecuentes</vt:lpstr>
      <vt:lpstr>¿Qué relación hay entre el COVID-19 y los animales?</vt:lpstr>
      <vt:lpstr>¿Pueden contraer COVID-19 los niños y adolescentes?</vt:lpstr>
      <vt:lpstr>¿Cómo puedo comprar con seguridad en las tiendas?</vt:lpstr>
      <vt:lpstr>¿Existe alguna vacuna, medicamento o tratamiento contra el COVID-19?</vt:lpstr>
      <vt:lpstr>¿Son eficaces los antibióticos para prevenir y tratar el COVID-19?</vt:lpstr>
      <vt:lpstr>¿Se pueden usar aerosoles o toallitas desinfectantes en la piel, inyectarlos, inhalarlos o ingerirlos para prevenir o tratar el COVID-19?</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Capacitación 2019</dc:title>
  <dc:creator>MACIEL SALINAS</dc:creator>
  <cp:lastModifiedBy>Yoga 720</cp:lastModifiedBy>
  <cp:revision>203</cp:revision>
  <dcterms:created xsi:type="dcterms:W3CDTF">2019-03-25T18:47:59Z</dcterms:created>
  <dcterms:modified xsi:type="dcterms:W3CDTF">2020-06-23T20:54:24Z</dcterms:modified>
</cp:coreProperties>
</file>