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9.jpg" ContentType="image/jpeg"/>
  <Override PartName="/ppt/notesSlides/notesSlide3.xml" ContentType="application/vnd.openxmlformats-officedocument.presentationml.notesSlide+xml"/>
  <Override PartName="/ppt/media/image15.jpg" ContentType="image/jpeg"/>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69" r:id="rId3"/>
    <p:sldId id="322" r:id="rId4"/>
    <p:sldId id="304" r:id="rId5"/>
    <p:sldId id="370" r:id="rId6"/>
    <p:sldId id="394" r:id="rId7"/>
    <p:sldId id="414" r:id="rId8"/>
    <p:sldId id="413" r:id="rId9"/>
    <p:sldId id="397" r:id="rId10"/>
    <p:sldId id="392" r:id="rId11"/>
    <p:sldId id="399" r:id="rId12"/>
    <p:sldId id="406" r:id="rId13"/>
    <p:sldId id="407" r:id="rId14"/>
    <p:sldId id="329" r:id="rId15"/>
    <p:sldId id="327" r:id="rId16"/>
    <p:sldId id="374" r:id="rId17"/>
    <p:sldId id="415" r:id="rId18"/>
    <p:sldId id="412" r:id="rId19"/>
    <p:sldId id="377" r:id="rId20"/>
    <p:sldId id="379" r:id="rId21"/>
    <p:sldId id="380" r:id="rId22"/>
    <p:sldId id="381" r:id="rId23"/>
    <p:sldId id="371" r:id="rId24"/>
    <p:sldId id="333" r:id="rId25"/>
    <p:sldId id="382" r:id="rId26"/>
    <p:sldId id="416" r:id="rId27"/>
    <p:sldId id="417" r:id="rId28"/>
    <p:sldId id="383" r:id="rId29"/>
    <p:sldId id="334" r:id="rId30"/>
    <p:sldId id="409" r:id="rId31"/>
    <p:sldId id="410" r:id="rId32"/>
    <p:sldId id="411" r:id="rId33"/>
    <p:sldId id="372" r:id="rId34"/>
    <p:sldId id="335" r:id="rId35"/>
    <p:sldId id="401" r:id="rId36"/>
    <p:sldId id="403" r:id="rId37"/>
    <p:sldId id="404" r:id="rId38"/>
    <p:sldId id="405" r:id="rId39"/>
    <p:sldId id="291" r:id="rId4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ga 720" initials="Y7" lastIdx="2" clrIdx="0">
    <p:extLst>
      <p:ext uri="{19B8F6BF-5375-455C-9EA6-DF929625EA0E}">
        <p15:presenceInfo xmlns:p15="http://schemas.microsoft.com/office/powerpoint/2012/main" userId="Yoga 720"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59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6975" autoAdjust="0"/>
  </p:normalViewPr>
  <p:slideViewPr>
    <p:cSldViewPr>
      <p:cViewPr varScale="1">
        <p:scale>
          <a:sx n="57" d="100"/>
          <a:sy n="57" d="100"/>
        </p:scale>
        <p:origin x="65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85C98A-307F-40B0-A899-3E18DF27AB50}" type="datetimeFigureOut">
              <a:rPr lang="es-CL" smtClean="0"/>
              <a:t>23-06-2020</a:t>
            </a:fld>
            <a:endParaRPr lang="es-CL"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D759A9-8C28-4D62-B4A7-C591132ABE82}" type="slidenum">
              <a:rPr lang="es-CL" smtClean="0"/>
              <a:t>‹Nº›</a:t>
            </a:fld>
            <a:endParaRPr lang="es-CL" dirty="0"/>
          </a:p>
        </p:txBody>
      </p:sp>
    </p:spTree>
    <p:extLst>
      <p:ext uri="{BB962C8B-B14F-4D97-AF65-F5344CB8AC3E}">
        <p14:creationId xmlns:p14="http://schemas.microsoft.com/office/powerpoint/2010/main" val="3401988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7D759A9-8C28-4D62-B4A7-C591132ABE82}" type="slidenum">
              <a:rPr lang="es-CL" smtClean="0"/>
              <a:t>1</a:t>
            </a:fld>
            <a:endParaRPr lang="es-CL" dirty="0"/>
          </a:p>
        </p:txBody>
      </p:sp>
    </p:spTree>
    <p:extLst>
      <p:ext uri="{BB962C8B-B14F-4D97-AF65-F5344CB8AC3E}">
        <p14:creationId xmlns:p14="http://schemas.microsoft.com/office/powerpoint/2010/main" val="3065325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7D759A9-8C28-4D62-B4A7-C591132ABE82}" type="slidenum">
              <a:rPr lang="es-CL" smtClean="0"/>
              <a:t>2</a:t>
            </a:fld>
            <a:endParaRPr lang="es-CL" dirty="0"/>
          </a:p>
        </p:txBody>
      </p:sp>
    </p:spTree>
    <p:extLst>
      <p:ext uri="{BB962C8B-B14F-4D97-AF65-F5344CB8AC3E}">
        <p14:creationId xmlns:p14="http://schemas.microsoft.com/office/powerpoint/2010/main" val="950959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7D759A9-8C28-4D62-B4A7-C591132ABE82}" type="slidenum">
              <a:rPr lang="es-CL" smtClean="0"/>
              <a:t>3</a:t>
            </a:fld>
            <a:endParaRPr lang="es-CL" dirty="0"/>
          </a:p>
        </p:txBody>
      </p:sp>
    </p:spTree>
    <p:extLst>
      <p:ext uri="{BB962C8B-B14F-4D97-AF65-F5344CB8AC3E}">
        <p14:creationId xmlns:p14="http://schemas.microsoft.com/office/powerpoint/2010/main" val="95095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7D759A9-8C28-4D62-B4A7-C591132ABE82}" type="slidenum">
              <a:rPr lang="es-CL" smtClean="0"/>
              <a:t>14</a:t>
            </a:fld>
            <a:endParaRPr lang="es-CL" dirty="0"/>
          </a:p>
        </p:txBody>
      </p:sp>
    </p:spTree>
    <p:extLst>
      <p:ext uri="{BB962C8B-B14F-4D97-AF65-F5344CB8AC3E}">
        <p14:creationId xmlns:p14="http://schemas.microsoft.com/office/powerpoint/2010/main" val="950959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7D759A9-8C28-4D62-B4A7-C591132ABE82}" type="slidenum">
              <a:rPr lang="es-CL" smtClean="0"/>
              <a:t>23</a:t>
            </a:fld>
            <a:endParaRPr lang="es-CL" dirty="0"/>
          </a:p>
        </p:txBody>
      </p:sp>
    </p:spTree>
    <p:extLst>
      <p:ext uri="{BB962C8B-B14F-4D97-AF65-F5344CB8AC3E}">
        <p14:creationId xmlns:p14="http://schemas.microsoft.com/office/powerpoint/2010/main" val="950959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27D759A9-8C28-4D62-B4A7-C591132ABE82}" type="slidenum">
              <a:rPr lang="es-CL" smtClean="0"/>
              <a:t>32</a:t>
            </a:fld>
            <a:endParaRPr lang="es-CL" dirty="0"/>
          </a:p>
        </p:txBody>
      </p:sp>
    </p:spTree>
    <p:extLst>
      <p:ext uri="{BB962C8B-B14F-4D97-AF65-F5344CB8AC3E}">
        <p14:creationId xmlns:p14="http://schemas.microsoft.com/office/powerpoint/2010/main" val="3552666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7D759A9-8C28-4D62-B4A7-C591132ABE82}" type="slidenum">
              <a:rPr lang="es-CL" smtClean="0"/>
              <a:t>33</a:t>
            </a:fld>
            <a:endParaRPr lang="es-CL" dirty="0"/>
          </a:p>
        </p:txBody>
      </p:sp>
    </p:spTree>
    <p:extLst>
      <p:ext uri="{BB962C8B-B14F-4D97-AF65-F5344CB8AC3E}">
        <p14:creationId xmlns:p14="http://schemas.microsoft.com/office/powerpoint/2010/main" val="950959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L"/>
          </a:p>
        </p:txBody>
      </p:sp>
      <p:sp>
        <p:nvSpPr>
          <p:cNvPr id="4" name="3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2967339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402575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128689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4037065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144189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481989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8" name="7 Marcador de pie de página"/>
          <p:cNvSpPr>
            <a:spLocks noGrp="1"/>
          </p:cNvSpPr>
          <p:nvPr>
            <p:ph type="ftr" sz="quarter" idx="11"/>
          </p:nvPr>
        </p:nvSpPr>
        <p:spPr/>
        <p:txBody>
          <a:bodyPr/>
          <a:lstStyle/>
          <a:p>
            <a:endParaRPr lang="es-CL" dirty="0"/>
          </a:p>
        </p:txBody>
      </p:sp>
      <p:sp>
        <p:nvSpPr>
          <p:cNvPr id="9" name="8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2870334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4" name="3 Marcador de pie de página"/>
          <p:cNvSpPr>
            <a:spLocks noGrp="1"/>
          </p:cNvSpPr>
          <p:nvPr>
            <p:ph type="ftr" sz="quarter" idx="11"/>
          </p:nvPr>
        </p:nvSpPr>
        <p:spPr/>
        <p:txBody>
          <a:bodyPr/>
          <a:lstStyle/>
          <a:p>
            <a:endParaRPr lang="es-CL" dirty="0"/>
          </a:p>
        </p:txBody>
      </p:sp>
      <p:sp>
        <p:nvSpPr>
          <p:cNvPr id="5" name="4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2342187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3" name="2 Marcador de pie de página"/>
          <p:cNvSpPr>
            <a:spLocks noGrp="1"/>
          </p:cNvSpPr>
          <p:nvPr>
            <p:ph type="ftr" sz="quarter" idx="11"/>
          </p:nvPr>
        </p:nvSpPr>
        <p:spPr/>
        <p:txBody>
          <a:bodyPr/>
          <a:lstStyle/>
          <a:p>
            <a:endParaRPr lang="es-CL" dirty="0"/>
          </a:p>
        </p:txBody>
      </p:sp>
      <p:sp>
        <p:nvSpPr>
          <p:cNvPr id="4" name="3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311513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1629312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37686AE-3E97-45A7-B641-E7606A3B37CE}" type="datetimeFigureOut">
              <a:rPr lang="es-CL" smtClean="0"/>
              <a:t>23-06-2020</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B4BCCDD1-B919-47A9-B1D6-57B3148EDF83}" type="slidenum">
              <a:rPr lang="es-CL" smtClean="0"/>
              <a:t>‹Nº›</a:t>
            </a:fld>
            <a:endParaRPr lang="es-CL" dirty="0"/>
          </a:p>
        </p:txBody>
      </p:sp>
    </p:spTree>
    <p:extLst>
      <p:ext uri="{BB962C8B-B14F-4D97-AF65-F5344CB8AC3E}">
        <p14:creationId xmlns:p14="http://schemas.microsoft.com/office/powerpoint/2010/main" val="1056467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686AE-3E97-45A7-B641-E7606A3B37CE}" type="datetimeFigureOut">
              <a:rPr lang="es-CL" smtClean="0"/>
              <a:t>23-06-2020</a:t>
            </a:fld>
            <a:endParaRPr lang="es-CL"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CCDD1-B919-47A9-B1D6-57B3148EDF83}" type="slidenum">
              <a:rPr lang="es-CL" smtClean="0"/>
              <a:t>‹Nº›</a:t>
            </a:fld>
            <a:endParaRPr lang="es-CL" dirty="0"/>
          </a:p>
        </p:txBody>
      </p:sp>
    </p:spTree>
    <p:extLst>
      <p:ext uri="{BB962C8B-B14F-4D97-AF65-F5344CB8AC3E}">
        <p14:creationId xmlns:p14="http://schemas.microsoft.com/office/powerpoint/2010/main" val="722751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microsoft.com/office/2007/relationships/hdphoto" Target="../media/hdphoto2.wdp"/><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6.png"/><Relationship Id="rId5" Type="http://schemas.openxmlformats.org/officeDocument/2006/relationships/image" Target="../media/image2.png"/><Relationship Id="rId10" Type="http://schemas.openxmlformats.org/officeDocument/2006/relationships/image" Target="../media/image5.png"/><Relationship Id="rId4" Type="http://schemas.microsoft.com/office/2007/relationships/hdphoto" Target="../media/hdphoto1.wdp"/><Relationship Id="rId9" Type="http://schemas.microsoft.com/office/2007/relationships/hdphoto" Target="../media/hdphoto3.wdp"/></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apoyo@med.uchile.cl" TargetMode="External"/><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13.xml.rels><?xml version="1.0" encoding="UTF-8" standalone="yes"?>
<Relationships xmlns="http://schemas.openxmlformats.org/package/2006/relationships"><Relationship Id="rId3" Type="http://schemas.openxmlformats.org/officeDocument/2006/relationships/hyperlink" Target="https://www.uchile.cl/portal/especiales/covid19/161872/contacto-y-consulta/"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fonasa.cl/sites/fonasa/inicio"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witter.com/ayudafonasa" TargetMode="External"/><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hyperlink" Target="https://www.facebook.com/FonasaChile/" TargetMode="External"/><Relationship Id="rId4" Type="http://schemas.openxmlformats.org/officeDocument/2006/relationships/hyperlink" Target="https://www.instagram.com/fonasachil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camilajimenez@med.uchile.cl"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hyperlink" Target="https://www.cruzblanca.cl/cruzblanca/gestion-de-licencias-medicas-en-papel" TargetMode="External"/><Relationship Id="rId4" Type="http://schemas.openxmlformats.org/officeDocument/2006/relationships/hyperlink" Target="mailto:casillalicencias@vidatres.cl"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hyperlink" Target="https://www.i-med.cl/licencia-medica.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milicenciamedica.cl/" TargetMode="External"/><Relationship Id="rId5" Type="http://schemas.openxmlformats.org/officeDocument/2006/relationships/hyperlink" Target="http://www.medipass.cl/tramitar" TargetMode="External"/><Relationship Id="rId4" Type="http://schemas.openxmlformats.org/officeDocument/2006/relationships/hyperlink" Target="mailto:camilajimenez@med.uchile.cl"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p:cNvPicPr>
            <a:picLocks noChangeAspect="1"/>
          </p:cNvPicPr>
          <p:nvPr/>
        </p:nvPicPr>
        <p:blipFill>
          <a:blip r:embed="rId3">
            <a:lum bright="70000" contrast="-70000"/>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330558" y="700652"/>
            <a:ext cx="4956024" cy="4956024"/>
          </a:xfrm>
          <a:prstGeom prst="rect">
            <a:avLst/>
          </a:prstGeom>
        </p:spPr>
      </p:pic>
      <p:pic>
        <p:nvPicPr>
          <p:cNvPr id="614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520" y="5517232"/>
            <a:ext cx="6872535" cy="118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rotWithShape="1">
          <a:blip r:embed="rId6">
            <a:extLst>
              <a:ext uri="{BEBA8EAE-BF5A-486C-A8C5-ECC9F3942E4B}">
                <a14:imgProps xmlns:a14="http://schemas.microsoft.com/office/drawing/2010/main">
                  <a14:imgLayer r:embed="rId7">
                    <a14:imgEffect>
                      <a14:saturation sat="33000"/>
                    </a14:imgEffect>
                  </a14:imgLayer>
                </a14:imgProps>
              </a:ext>
              <a:ext uri="{28A0092B-C50C-407E-A947-70E740481C1C}">
                <a14:useLocalDpi xmlns:a14="http://schemas.microsoft.com/office/drawing/2010/main" val="0"/>
              </a:ext>
            </a:extLst>
          </a:blip>
          <a:srcRect r="3021"/>
          <a:stretch/>
        </p:blipFill>
        <p:spPr bwMode="auto">
          <a:xfrm>
            <a:off x="5660578" y="-19422"/>
            <a:ext cx="3483422" cy="6956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5904656" y="0"/>
            <a:ext cx="3239344" cy="6868244"/>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dirty="0"/>
          </a:p>
        </p:txBody>
      </p:sp>
      <p:pic>
        <p:nvPicPr>
          <p:cNvPr id="5" name="4 Imagen"/>
          <p:cNvPicPr>
            <a:picLocks noChangeAspect="1"/>
          </p:cNvPicPr>
          <p:nvPr/>
        </p:nvPicPr>
        <p:blipFill>
          <a:blip r:embed="rId8">
            <a:lum bright="70000" contrast="-70000"/>
            <a:extLst>
              <a:ext uri="{BEBA8EAE-BF5A-486C-A8C5-ECC9F3942E4B}">
                <a14:imgProps xmlns:a14="http://schemas.microsoft.com/office/drawing/2010/main">
                  <a14:imgLayer r:embed="rId9">
                    <a14:imgEffect>
                      <a14:sharpenSoften amount="100000"/>
                    </a14:imgEffect>
                    <a14:imgEffect>
                      <a14:brightnessContrast bright="3000"/>
                    </a14:imgEffect>
                  </a14:imgLayer>
                </a14:imgProps>
              </a:ext>
              <a:ext uri="{28A0092B-C50C-407E-A947-70E740481C1C}">
                <a14:useLocalDpi xmlns:a14="http://schemas.microsoft.com/office/drawing/2010/main" val="0"/>
              </a:ext>
            </a:extLst>
          </a:blip>
          <a:stretch>
            <a:fillRect/>
          </a:stretch>
        </p:blipFill>
        <p:spPr>
          <a:xfrm>
            <a:off x="6471084" y="264719"/>
            <a:ext cx="2249133" cy="3045287"/>
          </a:xfrm>
          <a:prstGeom prst="rect">
            <a:avLst/>
          </a:prstGeom>
        </p:spPr>
      </p:pic>
      <p:sp>
        <p:nvSpPr>
          <p:cNvPr id="2" name="1 Título"/>
          <p:cNvSpPr>
            <a:spLocks noGrp="1"/>
          </p:cNvSpPr>
          <p:nvPr>
            <p:ph type="ctrTitle"/>
          </p:nvPr>
        </p:nvSpPr>
        <p:spPr>
          <a:xfrm>
            <a:off x="323528" y="2060848"/>
            <a:ext cx="5040560" cy="2088232"/>
          </a:xfrm>
        </p:spPr>
        <p:txBody>
          <a:bodyPr>
            <a:noAutofit/>
          </a:bodyPr>
          <a:lstStyle/>
          <a:p>
            <a:r>
              <a:rPr lang="es-CL" sz="3600" b="1" u="sng" dirty="0">
                <a:solidFill>
                  <a:schemeClr val="tx2"/>
                </a:solidFill>
                <a:effectLst>
                  <a:outerShdw blurRad="50800" dist="38100" dir="8100000" algn="tr" rotWithShape="0">
                    <a:prstClr val="black">
                      <a:alpha val="40000"/>
                    </a:prstClr>
                  </a:outerShdw>
                </a:effectLst>
              </a:rPr>
              <a:t>Cápsula Informativa N°2: </a:t>
            </a:r>
            <a:br>
              <a:rPr lang="es-CL" sz="3600" b="1" u="sng" dirty="0">
                <a:solidFill>
                  <a:schemeClr val="tx2"/>
                </a:solidFill>
                <a:effectLst>
                  <a:outerShdw blurRad="50800" dist="38100" dir="8100000" algn="tr" rotWithShape="0">
                    <a:prstClr val="black">
                      <a:alpha val="40000"/>
                    </a:prstClr>
                  </a:outerShdw>
                </a:effectLst>
              </a:rPr>
            </a:br>
            <a:r>
              <a:rPr lang="es-CL" sz="3600" b="1" dirty="0">
                <a:solidFill>
                  <a:schemeClr val="tx2"/>
                </a:solidFill>
                <a:effectLst>
                  <a:outerShdw blurRad="50800" dist="38100" dir="8100000" algn="tr" rotWithShape="0">
                    <a:prstClr val="black">
                      <a:alpha val="40000"/>
                    </a:prstClr>
                  </a:outerShdw>
                </a:effectLst>
              </a:rPr>
              <a:t>Situaciones de RRHH relacionadas al COVID-19</a:t>
            </a:r>
            <a:endParaRPr lang="es-CL" sz="4000" b="1" dirty="0">
              <a:solidFill>
                <a:schemeClr val="tx2"/>
              </a:solidFill>
              <a:effectLst>
                <a:outerShdw blurRad="50800" dist="38100" dir="8100000" algn="tr" rotWithShape="0">
                  <a:prstClr val="black">
                    <a:alpha val="40000"/>
                  </a:prstClr>
                </a:outerShdw>
              </a:effectLst>
            </a:endParaRPr>
          </a:p>
        </p:txBody>
      </p:sp>
      <p:sp>
        <p:nvSpPr>
          <p:cNvPr id="3" name="2 Subtítulo"/>
          <p:cNvSpPr>
            <a:spLocks noGrp="1"/>
          </p:cNvSpPr>
          <p:nvPr>
            <p:ph type="subTitle" idx="1"/>
          </p:nvPr>
        </p:nvSpPr>
        <p:spPr>
          <a:xfrm>
            <a:off x="6300192" y="5610222"/>
            <a:ext cx="2337345" cy="360040"/>
          </a:xfrm>
        </p:spPr>
        <p:txBody>
          <a:bodyPr>
            <a:noAutofit/>
          </a:bodyPr>
          <a:lstStyle/>
          <a:p>
            <a:r>
              <a:rPr lang="es-CL" sz="1400" b="1" dirty="0">
                <a:solidFill>
                  <a:schemeClr val="bg1"/>
                </a:solidFill>
              </a:rPr>
              <a:t>SUBDIRECCIÓN DE RELACIONES HUMANAS</a:t>
            </a:r>
          </a:p>
        </p:txBody>
      </p:sp>
      <p:sp>
        <p:nvSpPr>
          <p:cNvPr id="6" name="5 CuadroTexto"/>
          <p:cNvSpPr txBox="1"/>
          <p:nvPr/>
        </p:nvSpPr>
        <p:spPr>
          <a:xfrm>
            <a:off x="6748784" y="6108282"/>
            <a:ext cx="1440160" cy="276999"/>
          </a:xfrm>
          <a:prstGeom prst="rect">
            <a:avLst/>
          </a:prstGeom>
          <a:noFill/>
        </p:spPr>
        <p:txBody>
          <a:bodyPr wrap="square" rtlCol="0">
            <a:spAutoFit/>
          </a:bodyPr>
          <a:lstStyle/>
          <a:p>
            <a:pPr algn="ctr"/>
            <a:r>
              <a:rPr lang="es-CL" sz="1200" b="1" dirty="0">
                <a:solidFill>
                  <a:schemeClr val="bg1"/>
                </a:solidFill>
              </a:rPr>
              <a:t>2020</a:t>
            </a:r>
          </a:p>
        </p:txBody>
      </p:sp>
      <p:pic>
        <p:nvPicPr>
          <p:cNvPr id="1028" name="Picture 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008989" y="5656677"/>
            <a:ext cx="1849430" cy="1180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848214" y="5656676"/>
            <a:ext cx="1860718" cy="12115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4334" y="5636160"/>
            <a:ext cx="2033323" cy="1221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8989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Respecto a estas consideraciones: </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700808"/>
            <a:ext cx="7838462" cy="6186309"/>
          </a:xfrm>
          <a:prstGeom prst="rect">
            <a:avLst/>
          </a:prstGeom>
        </p:spPr>
        <p:txBody>
          <a:bodyPr wrap="square">
            <a:spAutoFit/>
          </a:bodyPr>
          <a:lstStyle/>
          <a:p>
            <a:pPr marL="342900" indent="-342900" algn="just">
              <a:buFont typeface="+mj-lt"/>
              <a:buAutoNum type="arabicPeriod"/>
            </a:pPr>
            <a:r>
              <a:rPr lang="es-MX" dirty="0">
                <a:solidFill>
                  <a:schemeClr val="tx1">
                    <a:lumMod val="50000"/>
                    <a:lumOff val="50000"/>
                  </a:schemeClr>
                </a:solidFill>
              </a:rPr>
              <a:t>En caso de trabajo remoto, no se pagarán ni compensarán horas extraordinarias, ya que al ser desempeñadas fuera del lugar de trabajo habitual, no existe ninguna manera de poder controlar la asistencia del personal. </a:t>
            </a:r>
          </a:p>
          <a:p>
            <a:pPr marL="342900" indent="-342900" algn="just">
              <a:buFont typeface="+mj-lt"/>
              <a:buAutoNum type="arabicPeriod"/>
            </a:pPr>
            <a:r>
              <a:rPr lang="es-MX" dirty="0">
                <a:solidFill>
                  <a:schemeClr val="tx1">
                    <a:lumMod val="50000"/>
                    <a:lumOff val="50000"/>
                  </a:schemeClr>
                </a:solidFill>
              </a:rPr>
              <a:t>Tampoco se realizarán descuentos relacionados a la asistencia en las remuneraciones del personal. </a:t>
            </a:r>
          </a:p>
          <a:p>
            <a:pPr marL="342900" indent="-342900" algn="just">
              <a:buFont typeface="+mj-lt"/>
              <a:buAutoNum type="arabicPeriod"/>
            </a:pPr>
            <a:r>
              <a:rPr lang="es-MX" dirty="0">
                <a:solidFill>
                  <a:schemeClr val="tx1">
                    <a:lumMod val="50000"/>
                    <a:lumOff val="50000"/>
                  </a:schemeClr>
                </a:solidFill>
              </a:rPr>
              <a:t>Si está trabajando de forma remota y debe realizar un trámite que no le permita estar disponible en su horario laboral, debe solicitar un permiso administrativo, ya que de igual forma debe justificar su inasistencia o no cumplimiento de sus funciones. Recuerde su rol como servidor público, velar por la transparencia y la probidad.    </a:t>
            </a:r>
          </a:p>
          <a:p>
            <a:pPr marL="342900" indent="-342900" algn="just">
              <a:buFont typeface="+mj-lt"/>
              <a:buAutoNum type="arabicPeriod"/>
            </a:pPr>
            <a:r>
              <a:rPr lang="es-MX" dirty="0">
                <a:solidFill>
                  <a:schemeClr val="tx1">
                    <a:lumMod val="50000"/>
                    <a:lumOff val="50000"/>
                  </a:schemeClr>
                </a:solidFill>
              </a:rPr>
              <a:t>En caso de que se vea imposibilitado de ejercer sus funciones por enfermedad, debe presentar la licencia médica correspondiente. </a:t>
            </a:r>
          </a:p>
          <a:p>
            <a:pPr marL="342900" indent="-342900" algn="just">
              <a:buFont typeface="+mj-lt"/>
              <a:buAutoNum type="arabicPeriod"/>
            </a:pPr>
            <a:r>
              <a:rPr lang="es-MX" dirty="0">
                <a:solidFill>
                  <a:schemeClr val="tx1">
                    <a:lumMod val="50000"/>
                    <a:lumOff val="50000"/>
                  </a:schemeClr>
                </a:solidFill>
              </a:rPr>
              <a:t>Usted es trabajador público, no puede ejercer funciones en otro lugar de trabajo ni ejercer labores privadas en el mismo horario destinado para su trabajo. </a:t>
            </a:r>
          </a:p>
          <a:p>
            <a:pPr marL="342900" indent="-342900" algn="just">
              <a:buFont typeface="+mj-lt"/>
              <a:buAutoNum type="arabicPeriod"/>
            </a:pPr>
            <a:endParaRPr lang="es-MX" dirty="0">
              <a:solidFill>
                <a:schemeClr val="tx1">
                  <a:lumMod val="50000"/>
                  <a:lumOff val="50000"/>
                </a:schemeClr>
              </a:solidFill>
            </a:endParaRPr>
          </a:p>
          <a:p>
            <a:pPr marL="342900" indent="-342900" algn="just">
              <a:buFont typeface="+mj-lt"/>
              <a:buAutoNum type="arabicPeriod"/>
            </a:pPr>
            <a:endParaRPr lang="es-MX" dirty="0">
              <a:solidFill>
                <a:schemeClr val="tx1">
                  <a:lumMod val="50000"/>
                  <a:lumOff val="50000"/>
                </a:schemeClr>
              </a:solidFill>
            </a:endParaRPr>
          </a:p>
          <a:p>
            <a:pPr marL="342900" indent="-342900" algn="just">
              <a:buFont typeface="+mj-lt"/>
              <a:buAutoNum type="arabicPeriod"/>
            </a:pPr>
            <a:endParaRPr lang="es-MX" dirty="0">
              <a:solidFill>
                <a:schemeClr val="tx1">
                  <a:lumMod val="50000"/>
                  <a:lumOff val="50000"/>
                </a:schemeClr>
              </a:solidFill>
            </a:endParaRPr>
          </a:p>
          <a:p>
            <a:pPr algn="just"/>
            <a:r>
              <a:rPr lang="es-MX" dirty="0">
                <a:solidFill>
                  <a:schemeClr val="tx1">
                    <a:lumMod val="50000"/>
                    <a:lumOff val="50000"/>
                  </a:schemeClr>
                </a:solidFill>
              </a:rPr>
              <a:t>.</a:t>
            </a:r>
          </a:p>
          <a:p>
            <a:pPr algn="just"/>
            <a:endParaRPr lang="es-MX" dirty="0">
              <a:solidFill>
                <a:schemeClr val="tx1">
                  <a:lumMod val="50000"/>
                  <a:lumOff val="50000"/>
                </a:schemeClr>
              </a:solidFill>
            </a:endParaRPr>
          </a:p>
          <a:p>
            <a:pPr algn="just"/>
            <a:endParaRPr lang="es-MX" dirty="0">
              <a:solidFill>
                <a:schemeClr val="tx1">
                  <a:lumMod val="50000"/>
                  <a:lumOff val="50000"/>
                </a:schemeClr>
              </a:solidFill>
            </a:endParaRPr>
          </a:p>
        </p:txBody>
      </p:sp>
    </p:spTree>
    <p:extLst>
      <p:ext uri="{BB962C8B-B14F-4D97-AF65-F5344CB8AC3E}">
        <p14:creationId xmlns:p14="http://schemas.microsoft.com/office/powerpoint/2010/main" val="942763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Si debo asistir a mi lugar de trabajo ¿Qué debo considerar?</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700808"/>
            <a:ext cx="7838462" cy="3416320"/>
          </a:xfrm>
          <a:prstGeom prst="rect">
            <a:avLst/>
          </a:prstGeom>
        </p:spPr>
        <p:txBody>
          <a:bodyPr wrap="square">
            <a:spAutoFit/>
          </a:bodyPr>
          <a:lstStyle/>
          <a:p>
            <a:pPr algn="just"/>
            <a:r>
              <a:rPr lang="es-MX" dirty="0">
                <a:solidFill>
                  <a:schemeClr val="tx1">
                    <a:lumMod val="65000"/>
                    <a:lumOff val="35000"/>
                  </a:schemeClr>
                </a:solidFill>
              </a:rPr>
              <a:t>Para asistir a la Facultad, debe tener en cuenta: </a:t>
            </a:r>
          </a:p>
          <a:p>
            <a:pPr algn="just"/>
            <a:endParaRPr lang="es-MX" dirty="0">
              <a:solidFill>
                <a:schemeClr val="tx1">
                  <a:lumMod val="65000"/>
                  <a:lumOff val="35000"/>
                </a:schemeClr>
              </a:solidFill>
            </a:endParaRPr>
          </a:p>
          <a:p>
            <a:pPr marL="800100" lvl="1" indent="-342900" algn="just">
              <a:buFont typeface="+mj-lt"/>
              <a:buAutoNum type="arabicPeriod"/>
            </a:pPr>
            <a:r>
              <a:rPr lang="es-MX" dirty="0">
                <a:solidFill>
                  <a:schemeClr val="tx1">
                    <a:lumMod val="65000"/>
                    <a:lumOff val="35000"/>
                  </a:schemeClr>
                </a:solidFill>
              </a:rPr>
              <a:t>Su jefatura se coordinará con el equipo DEGI a cargo para gestionar el permiso único colectivo. El funcionario deberá portar su permiso único colectivo, junto a su Cédula de Identidad y un Certificado que emite de manera extraordinaria la Subdirección de Relaciones Humanas. </a:t>
            </a:r>
          </a:p>
          <a:p>
            <a:pPr marL="800100" lvl="1" indent="-342900" algn="just">
              <a:buFont typeface="+mj-lt"/>
              <a:buAutoNum type="arabicPeriod"/>
            </a:pPr>
            <a:endParaRPr lang="es-MX" dirty="0">
              <a:solidFill>
                <a:schemeClr val="tx1">
                  <a:lumMod val="65000"/>
                  <a:lumOff val="35000"/>
                </a:schemeClr>
              </a:solidFill>
            </a:endParaRPr>
          </a:p>
          <a:p>
            <a:pPr marL="800100" lvl="1" indent="-342900" algn="just">
              <a:buFont typeface="+mj-lt"/>
              <a:buAutoNum type="arabicPeriod"/>
            </a:pPr>
            <a:r>
              <a:rPr lang="es-MX" dirty="0">
                <a:solidFill>
                  <a:schemeClr val="tx1">
                    <a:lumMod val="65000"/>
                    <a:lumOff val="35000"/>
                  </a:schemeClr>
                </a:solidFill>
              </a:rPr>
              <a:t>En caso de tener turnos en horario de Toque de Queda (Equipos de Vigilancia o de carácter de función crítica), la Jefatura coordinará los permisos pertinentes, como por ejemplo su Salvoconducto, de igual manera debe portar la credencial TUI, Cédula de Identidad y Certificado emitido por la Subdirección de Relaciones Humanas.  </a:t>
            </a:r>
          </a:p>
        </p:txBody>
      </p:sp>
    </p:spTree>
    <p:extLst>
      <p:ext uri="{BB962C8B-B14F-4D97-AF65-F5344CB8AC3E}">
        <p14:creationId xmlns:p14="http://schemas.microsoft.com/office/powerpoint/2010/main" val="1473830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APOYO SOLIDARIO </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565132"/>
            <a:ext cx="7426116" cy="2031325"/>
          </a:xfrm>
          <a:prstGeom prst="rect">
            <a:avLst/>
          </a:prstGeom>
        </p:spPr>
        <p:txBody>
          <a:bodyPr wrap="square">
            <a:spAutoFit/>
          </a:bodyPr>
          <a:lstStyle/>
          <a:p>
            <a:pPr algn="just"/>
            <a:r>
              <a:rPr lang="es-MX" dirty="0">
                <a:solidFill>
                  <a:schemeClr val="tx1">
                    <a:lumMod val="65000"/>
                    <a:lumOff val="35000"/>
                  </a:schemeClr>
                </a:solidFill>
              </a:rPr>
              <a:t>Se puede apoyar voluntariamente ante la situación COVID-19: </a:t>
            </a:r>
          </a:p>
          <a:p>
            <a:pPr algn="just"/>
            <a:endParaRPr lang="es-MX" dirty="0">
              <a:solidFill>
                <a:schemeClr val="tx1">
                  <a:lumMod val="65000"/>
                  <a:lumOff val="35000"/>
                </a:schemeClr>
              </a:solidFill>
            </a:endParaRPr>
          </a:p>
          <a:p>
            <a:pPr marL="285750" indent="-285750" algn="just">
              <a:buFont typeface="Wingdings" panose="05000000000000000000" pitchFamily="2" charset="2"/>
              <a:buChar char="ü"/>
            </a:pPr>
            <a:r>
              <a:rPr lang="es-MX" dirty="0">
                <a:solidFill>
                  <a:schemeClr val="tx1">
                    <a:lumMod val="65000"/>
                    <a:lumOff val="35000"/>
                  </a:schemeClr>
                </a:solidFill>
              </a:rPr>
              <a:t>Mediante apoyo físico para prestar apoyo en funciones del Hospital Clínico de la Universidad de Chile, para eso debe comunicarse al correo: </a:t>
            </a:r>
            <a:r>
              <a:rPr lang="es-MX" dirty="0">
                <a:solidFill>
                  <a:schemeClr val="tx1">
                    <a:lumMod val="65000"/>
                    <a:lumOff val="35000"/>
                  </a:schemeClr>
                </a:solidFill>
                <a:hlinkClick r:id="rId3"/>
              </a:rPr>
              <a:t>apoyo@med.uchile.cl</a:t>
            </a:r>
            <a:endParaRPr lang="es-MX" dirty="0">
              <a:solidFill>
                <a:schemeClr val="tx1">
                  <a:lumMod val="65000"/>
                  <a:lumOff val="35000"/>
                </a:schemeClr>
              </a:solidFill>
            </a:endParaRPr>
          </a:p>
          <a:p>
            <a:pPr marL="342900" indent="-342900" algn="just">
              <a:buAutoNum type="arabicPeriod"/>
            </a:pPr>
            <a:endParaRPr lang="es-MX" dirty="0">
              <a:solidFill>
                <a:schemeClr val="tx1">
                  <a:lumMod val="65000"/>
                  <a:lumOff val="35000"/>
                </a:schemeClr>
              </a:solidFill>
            </a:endParaRPr>
          </a:p>
          <a:p>
            <a:pPr marL="342900" indent="-342900" algn="just">
              <a:buAutoNum type="arabicPeriod"/>
            </a:pPr>
            <a:endParaRPr lang="es-MX" dirty="0">
              <a:solidFill>
                <a:schemeClr val="tx1">
                  <a:lumMod val="65000"/>
                  <a:lumOff val="35000"/>
                </a:schemeClr>
              </a:solidFill>
            </a:endParaRPr>
          </a:p>
        </p:txBody>
      </p:sp>
      <p:pic>
        <p:nvPicPr>
          <p:cNvPr id="6" name="Imagen 5" descr="Imagen que contiene firmar&#10;&#10;Descripción generada automáticamente">
            <a:extLst>
              <a:ext uri="{FF2B5EF4-FFF2-40B4-BE49-F238E27FC236}">
                <a16:creationId xmlns:a16="http://schemas.microsoft.com/office/drawing/2014/main" id="{30897ACC-3152-4B36-8A89-A1ECADEC02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3277716"/>
            <a:ext cx="5381625" cy="3238500"/>
          </a:xfrm>
          <a:prstGeom prst="rect">
            <a:avLst/>
          </a:prstGeom>
        </p:spPr>
      </p:pic>
    </p:spTree>
    <p:extLst>
      <p:ext uri="{BB962C8B-B14F-4D97-AF65-F5344CB8AC3E}">
        <p14:creationId xmlns:p14="http://schemas.microsoft.com/office/powerpoint/2010/main" val="2433580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APOYO A LOS FUNCIONARIOS</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730471"/>
            <a:ext cx="7838462" cy="4524315"/>
          </a:xfrm>
          <a:prstGeom prst="rect">
            <a:avLst/>
          </a:prstGeom>
        </p:spPr>
        <p:txBody>
          <a:bodyPr wrap="square">
            <a:spAutoFit/>
          </a:bodyPr>
          <a:lstStyle/>
          <a:p>
            <a:pPr algn="just"/>
            <a:r>
              <a:rPr lang="es-MX" dirty="0">
                <a:solidFill>
                  <a:schemeClr val="tx1">
                    <a:lumMod val="65000"/>
                    <a:lumOff val="35000"/>
                  </a:schemeClr>
                </a:solidFill>
              </a:rPr>
              <a:t>La Rectoría de la Universidad de Chile y sus Vicerrectorías, en el marco de la pandemia de Coronavirus que estamos viviendo, ha tenido una preocupación de primer orden por el cuidado de la salud de su comunidad, y mitigar los impactos que esta emergencia sanitaria pudiera tener entre nosotros.</a:t>
            </a:r>
          </a:p>
          <a:p>
            <a:pPr algn="just"/>
            <a:endParaRPr lang="es-MX" dirty="0">
              <a:solidFill>
                <a:schemeClr val="tx1">
                  <a:lumMod val="65000"/>
                  <a:lumOff val="35000"/>
                </a:schemeClr>
              </a:solidFill>
            </a:endParaRPr>
          </a:p>
          <a:p>
            <a:pPr algn="just"/>
            <a:r>
              <a:rPr lang="es-MX" dirty="0">
                <a:solidFill>
                  <a:schemeClr val="tx1">
                    <a:lumMod val="65000"/>
                    <a:lumOff val="35000"/>
                  </a:schemeClr>
                </a:solidFill>
              </a:rPr>
              <a:t>Este sitio tiene por objetivo responder únicamente interrogantes de salud de nuestra comunidad universitaria respecto de la Enfermedad por Coronavirus, para lo cual hemos querido distinguir 3 áreas de orientación:</a:t>
            </a:r>
          </a:p>
          <a:p>
            <a:pPr algn="just"/>
            <a:endParaRPr lang="es-MX" dirty="0">
              <a:solidFill>
                <a:schemeClr val="tx1">
                  <a:lumMod val="65000"/>
                  <a:lumOff val="35000"/>
                </a:schemeClr>
              </a:solidFill>
            </a:endParaRPr>
          </a:p>
          <a:p>
            <a:pPr marL="285750" indent="-285750" algn="just">
              <a:buFont typeface="Arial" panose="020B0604020202020204" pitchFamily="34" charset="0"/>
              <a:buChar char="•"/>
            </a:pPr>
            <a:r>
              <a:rPr lang="es-MX" dirty="0">
                <a:solidFill>
                  <a:schemeClr val="tx1">
                    <a:lumMod val="65000"/>
                    <a:lumOff val="35000"/>
                  </a:schemeClr>
                </a:solidFill>
              </a:rPr>
              <a:t>Enfermedad Coronavirus Covid-19</a:t>
            </a:r>
          </a:p>
          <a:p>
            <a:pPr marL="285750" indent="-285750" algn="just">
              <a:buFont typeface="Arial" panose="020B0604020202020204" pitchFamily="34" charset="0"/>
              <a:buChar char="•"/>
            </a:pPr>
            <a:r>
              <a:rPr lang="es-MX" dirty="0">
                <a:solidFill>
                  <a:schemeClr val="tx1">
                    <a:lumMod val="65000"/>
                    <a:lumOff val="35000"/>
                  </a:schemeClr>
                </a:solidFill>
              </a:rPr>
              <a:t>Salud Mental en relación con pandemia Coronavirus Covid-19</a:t>
            </a:r>
          </a:p>
          <a:p>
            <a:pPr marL="285750" indent="-285750" algn="just">
              <a:buFont typeface="Arial" panose="020B0604020202020204" pitchFamily="34" charset="0"/>
              <a:buChar char="•"/>
            </a:pPr>
            <a:r>
              <a:rPr lang="es-MX" dirty="0">
                <a:solidFill>
                  <a:schemeClr val="tx1">
                    <a:lumMod val="65000"/>
                    <a:lumOff val="35000"/>
                  </a:schemeClr>
                </a:solidFill>
              </a:rPr>
              <a:t>Dudas respecto del ámbito del Trabajo en Covid-19</a:t>
            </a:r>
          </a:p>
          <a:p>
            <a:pPr marL="285750" indent="-285750" algn="ctr">
              <a:buFont typeface="Arial" panose="020B0604020202020204" pitchFamily="34" charset="0"/>
              <a:buChar char="•"/>
            </a:pPr>
            <a:endParaRPr lang="es-MX" b="1" dirty="0">
              <a:solidFill>
                <a:schemeClr val="tx1">
                  <a:lumMod val="65000"/>
                  <a:lumOff val="35000"/>
                </a:schemeClr>
              </a:solidFill>
            </a:endParaRPr>
          </a:p>
          <a:p>
            <a:pPr algn="ctr"/>
            <a:r>
              <a:rPr lang="es-MX" b="1" dirty="0">
                <a:solidFill>
                  <a:schemeClr val="tx1">
                    <a:lumMod val="65000"/>
                    <a:lumOff val="35000"/>
                  </a:schemeClr>
                </a:solidFill>
              </a:rPr>
              <a:t>Para ingresar debe dirigirse al siguiente sitio web:</a:t>
            </a:r>
          </a:p>
          <a:p>
            <a:pPr algn="ctr"/>
            <a:r>
              <a:rPr lang="es-MX" b="1" dirty="0">
                <a:solidFill>
                  <a:schemeClr val="tx1">
                    <a:lumMod val="65000"/>
                    <a:lumOff val="35000"/>
                  </a:schemeClr>
                </a:solidFill>
              </a:rPr>
              <a:t> </a:t>
            </a:r>
            <a:r>
              <a:rPr lang="es-MX" b="1" dirty="0">
                <a:solidFill>
                  <a:schemeClr val="tx1">
                    <a:lumMod val="65000"/>
                    <a:lumOff val="35000"/>
                  </a:schemeClr>
                </a:solidFill>
                <a:hlinkClick r:id="rId3"/>
              </a:rPr>
              <a:t>https://www.uchile.cl/portal/especiales/covid19/161872/contacto-y-consulta/</a:t>
            </a:r>
            <a:endParaRPr lang="es-MX" b="1" dirty="0">
              <a:solidFill>
                <a:schemeClr val="tx1">
                  <a:lumMod val="65000"/>
                  <a:lumOff val="35000"/>
                </a:schemeClr>
              </a:solidFill>
            </a:endParaRPr>
          </a:p>
          <a:p>
            <a:pPr algn="just"/>
            <a:endParaRPr lang="es-MX" dirty="0">
              <a:solidFill>
                <a:schemeClr val="tx1">
                  <a:lumMod val="65000"/>
                  <a:lumOff val="35000"/>
                </a:schemeClr>
              </a:solidFill>
            </a:endParaRPr>
          </a:p>
        </p:txBody>
      </p:sp>
    </p:spTree>
    <p:extLst>
      <p:ext uri="{BB962C8B-B14F-4D97-AF65-F5344CB8AC3E}">
        <p14:creationId xmlns:p14="http://schemas.microsoft.com/office/powerpoint/2010/main" val="281049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5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8" name="7 Rectángulo"/>
          <p:cNvSpPr/>
          <p:nvPr/>
        </p:nvSpPr>
        <p:spPr>
          <a:xfrm>
            <a:off x="7740352" y="0"/>
            <a:ext cx="1403648" cy="171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5 Rectángulo redondeado"/>
          <p:cNvSpPr/>
          <p:nvPr/>
        </p:nvSpPr>
        <p:spPr>
          <a:xfrm>
            <a:off x="953344" y="933498"/>
            <a:ext cx="7488832" cy="537582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1 Título"/>
          <p:cNvSpPr>
            <a:spLocks noGrp="1"/>
          </p:cNvSpPr>
          <p:nvPr>
            <p:ph type="title"/>
          </p:nvPr>
        </p:nvSpPr>
        <p:spPr>
          <a:xfrm>
            <a:off x="1518894" y="2060848"/>
            <a:ext cx="6336704" cy="3096344"/>
          </a:xfrm>
        </p:spPr>
        <p:txBody>
          <a:bodyPr>
            <a:normAutofit/>
          </a:bodyPr>
          <a:lstStyle/>
          <a:p>
            <a:r>
              <a:rPr lang="es-MX" sz="4000" b="1" dirty="0">
                <a:solidFill>
                  <a:schemeClr val="accent5">
                    <a:lumMod val="50000"/>
                  </a:schemeClr>
                </a:solidFill>
              </a:rPr>
              <a:t>2. Cobertura Médica</a:t>
            </a:r>
            <a:endParaRPr lang="es-CL" sz="4000" b="1" dirty="0">
              <a:solidFill>
                <a:schemeClr val="accent5">
                  <a:lumMod val="50000"/>
                </a:schemeClr>
              </a:solidFill>
            </a:endParaRPr>
          </a:p>
        </p:txBody>
      </p:sp>
    </p:spTree>
    <p:extLst>
      <p:ext uri="{BB962C8B-B14F-4D97-AF65-F5344CB8AC3E}">
        <p14:creationId xmlns:p14="http://schemas.microsoft.com/office/powerpoint/2010/main" val="1171458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Cobertura FONASA y Situación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2019901"/>
            <a:ext cx="7838462" cy="3139321"/>
          </a:xfrm>
          <a:prstGeom prst="rect">
            <a:avLst/>
          </a:prstGeom>
        </p:spPr>
        <p:txBody>
          <a:bodyPr wrap="square">
            <a:spAutoFit/>
          </a:bodyPr>
          <a:lstStyle/>
          <a:p>
            <a:pPr algn="just"/>
            <a:r>
              <a:rPr lang="es-MX" sz="2000" dirty="0">
                <a:solidFill>
                  <a:schemeClr val="tx1">
                    <a:lumMod val="65000"/>
                    <a:lumOff val="35000"/>
                  </a:schemeClr>
                </a:solidFill>
              </a:rPr>
              <a:t>El Fondo Nacional de Salud (FONASA) es el organismo público encargado de otorgar protección y cobertura de salud a sus cotizantes y a todas aquellas personas que carecen de recursos, junto a sus respectivas cargas, incorpora a todas aquellas personas que viven en el territorio nacional, independiente de su edad, sexo, género, nivel de ingresos, número de cargas familiares, enfermedades preexistentes y nacionalidad de origen.</a:t>
            </a:r>
          </a:p>
          <a:p>
            <a:pPr algn="just"/>
            <a:endParaRPr lang="es-MX" sz="2000" dirty="0">
              <a:solidFill>
                <a:schemeClr val="tx1">
                  <a:lumMod val="65000"/>
                  <a:lumOff val="35000"/>
                </a:schemeClr>
              </a:solidFill>
            </a:endParaRPr>
          </a:p>
          <a:p>
            <a:pPr algn="just"/>
            <a:r>
              <a:rPr lang="es-MX" sz="2000" dirty="0">
                <a:solidFill>
                  <a:schemeClr val="tx1">
                    <a:lumMod val="65000"/>
                    <a:lumOff val="35000"/>
                  </a:schemeClr>
                </a:solidFill>
              </a:rPr>
              <a:t>Para ser beneficiario debe cotizar el 7% de su remuneración. Las cargas familiares están cubiertas con dicho monto. </a:t>
            </a:r>
          </a:p>
          <a:p>
            <a:pPr algn="just"/>
            <a:endParaRPr lang="es-MX" dirty="0">
              <a:solidFill>
                <a:schemeClr val="tx1">
                  <a:lumMod val="65000"/>
                  <a:lumOff val="35000"/>
                </a:schemeClr>
              </a:solidFill>
            </a:endParaRPr>
          </a:p>
        </p:txBody>
      </p:sp>
      <p:pic>
        <p:nvPicPr>
          <p:cNvPr id="6" name="5 Imagen"/>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53" y="5106283"/>
            <a:ext cx="1440160" cy="1440160"/>
          </a:xfrm>
          <a:prstGeom prst="rect">
            <a:avLst/>
          </a:prstGeom>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177313"/>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371535"/>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9" y="4960842"/>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681503"/>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0223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Tramos de Cobertura FONASA</a:t>
            </a:r>
            <a:br>
              <a:rPr lang="es-MX" sz="3200" b="1" dirty="0">
                <a:solidFill>
                  <a:schemeClr val="tx2"/>
                </a:solidFill>
              </a:rPr>
            </a:br>
            <a:r>
              <a:rPr lang="es-MX" sz="3200" b="1" dirty="0">
                <a:solidFill>
                  <a:schemeClr val="tx2"/>
                </a:solidFill>
              </a:rPr>
              <a:t> (Desde Marzo 2020)</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graphicFrame>
        <p:nvGraphicFramePr>
          <p:cNvPr id="3" name="2 Tabla"/>
          <p:cNvGraphicFramePr>
            <a:graphicFrameLocks noGrp="1"/>
          </p:cNvGraphicFramePr>
          <p:nvPr>
            <p:extLst>
              <p:ext uri="{D42A27DB-BD31-4B8C-83A1-F6EECF244321}">
                <p14:modId xmlns:p14="http://schemas.microsoft.com/office/powerpoint/2010/main" val="99226824"/>
              </p:ext>
            </p:extLst>
          </p:nvPr>
        </p:nvGraphicFramePr>
        <p:xfrm>
          <a:off x="467544" y="2132856"/>
          <a:ext cx="8229599" cy="3684397"/>
        </p:xfrm>
        <a:graphic>
          <a:graphicData uri="http://schemas.openxmlformats.org/drawingml/2006/table">
            <a:tbl>
              <a:tblPr firstRow="1" firstCol="1" bandRow="1"/>
              <a:tblGrid>
                <a:gridCol w="864096">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3981127">
                  <a:extLst>
                    <a:ext uri="{9D8B030D-6E8A-4147-A177-3AD203B41FA5}">
                      <a16:colId xmlns:a16="http://schemas.microsoft.com/office/drawing/2014/main" val="20002"/>
                    </a:ext>
                  </a:extLst>
                </a:gridCol>
              </a:tblGrid>
              <a:tr h="181107">
                <a:tc>
                  <a:txBody>
                    <a:bodyPr/>
                    <a:lstStyle/>
                    <a:p>
                      <a:pPr algn="just">
                        <a:lnSpc>
                          <a:spcPct val="115000"/>
                        </a:lnSpc>
                        <a:spcAft>
                          <a:spcPts val="0"/>
                        </a:spcAft>
                      </a:pPr>
                      <a:r>
                        <a:rPr lang="es-CL" sz="1200" b="1" dirty="0">
                          <a:solidFill>
                            <a:srgbClr val="1F497D"/>
                          </a:solidFill>
                          <a:effectLst/>
                          <a:latin typeface="Calibri"/>
                          <a:ea typeface="Times New Roman"/>
                          <a:cs typeface="Calibri"/>
                        </a:rPr>
                        <a:t>Tramo</a:t>
                      </a:r>
                      <a:endParaRPr lang="es-CL" sz="1200" dirty="0">
                        <a:effectLst/>
                        <a:latin typeface="Calibri"/>
                        <a:ea typeface="Calibri"/>
                        <a:cs typeface="Times New Roman"/>
                      </a:endParaRPr>
                    </a:p>
                  </a:txBody>
                  <a:tcPr marL="0" marR="0" marT="0" marB="0" anchor="b">
                    <a:lnL>
                      <a:noFill/>
                    </a:lnL>
                    <a:lnR>
                      <a:noFill/>
                    </a:lnR>
                    <a:lnT w="12700" cap="flat" cmpd="sng" algn="ctr">
                      <a:solidFill>
                        <a:srgbClr val="DEE2E6"/>
                      </a:solidFill>
                      <a:prstDash val="solid"/>
                      <a:round/>
                      <a:headEnd type="none" w="med" len="med"/>
                      <a:tailEnd type="none" w="med" len="med"/>
                    </a:lnT>
                    <a:lnB w="19050" cap="flat" cmpd="sng" algn="ctr">
                      <a:solidFill>
                        <a:srgbClr val="DEE2E6"/>
                      </a:solidFill>
                      <a:prstDash val="solid"/>
                      <a:round/>
                      <a:headEnd type="none" w="med" len="med"/>
                      <a:tailEnd type="none" w="med" len="med"/>
                    </a:lnB>
                    <a:solidFill>
                      <a:srgbClr val="FFFFFF"/>
                    </a:solidFill>
                  </a:tcPr>
                </a:tc>
                <a:tc>
                  <a:txBody>
                    <a:bodyPr/>
                    <a:lstStyle/>
                    <a:p>
                      <a:pPr algn="just">
                        <a:lnSpc>
                          <a:spcPct val="115000"/>
                        </a:lnSpc>
                        <a:spcAft>
                          <a:spcPts val="0"/>
                        </a:spcAft>
                      </a:pPr>
                      <a:r>
                        <a:rPr lang="es-CL" sz="1200" b="1">
                          <a:solidFill>
                            <a:srgbClr val="1F497D"/>
                          </a:solidFill>
                          <a:effectLst/>
                          <a:latin typeface="Calibri"/>
                          <a:ea typeface="Times New Roman"/>
                          <a:cs typeface="Calibri"/>
                        </a:rPr>
                        <a:t>Beneficiarios</a:t>
                      </a:r>
                      <a:endParaRPr lang="es-CL" sz="1200">
                        <a:effectLst/>
                        <a:latin typeface="Calibri"/>
                        <a:ea typeface="Calibri"/>
                        <a:cs typeface="Times New Roman"/>
                      </a:endParaRPr>
                    </a:p>
                  </a:txBody>
                  <a:tcPr marL="0" marR="0" marT="0" marB="0" anchor="b">
                    <a:lnL>
                      <a:noFill/>
                    </a:lnL>
                    <a:lnR>
                      <a:noFill/>
                    </a:lnR>
                    <a:lnT w="12700" cap="flat" cmpd="sng" algn="ctr">
                      <a:solidFill>
                        <a:srgbClr val="DEE2E6"/>
                      </a:solidFill>
                      <a:prstDash val="solid"/>
                      <a:round/>
                      <a:headEnd type="none" w="med" len="med"/>
                      <a:tailEnd type="none" w="med" len="med"/>
                    </a:lnT>
                    <a:lnB w="19050" cap="flat" cmpd="sng" algn="ctr">
                      <a:solidFill>
                        <a:srgbClr val="DEE2E6"/>
                      </a:solidFill>
                      <a:prstDash val="solid"/>
                      <a:round/>
                      <a:headEnd type="none" w="med" len="med"/>
                      <a:tailEnd type="none" w="med" len="med"/>
                    </a:lnB>
                    <a:solidFill>
                      <a:srgbClr val="FFFFFF"/>
                    </a:solidFill>
                  </a:tcPr>
                </a:tc>
                <a:tc>
                  <a:txBody>
                    <a:bodyPr/>
                    <a:lstStyle/>
                    <a:p>
                      <a:pPr algn="just">
                        <a:lnSpc>
                          <a:spcPct val="115000"/>
                        </a:lnSpc>
                        <a:spcAft>
                          <a:spcPts val="0"/>
                        </a:spcAft>
                      </a:pPr>
                      <a:r>
                        <a:rPr lang="es-CL" sz="1200" b="1">
                          <a:solidFill>
                            <a:srgbClr val="1F497D"/>
                          </a:solidFill>
                          <a:effectLst/>
                          <a:latin typeface="Calibri"/>
                          <a:ea typeface="Times New Roman"/>
                          <a:cs typeface="Calibri"/>
                        </a:rPr>
                        <a:t>Bonificación y copago</a:t>
                      </a:r>
                      <a:endParaRPr lang="es-CL" sz="1200">
                        <a:effectLst/>
                        <a:latin typeface="Calibri"/>
                        <a:ea typeface="Calibri"/>
                        <a:cs typeface="Times New Roman"/>
                      </a:endParaRPr>
                    </a:p>
                  </a:txBody>
                  <a:tcPr marL="0" marR="0" marT="0" marB="0" anchor="b">
                    <a:lnL>
                      <a:noFill/>
                    </a:lnL>
                    <a:lnR>
                      <a:noFill/>
                    </a:lnR>
                    <a:lnT w="12700" cap="flat" cmpd="sng" algn="ctr">
                      <a:solidFill>
                        <a:srgbClr val="DEE2E6"/>
                      </a:solidFill>
                      <a:prstDash val="solid"/>
                      <a:round/>
                      <a:headEnd type="none" w="med" len="med"/>
                      <a:tailEnd type="none" w="med" len="med"/>
                    </a:lnT>
                    <a:lnB w="19050"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543322">
                <a:tc>
                  <a:txBody>
                    <a:bodyPr/>
                    <a:lstStyle/>
                    <a:p>
                      <a:pPr algn="just">
                        <a:lnSpc>
                          <a:spcPct val="115000"/>
                        </a:lnSpc>
                        <a:spcAft>
                          <a:spcPts val="0"/>
                        </a:spcAft>
                      </a:pPr>
                      <a:r>
                        <a:rPr lang="es-CL" sz="1200" b="1">
                          <a:solidFill>
                            <a:srgbClr val="1F497D"/>
                          </a:solidFill>
                          <a:effectLst/>
                          <a:latin typeface="Calibri"/>
                          <a:ea typeface="Times New Roman"/>
                          <a:cs typeface="Calibri"/>
                        </a:rPr>
                        <a:t>Tramo A</a:t>
                      </a:r>
                      <a:endParaRPr lang="es-CL" sz="1200">
                        <a:effectLst/>
                        <a:latin typeface="Calibri"/>
                        <a:ea typeface="Calibri"/>
                        <a:cs typeface="Times New Roman"/>
                      </a:endParaRPr>
                    </a:p>
                  </a:txBody>
                  <a:tcPr marL="0" marR="0" marT="0" marB="0">
                    <a:lnL>
                      <a:noFill/>
                    </a:lnL>
                    <a:lnR>
                      <a:noFill/>
                    </a:lnR>
                    <a:lnT w="19050" cap="flat" cmpd="sng" algn="ctr">
                      <a:solidFill>
                        <a:srgbClr val="DEE2E6"/>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tc>
                  <a:txBody>
                    <a:bodyPr/>
                    <a:lstStyle/>
                    <a:p>
                      <a:pPr marL="171450" lvl="0" indent="-171450" algn="just">
                        <a:lnSpc>
                          <a:spcPct val="115000"/>
                        </a:lnSpc>
                        <a:spcAft>
                          <a:spcPts val="1000"/>
                        </a:spcAft>
                        <a:buSzPts val="1000"/>
                        <a:buFont typeface="Arial" panose="020B0604020202020204" pitchFamily="34" charset="0"/>
                        <a:buChar char="•"/>
                        <a:tabLst>
                          <a:tab pos="457200" algn="l"/>
                        </a:tabLst>
                      </a:pPr>
                      <a:r>
                        <a:rPr lang="es-CL" sz="1200" dirty="0">
                          <a:solidFill>
                            <a:srgbClr val="1F497D"/>
                          </a:solidFill>
                          <a:effectLst/>
                          <a:latin typeface="Calibri"/>
                          <a:ea typeface="Times New Roman"/>
                          <a:cs typeface="Calibri"/>
                        </a:rPr>
                        <a:t>Personas carentes de recursos y personas migrantes.</a:t>
                      </a:r>
                      <a:endParaRPr lang="es-CL" sz="1200" dirty="0">
                        <a:effectLst/>
                        <a:latin typeface="Calibri"/>
                        <a:ea typeface="Calibri"/>
                        <a:cs typeface="Times New Roman"/>
                      </a:endParaRPr>
                    </a:p>
                    <a:p>
                      <a:pPr marL="171450" lvl="0" indent="-171450" algn="just">
                        <a:lnSpc>
                          <a:spcPct val="115000"/>
                        </a:lnSpc>
                        <a:spcAft>
                          <a:spcPts val="1000"/>
                        </a:spcAft>
                        <a:buSzPts val="1000"/>
                        <a:buFont typeface="Arial" panose="020B0604020202020204" pitchFamily="34" charset="0"/>
                        <a:buChar char="•"/>
                        <a:tabLst>
                          <a:tab pos="457200" algn="l"/>
                        </a:tabLst>
                      </a:pPr>
                      <a:r>
                        <a:rPr lang="es-CL" sz="1200" dirty="0">
                          <a:solidFill>
                            <a:srgbClr val="1F497D"/>
                          </a:solidFill>
                          <a:effectLst/>
                          <a:latin typeface="Calibri"/>
                          <a:ea typeface="Times New Roman"/>
                          <a:cs typeface="Calibri"/>
                        </a:rPr>
                        <a:t>Causantes de subsidio familiar (Ley 18.020).</a:t>
                      </a:r>
                      <a:endParaRPr lang="es-CL" sz="1200" dirty="0">
                        <a:solidFill>
                          <a:srgbClr val="1F497D"/>
                        </a:solidFill>
                        <a:effectLst/>
                        <a:latin typeface="Calibri"/>
                        <a:ea typeface="Calibri"/>
                        <a:cs typeface="Times New Roman"/>
                      </a:endParaRPr>
                    </a:p>
                  </a:txBody>
                  <a:tcPr marL="0" marR="0" marT="0" marB="0">
                    <a:lnL>
                      <a:noFill/>
                    </a:lnL>
                    <a:lnR>
                      <a:noFill/>
                    </a:lnR>
                    <a:lnT w="19050" cap="flat" cmpd="sng" algn="ctr">
                      <a:solidFill>
                        <a:srgbClr val="DEE2E6"/>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tc>
                  <a:txBody>
                    <a:bodyPr/>
                    <a:lstStyle/>
                    <a:p>
                      <a:pPr marL="171450" lvl="0" indent="-171450" algn="just">
                        <a:lnSpc>
                          <a:spcPct val="115000"/>
                        </a:lnSpc>
                        <a:spcAft>
                          <a:spcPts val="0"/>
                        </a:spcAft>
                        <a:buSzPts val="1000"/>
                        <a:buFont typeface="Arial" panose="020B0604020202020204" pitchFamily="34" charset="0"/>
                        <a:buChar char="•"/>
                        <a:tabLst>
                          <a:tab pos="457200" algn="l"/>
                        </a:tabLst>
                      </a:pPr>
                      <a:r>
                        <a:rPr lang="es-CL" sz="1200" b="1" dirty="0">
                          <a:solidFill>
                            <a:srgbClr val="1F497D"/>
                          </a:solidFill>
                          <a:effectLst/>
                          <a:latin typeface="Calibri"/>
                          <a:ea typeface="Times New Roman"/>
                          <a:cs typeface="Calibri"/>
                        </a:rPr>
                        <a:t>Bonificación del 100% en las atenciones de salud en la Red Pública</a:t>
                      </a:r>
                      <a:endParaRPr lang="es-CL" sz="1200" dirty="0">
                        <a:effectLst/>
                        <a:latin typeface="Calibri"/>
                        <a:ea typeface="Calibri"/>
                        <a:cs typeface="Times New Roman"/>
                      </a:endParaRPr>
                    </a:p>
                  </a:txBody>
                  <a:tcPr marL="0" marR="0" marT="0" marB="0">
                    <a:lnL>
                      <a:noFill/>
                    </a:lnL>
                    <a:lnR>
                      <a:noFill/>
                    </a:lnR>
                    <a:lnT w="19050" cap="flat" cmpd="sng" algn="ctr">
                      <a:solidFill>
                        <a:srgbClr val="DEE2E6"/>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60842">
                <a:tc>
                  <a:txBody>
                    <a:bodyPr/>
                    <a:lstStyle/>
                    <a:p>
                      <a:pPr algn="just">
                        <a:lnSpc>
                          <a:spcPct val="115000"/>
                        </a:lnSpc>
                        <a:spcAft>
                          <a:spcPts val="0"/>
                        </a:spcAft>
                      </a:pPr>
                      <a:r>
                        <a:rPr lang="es-CL" sz="1200" b="1" dirty="0">
                          <a:solidFill>
                            <a:srgbClr val="1F497D"/>
                          </a:solidFill>
                          <a:effectLst/>
                          <a:latin typeface="Calibri"/>
                          <a:ea typeface="Times New Roman"/>
                          <a:cs typeface="Calibri"/>
                        </a:rPr>
                        <a:t>Tramo B</a:t>
                      </a:r>
                      <a:endParaRPr lang="es-CL" sz="1200" dirty="0">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tc>
                  <a:txBody>
                    <a:bodyPr/>
                    <a:lstStyle/>
                    <a:p>
                      <a:pPr marL="171450" lvl="0" indent="-171450" algn="just">
                        <a:lnSpc>
                          <a:spcPct val="115000"/>
                        </a:lnSpc>
                        <a:spcAft>
                          <a:spcPts val="1000"/>
                        </a:spcAft>
                        <a:buSzPts val="1000"/>
                        <a:buFont typeface="Arial" panose="020B0604020202020204" pitchFamily="34" charset="0"/>
                        <a:buChar char="•"/>
                        <a:tabLst>
                          <a:tab pos="457200" algn="l"/>
                        </a:tabLst>
                      </a:pPr>
                      <a:r>
                        <a:rPr lang="es-CL" sz="1200" dirty="0">
                          <a:solidFill>
                            <a:srgbClr val="1F497D"/>
                          </a:solidFill>
                          <a:effectLst/>
                          <a:latin typeface="Calibri"/>
                          <a:ea typeface="Times New Roman"/>
                          <a:cs typeface="Calibri"/>
                        </a:rPr>
                        <a:t>Personas que perciben un ingreso imponible mensual menor o igual a </a:t>
                      </a:r>
                      <a:r>
                        <a:rPr lang="es-CL" sz="1200" b="1" dirty="0">
                          <a:solidFill>
                            <a:srgbClr val="1F497D"/>
                          </a:solidFill>
                          <a:effectLst/>
                          <a:latin typeface="Calibri"/>
                          <a:ea typeface="Times New Roman"/>
                          <a:cs typeface="Calibri"/>
                        </a:rPr>
                        <a:t>$320.500</a:t>
                      </a:r>
                      <a:r>
                        <a:rPr lang="es-CL" sz="1200" dirty="0">
                          <a:solidFill>
                            <a:srgbClr val="1F497D"/>
                          </a:solidFill>
                          <a:effectLst/>
                          <a:latin typeface="Calibri"/>
                          <a:ea typeface="Times New Roman"/>
                          <a:cs typeface="Calibri"/>
                        </a:rPr>
                        <a:t>.-</a:t>
                      </a:r>
                      <a:endParaRPr lang="es-CL" sz="1200" dirty="0">
                        <a:solidFill>
                          <a:srgbClr val="1F497D"/>
                        </a:solidFill>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tc>
                  <a:txBody>
                    <a:bodyPr/>
                    <a:lstStyle/>
                    <a:p>
                      <a:pPr marL="171450" lvl="0" indent="-171450" algn="just">
                        <a:lnSpc>
                          <a:spcPct val="115000"/>
                        </a:lnSpc>
                        <a:spcAft>
                          <a:spcPts val="0"/>
                        </a:spcAft>
                        <a:buSzPts val="1000"/>
                        <a:buFont typeface="Arial" panose="020B0604020202020204" pitchFamily="34" charset="0"/>
                        <a:buChar char="•"/>
                        <a:tabLst>
                          <a:tab pos="457200" algn="l"/>
                        </a:tabLst>
                      </a:pPr>
                      <a:r>
                        <a:rPr lang="es-CL" sz="1200" b="1" dirty="0">
                          <a:solidFill>
                            <a:srgbClr val="1F497D"/>
                          </a:solidFill>
                          <a:effectLst/>
                          <a:latin typeface="Calibri"/>
                          <a:ea typeface="Times New Roman"/>
                          <a:cs typeface="Calibri"/>
                        </a:rPr>
                        <a:t>Bonificación del 100% en las atenciones de salud en la Red Pública y acceso a compra de bonos en establecimientos privados en convenio con Fonasa</a:t>
                      </a:r>
                      <a:endParaRPr lang="es-CL" sz="1200" dirty="0">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24364">
                <a:tc>
                  <a:txBody>
                    <a:bodyPr/>
                    <a:lstStyle/>
                    <a:p>
                      <a:pPr algn="just">
                        <a:lnSpc>
                          <a:spcPct val="115000"/>
                        </a:lnSpc>
                        <a:spcAft>
                          <a:spcPts val="0"/>
                        </a:spcAft>
                      </a:pPr>
                      <a:r>
                        <a:rPr lang="es-CL" sz="1200" b="1">
                          <a:solidFill>
                            <a:srgbClr val="1F497D"/>
                          </a:solidFill>
                          <a:effectLst/>
                          <a:latin typeface="Calibri"/>
                          <a:ea typeface="Times New Roman"/>
                          <a:cs typeface="Calibri"/>
                        </a:rPr>
                        <a:t>Tramo C</a:t>
                      </a:r>
                      <a:endParaRPr lang="es-CL" sz="1200">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tc>
                  <a:txBody>
                    <a:bodyPr/>
                    <a:lstStyle/>
                    <a:p>
                      <a:pPr marL="171450" lvl="0" indent="-171450" algn="just">
                        <a:lnSpc>
                          <a:spcPct val="115000"/>
                        </a:lnSpc>
                        <a:spcAft>
                          <a:spcPts val="1000"/>
                        </a:spcAft>
                        <a:buSzPts val="1000"/>
                        <a:buFont typeface="Arial" panose="020B0604020202020204" pitchFamily="34" charset="0"/>
                        <a:buChar char="•"/>
                        <a:tabLst>
                          <a:tab pos="457200" algn="l"/>
                        </a:tabLst>
                      </a:pPr>
                      <a:r>
                        <a:rPr lang="es-CL" sz="1200" dirty="0">
                          <a:solidFill>
                            <a:srgbClr val="1F497D"/>
                          </a:solidFill>
                          <a:effectLst/>
                          <a:latin typeface="Calibri"/>
                          <a:ea typeface="Times New Roman"/>
                          <a:cs typeface="Calibri"/>
                        </a:rPr>
                        <a:t>Personas que perciben un ingreso imponible mensual mayor a </a:t>
                      </a:r>
                      <a:r>
                        <a:rPr lang="es-CL" sz="1200" b="1" dirty="0">
                          <a:solidFill>
                            <a:srgbClr val="1F497D"/>
                          </a:solidFill>
                          <a:effectLst/>
                          <a:latin typeface="Calibri"/>
                          <a:ea typeface="Times New Roman"/>
                          <a:cs typeface="Calibri"/>
                        </a:rPr>
                        <a:t>$320.500</a:t>
                      </a:r>
                      <a:r>
                        <a:rPr lang="es-CL" sz="1200" dirty="0">
                          <a:solidFill>
                            <a:srgbClr val="1F497D"/>
                          </a:solidFill>
                          <a:effectLst/>
                          <a:latin typeface="Calibri"/>
                          <a:ea typeface="Times New Roman"/>
                          <a:cs typeface="Calibri"/>
                        </a:rPr>
                        <a:t>.- y menor o igual a </a:t>
                      </a:r>
                      <a:r>
                        <a:rPr lang="es-CL" sz="1200" b="1" dirty="0">
                          <a:solidFill>
                            <a:srgbClr val="1F497D"/>
                          </a:solidFill>
                          <a:effectLst/>
                          <a:latin typeface="Calibri"/>
                          <a:ea typeface="Times New Roman"/>
                          <a:cs typeface="Calibri"/>
                        </a:rPr>
                        <a:t>$467.930</a:t>
                      </a:r>
                      <a:r>
                        <a:rPr lang="es-CL" sz="1200" dirty="0">
                          <a:solidFill>
                            <a:srgbClr val="1F497D"/>
                          </a:solidFill>
                          <a:effectLst/>
                          <a:latin typeface="Calibri"/>
                          <a:ea typeface="Times New Roman"/>
                          <a:cs typeface="Calibri"/>
                        </a:rPr>
                        <a:t>.-</a:t>
                      </a:r>
                      <a:endParaRPr lang="es-CL" sz="1200" dirty="0">
                        <a:solidFill>
                          <a:srgbClr val="1F497D"/>
                        </a:solidFill>
                        <a:effectLst/>
                        <a:latin typeface="Calibri"/>
                        <a:ea typeface="Calibri"/>
                        <a:cs typeface="Times New Roman"/>
                      </a:endParaRPr>
                    </a:p>
                    <a:p>
                      <a:pPr marL="171450" lvl="0" indent="-171450" algn="just">
                        <a:lnSpc>
                          <a:spcPct val="115000"/>
                        </a:lnSpc>
                        <a:spcAft>
                          <a:spcPts val="0"/>
                        </a:spcAft>
                        <a:buSzPts val="1000"/>
                        <a:buFont typeface="Arial" panose="020B0604020202020204" pitchFamily="34" charset="0"/>
                        <a:buChar char="•"/>
                        <a:tabLst>
                          <a:tab pos="457200" algn="l"/>
                        </a:tabLst>
                      </a:pPr>
                      <a:r>
                        <a:rPr lang="es-CL" sz="1200" b="1" dirty="0">
                          <a:solidFill>
                            <a:srgbClr val="1F497D"/>
                          </a:solidFill>
                          <a:effectLst/>
                          <a:latin typeface="Calibri"/>
                          <a:ea typeface="Times New Roman"/>
                          <a:cs typeface="Calibri"/>
                        </a:rPr>
                        <a:t>Nota: Con 3 o más cargas familiares pasará a Tramo B.</a:t>
                      </a:r>
                      <a:endParaRPr lang="es-CL" sz="1200" dirty="0">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tc>
                  <a:txBody>
                    <a:bodyPr/>
                    <a:lstStyle/>
                    <a:p>
                      <a:pPr marL="171450" lvl="0" indent="-171450" algn="just">
                        <a:lnSpc>
                          <a:spcPct val="115000"/>
                        </a:lnSpc>
                        <a:spcAft>
                          <a:spcPts val="0"/>
                        </a:spcAft>
                        <a:buSzPts val="1000"/>
                        <a:buFont typeface="Arial" panose="020B0604020202020204" pitchFamily="34" charset="0"/>
                        <a:buChar char="•"/>
                        <a:tabLst>
                          <a:tab pos="457200" algn="l"/>
                        </a:tabLst>
                      </a:pPr>
                      <a:r>
                        <a:rPr lang="es-CL" sz="1200" b="1" dirty="0">
                          <a:solidFill>
                            <a:srgbClr val="1F497D"/>
                          </a:solidFill>
                          <a:effectLst/>
                          <a:latin typeface="Calibri"/>
                          <a:ea typeface="Times New Roman"/>
                          <a:cs typeface="Calibri"/>
                        </a:rPr>
                        <a:t>Bonificación del 90% en las atenciones de salud en la Red Pública  y acceso a compra de bonos en establecimientos privados en convenio con Fonasa </a:t>
                      </a:r>
                      <a:endParaRPr lang="es-CL" sz="1200" dirty="0">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905536">
                <a:tc>
                  <a:txBody>
                    <a:bodyPr/>
                    <a:lstStyle/>
                    <a:p>
                      <a:pPr algn="just">
                        <a:lnSpc>
                          <a:spcPct val="115000"/>
                        </a:lnSpc>
                        <a:spcAft>
                          <a:spcPts val="0"/>
                        </a:spcAft>
                      </a:pPr>
                      <a:r>
                        <a:rPr lang="es-CL" sz="1200" b="1">
                          <a:solidFill>
                            <a:srgbClr val="1F497D"/>
                          </a:solidFill>
                          <a:effectLst/>
                          <a:latin typeface="Calibri"/>
                          <a:ea typeface="Times New Roman"/>
                          <a:cs typeface="Calibri"/>
                        </a:rPr>
                        <a:t>Tramo D</a:t>
                      </a:r>
                      <a:endParaRPr lang="es-CL" sz="1200">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tc>
                  <a:txBody>
                    <a:bodyPr/>
                    <a:lstStyle/>
                    <a:p>
                      <a:pPr marL="171450" lvl="0" indent="-171450" algn="just">
                        <a:lnSpc>
                          <a:spcPct val="115000"/>
                        </a:lnSpc>
                        <a:spcAft>
                          <a:spcPts val="1000"/>
                        </a:spcAft>
                        <a:buSzPts val="1000"/>
                        <a:buFont typeface="Arial" panose="020B0604020202020204" pitchFamily="34" charset="0"/>
                        <a:buChar char="•"/>
                        <a:tabLst>
                          <a:tab pos="457200" algn="l"/>
                        </a:tabLst>
                      </a:pPr>
                      <a:r>
                        <a:rPr lang="es-CL" sz="1200" dirty="0">
                          <a:solidFill>
                            <a:srgbClr val="1F497D"/>
                          </a:solidFill>
                          <a:effectLst/>
                          <a:latin typeface="Calibri"/>
                          <a:ea typeface="Times New Roman"/>
                          <a:cs typeface="Calibri"/>
                        </a:rPr>
                        <a:t>Personas que perciben un ingreso imponible mensual mayor a </a:t>
                      </a:r>
                      <a:r>
                        <a:rPr lang="es-CL" sz="1200" b="1" dirty="0">
                          <a:solidFill>
                            <a:srgbClr val="1F497D"/>
                          </a:solidFill>
                          <a:effectLst/>
                          <a:latin typeface="Calibri"/>
                          <a:ea typeface="Times New Roman"/>
                          <a:cs typeface="Calibri"/>
                        </a:rPr>
                        <a:t>$467.930</a:t>
                      </a:r>
                      <a:r>
                        <a:rPr lang="es-CL" sz="1200" dirty="0">
                          <a:solidFill>
                            <a:srgbClr val="1F497D"/>
                          </a:solidFill>
                          <a:effectLst/>
                          <a:latin typeface="Calibri"/>
                          <a:ea typeface="Times New Roman"/>
                          <a:cs typeface="Calibri"/>
                        </a:rPr>
                        <a:t>.-</a:t>
                      </a:r>
                      <a:endParaRPr lang="es-CL" sz="1200" dirty="0">
                        <a:solidFill>
                          <a:srgbClr val="1F497D"/>
                        </a:solidFill>
                        <a:effectLst/>
                        <a:latin typeface="Calibri"/>
                        <a:ea typeface="Calibri"/>
                        <a:cs typeface="Times New Roman"/>
                      </a:endParaRPr>
                    </a:p>
                    <a:p>
                      <a:pPr marL="171450" lvl="0" indent="-171450" algn="just">
                        <a:lnSpc>
                          <a:spcPct val="115000"/>
                        </a:lnSpc>
                        <a:spcAft>
                          <a:spcPts val="0"/>
                        </a:spcAft>
                        <a:buSzPts val="1000"/>
                        <a:buFont typeface="Arial" panose="020B0604020202020204" pitchFamily="34" charset="0"/>
                        <a:buChar char="•"/>
                        <a:tabLst>
                          <a:tab pos="457200" algn="l"/>
                        </a:tabLst>
                      </a:pPr>
                      <a:r>
                        <a:rPr lang="es-CL" sz="1200" b="1" dirty="0">
                          <a:solidFill>
                            <a:srgbClr val="1F497D"/>
                          </a:solidFill>
                          <a:effectLst/>
                          <a:latin typeface="Calibri"/>
                          <a:ea typeface="Times New Roman"/>
                          <a:cs typeface="Calibri"/>
                        </a:rPr>
                        <a:t>Nota: Con 3 o más cargas familiares pasará a Tramo C.</a:t>
                      </a:r>
                      <a:endParaRPr lang="es-CL" sz="1200" dirty="0">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tc>
                  <a:txBody>
                    <a:bodyPr/>
                    <a:lstStyle/>
                    <a:p>
                      <a:pPr marL="171450" lvl="0" indent="-171450" algn="just">
                        <a:lnSpc>
                          <a:spcPct val="115000"/>
                        </a:lnSpc>
                        <a:spcAft>
                          <a:spcPts val="0"/>
                        </a:spcAft>
                        <a:buSzPts val="1000"/>
                        <a:buFont typeface="Arial" panose="020B0604020202020204" pitchFamily="34" charset="0"/>
                        <a:buChar char="•"/>
                        <a:tabLst>
                          <a:tab pos="457200" algn="l"/>
                        </a:tabLst>
                      </a:pPr>
                      <a:r>
                        <a:rPr lang="es-CL" sz="1200" b="1" dirty="0">
                          <a:solidFill>
                            <a:srgbClr val="1F497D"/>
                          </a:solidFill>
                          <a:effectLst/>
                          <a:latin typeface="Calibri"/>
                          <a:ea typeface="Times New Roman"/>
                          <a:cs typeface="Calibri"/>
                        </a:rPr>
                        <a:t>Bonificación del 80% en las atenciones de salud en la Red Pública y acceso a compra de bonos en establecimientos privados en convenio con Fonasa</a:t>
                      </a:r>
                      <a:endParaRPr lang="es-CL" sz="1200" dirty="0">
                        <a:effectLst/>
                        <a:latin typeface="Calibri"/>
                        <a:ea typeface="Calibri"/>
                        <a:cs typeface="Times New Roman"/>
                      </a:endParaRPr>
                    </a:p>
                  </a:txBody>
                  <a:tcPr marL="0" marR="0" marT="0" marB="0">
                    <a:lnL>
                      <a:noFill/>
                    </a:lnL>
                    <a:lnR>
                      <a:noFill/>
                    </a:lnR>
                    <a:lnT w="12700" cap="flat" cmpd="sng" algn="ctr">
                      <a:solidFill>
                        <a:srgbClr val="A8B7C7"/>
                      </a:solidFill>
                      <a:prstDash val="solid"/>
                      <a:round/>
                      <a:headEnd type="none" w="med" len="med"/>
                      <a:tailEnd type="none" w="med" len="med"/>
                    </a:lnT>
                    <a:lnB w="12700" cap="flat" cmpd="sng" algn="ctr">
                      <a:solidFill>
                        <a:srgbClr val="A8B7C7"/>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12782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Examen PCR FONASA e ISAPRE </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6" name="CuadroTexto 5">
            <a:extLst>
              <a:ext uri="{FF2B5EF4-FFF2-40B4-BE49-F238E27FC236}">
                <a16:creationId xmlns:a16="http://schemas.microsoft.com/office/drawing/2014/main" id="{60038688-E356-4BBE-A6EE-7BD386509A26}"/>
              </a:ext>
            </a:extLst>
          </p:cNvPr>
          <p:cNvSpPr txBox="1"/>
          <p:nvPr/>
        </p:nvSpPr>
        <p:spPr>
          <a:xfrm>
            <a:off x="713775" y="1700808"/>
            <a:ext cx="7716449" cy="4801314"/>
          </a:xfrm>
          <a:prstGeom prst="rect">
            <a:avLst/>
          </a:prstGeom>
          <a:noFill/>
        </p:spPr>
        <p:txBody>
          <a:bodyPr wrap="square" rtlCol="0">
            <a:spAutoFit/>
          </a:bodyPr>
          <a:lstStyle/>
          <a:p>
            <a:pPr algn="just"/>
            <a:r>
              <a:rPr lang="es-ES" dirty="0">
                <a:solidFill>
                  <a:schemeClr val="tx1">
                    <a:lumMod val="65000"/>
                    <a:lumOff val="35000"/>
                  </a:schemeClr>
                </a:solidFill>
              </a:rPr>
              <a:t>El examen PCR para determinar el Covid-19 hecho con el objetivo de manejo de salud pública, como por ejemplo el que se toma en el aeropuerto es gratuito.</a:t>
            </a:r>
          </a:p>
          <a:p>
            <a:pPr algn="just"/>
            <a:endParaRPr lang="es-ES" dirty="0">
              <a:solidFill>
                <a:schemeClr val="tx1">
                  <a:lumMod val="65000"/>
                  <a:lumOff val="35000"/>
                </a:schemeClr>
              </a:solidFill>
            </a:endParaRPr>
          </a:p>
          <a:p>
            <a:pPr algn="just"/>
            <a:r>
              <a:rPr lang="es-ES" dirty="0">
                <a:solidFill>
                  <a:schemeClr val="tx1">
                    <a:lumMod val="65000"/>
                    <a:lumOff val="35000"/>
                  </a:schemeClr>
                </a:solidFill>
              </a:rPr>
              <a:t>En tanto, quienes deseen hacerse el examen de forma voluntaria y están </a:t>
            </a:r>
            <a:r>
              <a:rPr lang="es-ES" b="1" dirty="0">
                <a:solidFill>
                  <a:schemeClr val="tx1">
                    <a:lumMod val="65000"/>
                    <a:lumOff val="35000"/>
                  </a:schemeClr>
                </a:solidFill>
              </a:rPr>
              <a:t>afiliados a FONASA</a:t>
            </a:r>
            <a:r>
              <a:rPr lang="es-ES" dirty="0">
                <a:solidFill>
                  <a:schemeClr val="tx1">
                    <a:lumMod val="65000"/>
                    <a:lumOff val="35000"/>
                  </a:schemeClr>
                </a:solidFill>
              </a:rPr>
              <a:t>, podrán realizárselo en un hospital público. Desde el 24 de marzo esta prueba pasó a ser </a:t>
            </a:r>
            <a:r>
              <a:rPr lang="es-ES" b="1" dirty="0">
                <a:solidFill>
                  <a:schemeClr val="tx1">
                    <a:lumMod val="65000"/>
                    <a:lumOff val="35000"/>
                  </a:schemeClr>
                </a:solidFill>
              </a:rPr>
              <a:t>gratuita para quienes pertenecen a cualquier tramo (A,B,C o D).</a:t>
            </a:r>
          </a:p>
          <a:p>
            <a:pPr algn="just"/>
            <a:endParaRPr lang="es-ES" dirty="0">
              <a:solidFill>
                <a:schemeClr val="tx1">
                  <a:lumMod val="65000"/>
                  <a:lumOff val="35000"/>
                </a:schemeClr>
              </a:solidFill>
            </a:endParaRPr>
          </a:p>
          <a:p>
            <a:pPr algn="just"/>
            <a:r>
              <a:rPr lang="es-ES" dirty="0">
                <a:solidFill>
                  <a:schemeClr val="tx1">
                    <a:lumMod val="65000"/>
                    <a:lumOff val="35000"/>
                  </a:schemeClr>
                </a:solidFill>
              </a:rPr>
              <a:t>Las personas que estén </a:t>
            </a:r>
            <a:r>
              <a:rPr lang="es-ES" b="1" dirty="0">
                <a:solidFill>
                  <a:schemeClr val="tx1">
                    <a:lumMod val="65000"/>
                    <a:lumOff val="35000"/>
                  </a:schemeClr>
                </a:solidFill>
              </a:rPr>
              <a:t>afiliadas a una ISAPRE</a:t>
            </a:r>
            <a:r>
              <a:rPr lang="es-ES" dirty="0">
                <a:solidFill>
                  <a:schemeClr val="tx1">
                    <a:lumMod val="65000"/>
                    <a:lumOff val="35000"/>
                  </a:schemeClr>
                </a:solidFill>
              </a:rPr>
              <a:t>, podrán bonificar esta prestación ante su respectiva institución, según lo dicho por la Superintendencia de Salud. </a:t>
            </a:r>
            <a:r>
              <a:rPr lang="es-ES" b="1" dirty="0">
                <a:solidFill>
                  <a:schemeClr val="tx1">
                    <a:lumMod val="65000"/>
                    <a:lumOff val="35000"/>
                  </a:schemeClr>
                </a:solidFill>
              </a:rPr>
              <a:t>El valor máximo será de $25.000.</a:t>
            </a:r>
            <a:endParaRPr lang="es-CL" b="1" dirty="0">
              <a:solidFill>
                <a:schemeClr val="tx1">
                  <a:lumMod val="65000"/>
                  <a:lumOff val="35000"/>
                </a:schemeClr>
              </a:solidFill>
            </a:endParaRPr>
          </a:p>
          <a:p>
            <a:pPr algn="just"/>
            <a:endParaRPr lang="es-MX" dirty="0">
              <a:solidFill>
                <a:schemeClr val="tx1">
                  <a:lumMod val="65000"/>
                  <a:lumOff val="35000"/>
                </a:schemeClr>
              </a:solidFill>
            </a:endParaRPr>
          </a:p>
          <a:p>
            <a:pPr algn="just"/>
            <a:r>
              <a:rPr lang="es-MX" dirty="0">
                <a:solidFill>
                  <a:schemeClr val="tx1">
                    <a:lumMod val="65000"/>
                    <a:lumOff val="35000"/>
                  </a:schemeClr>
                </a:solidFill>
              </a:rPr>
              <a:t>Los valores de atención dentro de la Red Hospitalaria y Centros de Salud privados que se adscriben al sistema de atención FONASA, dependerán de los tramos, los valores por prestación,  pueden ser consultados en la página web de FONASA: </a:t>
            </a:r>
            <a:r>
              <a:rPr lang="es-MX" dirty="0">
                <a:solidFill>
                  <a:schemeClr val="tx1">
                    <a:lumMod val="65000"/>
                    <a:lumOff val="35000"/>
                  </a:schemeClr>
                </a:solidFill>
                <a:hlinkClick r:id="rId3">
                  <a:extLst>
                    <a:ext uri="{A12FA001-AC4F-418D-AE19-62706E023703}">
                      <ahyp:hlinkClr xmlns:ahyp="http://schemas.microsoft.com/office/drawing/2018/hyperlinkcolor" val="tx"/>
                    </a:ext>
                  </a:extLst>
                </a:hlinkClick>
              </a:rPr>
              <a:t>https://www.fonasa.cl/sites/fonasa/inicio</a:t>
            </a:r>
            <a:endParaRPr lang="es-ES" b="1" dirty="0">
              <a:solidFill>
                <a:schemeClr val="tx1">
                  <a:lumMod val="65000"/>
                  <a:lumOff val="35000"/>
                </a:schemeClr>
              </a:solidFill>
            </a:endParaRPr>
          </a:p>
          <a:p>
            <a:pPr algn="just"/>
            <a:endParaRPr lang="es-ES" dirty="0">
              <a:solidFill>
                <a:schemeClr val="tx1">
                  <a:lumMod val="65000"/>
                  <a:lumOff val="35000"/>
                </a:schemeClr>
              </a:solidFill>
            </a:endParaRPr>
          </a:p>
        </p:txBody>
      </p:sp>
    </p:spTree>
    <p:extLst>
      <p:ext uri="{BB962C8B-B14F-4D97-AF65-F5344CB8AC3E}">
        <p14:creationId xmlns:p14="http://schemas.microsoft.com/office/powerpoint/2010/main" val="910426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Atención FONASA en línea situación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Rectángulo 1">
            <a:extLst>
              <a:ext uri="{FF2B5EF4-FFF2-40B4-BE49-F238E27FC236}">
                <a16:creationId xmlns:a16="http://schemas.microsoft.com/office/drawing/2014/main" id="{54CE825A-C322-47BF-A3DE-207797A79D58}"/>
              </a:ext>
            </a:extLst>
          </p:cNvPr>
          <p:cNvSpPr/>
          <p:nvPr/>
        </p:nvSpPr>
        <p:spPr>
          <a:xfrm>
            <a:off x="611560" y="1782919"/>
            <a:ext cx="7920880" cy="4801314"/>
          </a:xfrm>
          <a:prstGeom prst="rect">
            <a:avLst/>
          </a:prstGeom>
        </p:spPr>
        <p:txBody>
          <a:bodyPr wrap="square">
            <a:spAutoFit/>
          </a:bodyPr>
          <a:lstStyle/>
          <a:p>
            <a:pPr algn="just"/>
            <a:r>
              <a:rPr lang="es-ES" b="1" dirty="0">
                <a:solidFill>
                  <a:schemeClr val="tx1">
                    <a:lumMod val="65000"/>
                    <a:lumOff val="35000"/>
                  </a:schemeClr>
                </a:solidFill>
              </a:rPr>
              <a:t>Es importante el uso de mascarillas es obligatorio en todos los lugares cerrados, por lo que debe utilizarla también dentro de cualquier sucursal FONASA.</a:t>
            </a:r>
            <a:endParaRPr lang="es-ES" dirty="0">
              <a:solidFill>
                <a:schemeClr val="tx1">
                  <a:lumMod val="65000"/>
                  <a:lumOff val="35000"/>
                </a:schemeClr>
              </a:solidFill>
            </a:endParaRPr>
          </a:p>
          <a:p>
            <a:pPr algn="just"/>
            <a:r>
              <a:rPr lang="es-ES" dirty="0">
                <a:solidFill>
                  <a:schemeClr val="tx1">
                    <a:lumMod val="65000"/>
                    <a:lumOff val="35000"/>
                  </a:schemeClr>
                </a:solidFill>
              </a:rPr>
              <a:t> </a:t>
            </a:r>
          </a:p>
          <a:p>
            <a:pPr algn="just"/>
            <a:r>
              <a:rPr lang="es-ES" dirty="0">
                <a:solidFill>
                  <a:schemeClr val="tx1">
                    <a:lumMod val="65000"/>
                    <a:lumOff val="35000"/>
                  </a:schemeClr>
                </a:solidFill>
              </a:rPr>
              <a:t>Si está en una comuna o ciudad en cuarentena, solicite el permiso respectivo para asistir a una sucursal en </a:t>
            </a:r>
            <a:r>
              <a:rPr lang="es-ES" u="sng" dirty="0">
                <a:solidFill>
                  <a:schemeClr val="tx1">
                    <a:lumMod val="65000"/>
                    <a:lumOff val="35000"/>
                  </a:schemeClr>
                </a:solidFill>
              </a:rPr>
              <a:t>www.comisariavirtual.cl</a:t>
            </a:r>
          </a:p>
          <a:p>
            <a:pPr algn="just"/>
            <a:r>
              <a:rPr lang="es-ES" dirty="0">
                <a:solidFill>
                  <a:schemeClr val="tx1">
                    <a:lumMod val="65000"/>
                    <a:lumOff val="35000"/>
                  </a:schemeClr>
                </a:solidFill>
              </a:rPr>
              <a:t> </a:t>
            </a:r>
          </a:p>
          <a:p>
            <a:pPr algn="just"/>
            <a:r>
              <a:rPr lang="es-ES" dirty="0">
                <a:solidFill>
                  <a:schemeClr val="tx1">
                    <a:lumMod val="65000"/>
                    <a:lumOff val="35000"/>
                  </a:schemeClr>
                </a:solidFill>
              </a:rPr>
              <a:t>FONASA cuenta con más de </a:t>
            </a:r>
            <a:r>
              <a:rPr lang="es-ES" b="1" dirty="0">
                <a:solidFill>
                  <a:schemeClr val="tx1">
                    <a:lumMod val="65000"/>
                    <a:lumOff val="35000"/>
                  </a:schemeClr>
                </a:solidFill>
              </a:rPr>
              <a:t>20 servicios en línea</a:t>
            </a:r>
            <a:r>
              <a:rPr lang="es-ES" dirty="0">
                <a:solidFill>
                  <a:schemeClr val="tx1">
                    <a:lumMod val="65000"/>
                    <a:lumOff val="35000"/>
                  </a:schemeClr>
                </a:solidFill>
              </a:rPr>
              <a:t> donde puede realizar sus trámites sin salir de casa, entre los que destacan: la compra de bonos de atención, inscripción, certificado de afiliación y cotizaciones, valorización de programas y órdenes médicas, entre otros. Así también, la plataforma cuenta con trámites en línea para prestadores y empleadores. Acceso a página </a:t>
            </a:r>
            <a:r>
              <a:rPr lang="es-ES" u="sng" dirty="0">
                <a:solidFill>
                  <a:schemeClr val="tx1">
                    <a:lumMod val="65000"/>
                    <a:lumOff val="35000"/>
                  </a:schemeClr>
                </a:solidFill>
              </a:rPr>
              <a:t>https://beneficiarios.fonasa.cl/Fonasa-beneficiarios/#!/login</a:t>
            </a:r>
          </a:p>
          <a:p>
            <a:pPr algn="just"/>
            <a:r>
              <a:rPr lang="es-ES" dirty="0">
                <a:solidFill>
                  <a:schemeClr val="tx1">
                    <a:lumMod val="65000"/>
                    <a:lumOff val="35000"/>
                  </a:schemeClr>
                </a:solidFill>
              </a:rPr>
              <a:t> </a:t>
            </a:r>
          </a:p>
          <a:p>
            <a:pPr algn="just"/>
            <a:r>
              <a:rPr lang="es-ES" dirty="0">
                <a:solidFill>
                  <a:schemeClr val="tx1">
                    <a:lumMod val="65000"/>
                    <a:lumOff val="35000"/>
                  </a:schemeClr>
                </a:solidFill>
              </a:rPr>
              <a:t>También puede </a:t>
            </a:r>
            <a:r>
              <a:rPr lang="es-ES" b="1" dirty="0">
                <a:solidFill>
                  <a:schemeClr val="tx1">
                    <a:lumMod val="65000"/>
                    <a:lumOff val="35000"/>
                  </a:schemeClr>
                </a:solidFill>
              </a:rPr>
              <a:t>comunicarse con nuestras asesoras digitales</a:t>
            </a:r>
            <a:r>
              <a:rPr lang="es-ES" dirty="0">
                <a:solidFill>
                  <a:schemeClr val="tx1">
                    <a:lumMod val="65000"/>
                    <a:lumOff val="35000"/>
                  </a:schemeClr>
                </a:solidFill>
              </a:rPr>
              <a:t> a través de un mensaje directo en nuestras redes sociales en Twitter </a:t>
            </a:r>
            <a:r>
              <a:rPr lang="es-ES" u="sng" dirty="0">
                <a:solidFill>
                  <a:schemeClr val="tx1">
                    <a:lumMod val="65000"/>
                    <a:lumOff val="35000"/>
                  </a:schemeClr>
                </a:solidFill>
                <a:hlinkClick r:id="rId3">
                  <a:extLst>
                    <a:ext uri="{A12FA001-AC4F-418D-AE19-62706E023703}">
                      <ahyp:hlinkClr xmlns:ahyp="http://schemas.microsoft.com/office/drawing/2018/hyperlinkcolor" val="tx"/>
                    </a:ext>
                  </a:extLst>
                </a:hlinkClick>
              </a:rPr>
              <a:t>@AyudaFonasa</a:t>
            </a:r>
            <a:r>
              <a:rPr lang="es-ES" dirty="0">
                <a:solidFill>
                  <a:schemeClr val="tx1">
                    <a:lumMod val="65000"/>
                    <a:lumOff val="35000"/>
                  </a:schemeClr>
                </a:solidFill>
              </a:rPr>
              <a:t>, Instagram </a:t>
            </a:r>
            <a:r>
              <a:rPr lang="es-ES" u="sng" dirty="0" err="1">
                <a:solidFill>
                  <a:schemeClr val="tx1">
                    <a:lumMod val="65000"/>
                    <a:lumOff val="35000"/>
                  </a:schemeClr>
                </a:solidFill>
                <a:hlinkClick r:id="rId4">
                  <a:extLst>
                    <a:ext uri="{A12FA001-AC4F-418D-AE19-62706E023703}">
                      <ahyp:hlinkClr xmlns:ahyp="http://schemas.microsoft.com/office/drawing/2018/hyperlinkcolor" val="tx"/>
                    </a:ext>
                  </a:extLst>
                </a:hlinkClick>
              </a:rPr>
              <a:t>fonasachile</a:t>
            </a:r>
            <a:r>
              <a:rPr lang="es-ES" dirty="0">
                <a:solidFill>
                  <a:schemeClr val="tx1">
                    <a:lumMod val="65000"/>
                    <a:lumOff val="35000"/>
                  </a:schemeClr>
                </a:solidFill>
              </a:rPr>
              <a:t> o Facebook </a:t>
            </a:r>
            <a:r>
              <a:rPr lang="es-ES" u="sng" dirty="0">
                <a:solidFill>
                  <a:schemeClr val="tx1">
                    <a:lumMod val="65000"/>
                    <a:lumOff val="35000"/>
                  </a:schemeClr>
                </a:solidFill>
                <a:hlinkClick r:id="rId5">
                  <a:extLst>
                    <a:ext uri="{A12FA001-AC4F-418D-AE19-62706E023703}">
                      <ahyp:hlinkClr xmlns:ahyp="http://schemas.microsoft.com/office/drawing/2018/hyperlinkcolor" val="tx"/>
                    </a:ext>
                  </a:extLst>
                </a:hlinkClick>
              </a:rPr>
              <a:t>Fonasa Chile</a:t>
            </a:r>
            <a:r>
              <a:rPr lang="es-ES" dirty="0">
                <a:solidFill>
                  <a:schemeClr val="tx1">
                    <a:lumMod val="65000"/>
                    <a:lumOff val="35000"/>
                  </a:schemeClr>
                </a:solidFill>
              </a:rPr>
              <a:t> para recibir atención personalizada.</a:t>
            </a:r>
          </a:p>
          <a:p>
            <a:pPr algn="just"/>
            <a:endParaRPr lang="es-MX" dirty="0">
              <a:solidFill>
                <a:schemeClr val="tx1">
                  <a:lumMod val="50000"/>
                  <a:lumOff val="50000"/>
                </a:schemeClr>
              </a:solidFill>
            </a:endParaRPr>
          </a:p>
        </p:txBody>
      </p:sp>
    </p:spTree>
    <p:extLst>
      <p:ext uri="{BB962C8B-B14F-4D97-AF65-F5344CB8AC3E}">
        <p14:creationId xmlns:p14="http://schemas.microsoft.com/office/powerpoint/2010/main" val="2215895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Cobertura ISAPRE situación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redondeado"/>
          <p:cNvSpPr/>
          <p:nvPr/>
        </p:nvSpPr>
        <p:spPr>
          <a:xfrm>
            <a:off x="603859" y="1844824"/>
            <a:ext cx="7838462" cy="3166824"/>
          </a:xfrm>
          <a:prstGeom prst="round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MX" sz="2000" b="1" dirty="0">
                <a:solidFill>
                  <a:schemeClr val="tx1">
                    <a:lumMod val="50000"/>
                    <a:lumOff val="50000"/>
                  </a:schemeClr>
                </a:solidFill>
              </a:rPr>
              <a:t>¿Las ISAPRES deben entregar cobertura para el COVID-19?</a:t>
            </a:r>
          </a:p>
          <a:p>
            <a:pPr algn="ctr"/>
            <a:endParaRPr lang="es-MX" sz="2000" b="1" dirty="0">
              <a:solidFill>
                <a:schemeClr val="tx1">
                  <a:lumMod val="50000"/>
                  <a:lumOff val="50000"/>
                </a:schemeClr>
              </a:solidFill>
            </a:endParaRPr>
          </a:p>
          <a:p>
            <a:pPr algn="ctr"/>
            <a:r>
              <a:rPr lang="es-MX" sz="2000" dirty="0">
                <a:solidFill>
                  <a:schemeClr val="tx1">
                    <a:lumMod val="50000"/>
                    <a:lumOff val="50000"/>
                  </a:schemeClr>
                </a:solidFill>
              </a:rPr>
              <a:t>Sí. Según la Superintendencia de Salud, las ISAPRE al ser parte de la seguridad social y de la protección del derecho a la salud, no podrán, en ningún caso, excluir la cobertura a la enfermedad aunque haya sido declarada pandemia.</a:t>
            </a:r>
          </a:p>
          <a:p>
            <a:pPr algn="ctr"/>
            <a:r>
              <a:rPr lang="es-MX" sz="2000" dirty="0">
                <a:solidFill>
                  <a:schemeClr val="tx1">
                    <a:lumMod val="50000"/>
                    <a:lumOff val="50000"/>
                  </a:schemeClr>
                </a:solidFill>
              </a:rPr>
              <a:t> </a:t>
            </a:r>
          </a:p>
          <a:p>
            <a:pPr algn="ctr"/>
            <a:r>
              <a:rPr lang="es-MX" sz="2000" b="1" dirty="0">
                <a:solidFill>
                  <a:schemeClr val="tx1">
                    <a:lumMod val="50000"/>
                    <a:lumOff val="50000"/>
                  </a:schemeClr>
                </a:solidFill>
              </a:rPr>
              <a:t>Fuente: SUSESO</a:t>
            </a:r>
          </a:p>
          <a:p>
            <a:pPr algn="just"/>
            <a:endParaRPr lang="es-MX" sz="2000" dirty="0">
              <a:solidFill>
                <a:schemeClr val="tx1">
                  <a:lumMod val="50000"/>
                  <a:lumOff val="50000"/>
                </a:schemeClr>
              </a:solidFill>
            </a:endParaRPr>
          </a:p>
        </p:txBody>
      </p:sp>
      <p:pic>
        <p:nvPicPr>
          <p:cNvPr id="6" name="5 Imagen"/>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53" y="5229200"/>
            <a:ext cx="1440160" cy="1440160"/>
          </a:xfrm>
          <a:prstGeom prst="rect">
            <a:avLst/>
          </a:prstGeom>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300230"/>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494452"/>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9" y="5083759"/>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804420"/>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0682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476672"/>
            <a:ext cx="10657490" cy="72008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1 Título"/>
          <p:cNvSpPr>
            <a:spLocks noGrp="1"/>
          </p:cNvSpPr>
          <p:nvPr>
            <p:ph type="title"/>
          </p:nvPr>
        </p:nvSpPr>
        <p:spPr>
          <a:xfrm>
            <a:off x="457200" y="260648"/>
            <a:ext cx="7426117" cy="1143000"/>
          </a:xfrm>
        </p:spPr>
        <p:txBody>
          <a:bodyPr>
            <a:normAutofit/>
          </a:bodyPr>
          <a:lstStyle/>
          <a:p>
            <a:pPr algn="l"/>
            <a:r>
              <a:rPr lang="es-MX" sz="3600" b="1" dirty="0">
                <a:solidFill>
                  <a:schemeClr val="tx2"/>
                </a:solidFill>
              </a:rPr>
              <a:t>CONTENIDO</a:t>
            </a:r>
            <a:endParaRPr lang="es-CL" sz="3600" b="1" dirty="0">
              <a:solidFill>
                <a:schemeClr val="tx2"/>
              </a:solidFill>
            </a:endParaRPr>
          </a:p>
        </p:txBody>
      </p:sp>
      <p:pic>
        <p:nvPicPr>
          <p:cNvPr id="5" name="5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395536" y="1700808"/>
            <a:ext cx="5040560" cy="3970318"/>
          </a:xfrm>
          <a:prstGeom prst="rect">
            <a:avLst/>
          </a:prstGeom>
        </p:spPr>
        <p:txBody>
          <a:bodyPr wrap="square">
            <a:spAutoFit/>
          </a:bodyPr>
          <a:lstStyle/>
          <a:p>
            <a:pPr marL="342900" indent="-342900" algn="just">
              <a:buFont typeface="+mj-lt"/>
              <a:buAutoNum type="arabicPeriod"/>
            </a:pPr>
            <a:r>
              <a:rPr lang="es-MX" b="1" i="1" dirty="0">
                <a:solidFill>
                  <a:schemeClr val="tx1">
                    <a:lumMod val="65000"/>
                    <a:lumOff val="35000"/>
                  </a:schemeClr>
                </a:solidFill>
              </a:rPr>
              <a:t>Preguntas  Frecuentes – Funcionamiento de la Facultad y trámites de RRHH: </a:t>
            </a:r>
          </a:p>
          <a:p>
            <a:pPr marL="800100" lvl="1" indent="-342900" algn="just">
              <a:buFont typeface="Wingdings" panose="05000000000000000000" pitchFamily="2" charset="2"/>
              <a:buChar char="§"/>
            </a:pPr>
            <a:r>
              <a:rPr lang="es-MX" i="1" dirty="0">
                <a:solidFill>
                  <a:schemeClr val="tx1">
                    <a:lumMod val="65000"/>
                    <a:lumOff val="35000"/>
                  </a:schemeClr>
                </a:solidFill>
              </a:rPr>
              <a:t>Funcionamiento de la Facultad de Medicina y modalidad de trabajo.</a:t>
            </a:r>
          </a:p>
          <a:p>
            <a:pPr marL="800100" lvl="1" indent="-342900" algn="just">
              <a:buFont typeface="Wingdings" panose="05000000000000000000" pitchFamily="2" charset="2"/>
              <a:buChar char="§"/>
            </a:pPr>
            <a:r>
              <a:rPr lang="es-MX" i="1" dirty="0">
                <a:solidFill>
                  <a:schemeClr val="tx1">
                    <a:lumMod val="65000"/>
                    <a:lumOff val="35000"/>
                  </a:schemeClr>
                </a:solidFill>
              </a:rPr>
              <a:t>Trabajo Remoto y Situaciones Funcionarias. </a:t>
            </a:r>
          </a:p>
          <a:p>
            <a:pPr marL="800100" lvl="1" indent="-342900" algn="just">
              <a:buFont typeface="Wingdings" panose="05000000000000000000" pitchFamily="2" charset="2"/>
              <a:buChar char="§"/>
            </a:pPr>
            <a:r>
              <a:rPr lang="es-MX" i="1" dirty="0">
                <a:solidFill>
                  <a:schemeClr val="tx1">
                    <a:lumMod val="65000"/>
                    <a:lumOff val="35000"/>
                  </a:schemeClr>
                </a:solidFill>
              </a:rPr>
              <a:t>Permisos y Salvoconductos.</a:t>
            </a:r>
          </a:p>
          <a:p>
            <a:pPr marL="800100" lvl="1" indent="-342900" algn="just">
              <a:buFont typeface="Wingdings" panose="05000000000000000000" pitchFamily="2" charset="2"/>
              <a:buChar char="§"/>
            </a:pPr>
            <a:r>
              <a:rPr lang="es-MX" i="1" dirty="0">
                <a:solidFill>
                  <a:schemeClr val="tx1">
                    <a:lumMod val="65000"/>
                    <a:lumOff val="35000"/>
                  </a:schemeClr>
                </a:solidFill>
              </a:rPr>
              <a:t>Apoyo Voluntario. </a:t>
            </a:r>
          </a:p>
          <a:p>
            <a:pPr marL="800100" lvl="1" indent="-342900" algn="just">
              <a:buFont typeface="Wingdings" panose="05000000000000000000" pitchFamily="2" charset="2"/>
              <a:buChar char="§"/>
            </a:pPr>
            <a:r>
              <a:rPr lang="es-MX" i="1" dirty="0">
                <a:solidFill>
                  <a:schemeClr val="tx1">
                    <a:lumMod val="65000"/>
                    <a:lumOff val="35000"/>
                  </a:schemeClr>
                </a:solidFill>
              </a:rPr>
              <a:t>Red de Apoyo a los Funcionarios UCHILE.</a:t>
            </a:r>
          </a:p>
          <a:p>
            <a:pPr marL="342900" indent="-342900" algn="just">
              <a:buFont typeface="+mj-lt"/>
              <a:buAutoNum type="arabicPeriod"/>
            </a:pPr>
            <a:r>
              <a:rPr lang="es-MX" b="1" i="1" dirty="0">
                <a:solidFill>
                  <a:schemeClr val="tx1">
                    <a:lumMod val="65000"/>
                    <a:lumOff val="35000"/>
                  </a:schemeClr>
                </a:solidFill>
              </a:rPr>
              <a:t>Coberturas Médicas</a:t>
            </a:r>
          </a:p>
          <a:p>
            <a:pPr marL="342900" indent="-342900" algn="just">
              <a:buFont typeface="+mj-lt"/>
              <a:buAutoNum type="arabicPeriod"/>
            </a:pPr>
            <a:r>
              <a:rPr lang="es-MX" b="1" i="1" dirty="0">
                <a:solidFill>
                  <a:schemeClr val="tx1">
                    <a:lumMod val="65000"/>
                    <a:lumOff val="35000"/>
                  </a:schemeClr>
                </a:solidFill>
              </a:rPr>
              <a:t>Licencias Médicas</a:t>
            </a:r>
          </a:p>
          <a:p>
            <a:pPr marL="342900" indent="-342900" algn="just">
              <a:buFont typeface="+mj-lt"/>
              <a:buAutoNum type="arabicPeriod"/>
            </a:pPr>
            <a:r>
              <a:rPr lang="es-MX" b="1" i="1" dirty="0">
                <a:solidFill>
                  <a:schemeClr val="tx1">
                    <a:lumMod val="65000"/>
                    <a:lumOff val="35000"/>
                  </a:schemeClr>
                </a:solidFill>
              </a:rPr>
              <a:t>Beneficios Gubernamentales</a:t>
            </a:r>
          </a:p>
          <a:p>
            <a:pPr algn="just"/>
            <a:endParaRPr lang="es-MX" b="1" i="1" dirty="0">
              <a:solidFill>
                <a:schemeClr val="tx1">
                  <a:lumMod val="65000"/>
                  <a:lumOff val="35000"/>
                </a:schemeClr>
              </a:solidFill>
            </a:endParaRPr>
          </a:p>
          <a:p>
            <a:pPr marL="342900" indent="-342900" algn="just">
              <a:buFont typeface="+mj-lt"/>
              <a:buAutoNum type="arabicPeriod"/>
            </a:pPr>
            <a:endParaRPr lang="es-MX" b="1" i="1" dirty="0">
              <a:solidFill>
                <a:schemeClr val="tx1">
                  <a:lumMod val="65000"/>
                  <a:lumOff val="35000"/>
                </a:schemeClr>
              </a:solidFill>
            </a:endParaRPr>
          </a:p>
          <a:p>
            <a:pPr marL="342900" indent="-342900" algn="just">
              <a:buFont typeface="+mj-lt"/>
              <a:buAutoNum type="arabicPeriod"/>
            </a:pPr>
            <a:endParaRPr lang="es-MX" b="1" i="1" dirty="0">
              <a:solidFill>
                <a:schemeClr val="tx1">
                  <a:lumMod val="65000"/>
                  <a:lumOff val="35000"/>
                </a:schemeClr>
              </a:solidFill>
            </a:endParaRPr>
          </a:p>
        </p:txBody>
      </p:sp>
      <p:pic>
        <p:nvPicPr>
          <p:cNvPr id="3" name="2 Imagen"/>
          <p:cNvPicPr>
            <a:picLocks noChangeAspect="1"/>
          </p:cNvPicPr>
          <p:nvPr/>
        </p:nvPicPr>
        <p:blipFill rotWithShape="1">
          <a:blip r:embed="rId4" cstate="print">
            <a:duotone>
              <a:schemeClr val="accent5">
                <a:shade val="45000"/>
                <a:satMod val="135000"/>
              </a:schemeClr>
              <a:prstClr val="white"/>
            </a:duotone>
            <a:extLst>
              <a:ext uri="{28A0092B-C50C-407E-A947-70E740481C1C}">
                <a14:useLocalDpi xmlns:a14="http://schemas.microsoft.com/office/drawing/2010/main" val="0"/>
              </a:ext>
            </a:extLst>
          </a:blip>
          <a:srcRect l="45486" r="11351"/>
          <a:stretch/>
        </p:blipFill>
        <p:spPr>
          <a:xfrm>
            <a:off x="5707117" y="-19821"/>
            <a:ext cx="4950373" cy="6877819"/>
          </a:xfrm>
          <a:prstGeom prst="rect">
            <a:avLst/>
          </a:prstGeom>
        </p:spPr>
      </p:pic>
    </p:spTree>
    <p:extLst>
      <p:ext uri="{BB962C8B-B14F-4D97-AF65-F5344CB8AC3E}">
        <p14:creationId xmlns:p14="http://schemas.microsoft.com/office/powerpoint/2010/main" val="140135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Cobertura ISAPRE situación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927860"/>
            <a:ext cx="7838462" cy="3785652"/>
          </a:xfrm>
          <a:prstGeom prst="rect">
            <a:avLst/>
          </a:prstGeom>
        </p:spPr>
        <p:txBody>
          <a:bodyPr wrap="square">
            <a:spAutoFit/>
          </a:bodyPr>
          <a:lstStyle/>
          <a:p>
            <a:pPr algn="just"/>
            <a:r>
              <a:rPr lang="es-MX" sz="2000" b="1" dirty="0">
                <a:solidFill>
                  <a:schemeClr val="tx1">
                    <a:lumMod val="50000"/>
                    <a:lumOff val="50000"/>
                  </a:schemeClr>
                </a:solidFill>
              </a:rPr>
              <a:t>ISAPRES deben:</a:t>
            </a:r>
          </a:p>
          <a:p>
            <a:pPr algn="just"/>
            <a:endParaRPr lang="es-MX" sz="2000" b="1" dirty="0">
              <a:solidFill>
                <a:schemeClr val="tx1">
                  <a:lumMod val="50000"/>
                  <a:lumOff val="50000"/>
                </a:schemeClr>
              </a:solidFill>
            </a:endParaRPr>
          </a:p>
          <a:p>
            <a:pPr marL="342900" indent="-342900" algn="just">
              <a:buFont typeface="Arial" panose="020B0604020202020204" pitchFamily="34" charset="0"/>
              <a:buChar char="•"/>
            </a:pPr>
            <a:r>
              <a:rPr lang="es-MX" sz="2000" dirty="0">
                <a:solidFill>
                  <a:schemeClr val="tx1">
                    <a:lumMod val="50000"/>
                    <a:lumOff val="50000"/>
                  </a:schemeClr>
                </a:solidFill>
              </a:rPr>
              <a:t>Desde el miércoles 11 de marzo la Organización Mundial de la Salud (OMS) se declaró oficialmente la pandemia global de coronavirus (Covid-19), que en la actualidad afecta a 118 países, incluido Chile.</a:t>
            </a:r>
          </a:p>
          <a:p>
            <a:pPr marL="342900" indent="-342900" algn="just">
              <a:buFont typeface="Arial" panose="020B0604020202020204" pitchFamily="34" charset="0"/>
              <a:buChar char="•"/>
            </a:pPr>
            <a:endParaRPr lang="es-MX" sz="2000" dirty="0">
              <a:solidFill>
                <a:schemeClr val="tx1">
                  <a:lumMod val="50000"/>
                  <a:lumOff val="50000"/>
                </a:schemeClr>
              </a:solidFill>
            </a:endParaRPr>
          </a:p>
          <a:p>
            <a:pPr marL="342900" indent="-342900" algn="just">
              <a:buFont typeface="Arial" panose="020B0604020202020204" pitchFamily="34" charset="0"/>
              <a:buChar char="•"/>
            </a:pPr>
            <a:r>
              <a:rPr lang="es-MX" sz="2000" dirty="0">
                <a:solidFill>
                  <a:schemeClr val="tx1">
                    <a:lumMod val="50000"/>
                    <a:lumOff val="50000"/>
                  </a:schemeClr>
                </a:solidFill>
              </a:rPr>
              <a:t>En este sentido la Superintendencia de Salud recuerda a las afiliadas y afiliados al sistema privado de Salud, ISAPRE, que </a:t>
            </a:r>
            <a:r>
              <a:rPr lang="es-MX" sz="2000" i="1" dirty="0">
                <a:solidFill>
                  <a:schemeClr val="tx1">
                    <a:lumMod val="50000"/>
                    <a:lumOff val="50000"/>
                  </a:schemeClr>
                </a:solidFill>
              </a:rPr>
              <a:t>"las exclusiones de cobertura están taxativamente enumeradas en el artículo 190 del DFL1 de 2005, de Salud, dentro de las cuales no se contempla que las ISAPRE se excusen de cubrir las prestaciones por una enfermedad declarada como pandemia"</a:t>
            </a:r>
            <a:r>
              <a:rPr lang="es-MX" sz="2000" dirty="0">
                <a:solidFill>
                  <a:schemeClr val="tx1">
                    <a:lumMod val="50000"/>
                    <a:lumOff val="50000"/>
                  </a:schemeClr>
                </a:solidFill>
              </a:rPr>
              <a:t>.</a:t>
            </a:r>
          </a:p>
        </p:txBody>
      </p:sp>
    </p:spTree>
    <p:extLst>
      <p:ext uri="{BB962C8B-B14F-4D97-AF65-F5344CB8AC3E}">
        <p14:creationId xmlns:p14="http://schemas.microsoft.com/office/powerpoint/2010/main" val="76239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Cobertura ISAPRE y Situación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927860"/>
            <a:ext cx="7838462" cy="4401205"/>
          </a:xfrm>
          <a:prstGeom prst="rect">
            <a:avLst/>
          </a:prstGeom>
        </p:spPr>
        <p:txBody>
          <a:bodyPr wrap="square">
            <a:spAutoFit/>
          </a:bodyPr>
          <a:lstStyle/>
          <a:p>
            <a:pPr marL="342900" indent="-342900" algn="just">
              <a:buFont typeface="Arial" panose="020B0604020202020204" pitchFamily="34" charset="0"/>
              <a:buChar char="•"/>
            </a:pPr>
            <a:r>
              <a:rPr lang="es-MX" sz="2000" dirty="0">
                <a:solidFill>
                  <a:schemeClr val="tx1">
                    <a:lumMod val="50000"/>
                    <a:lumOff val="50000"/>
                  </a:schemeClr>
                </a:solidFill>
              </a:rPr>
              <a:t>Cabe recordar que el contrato de salud previsional que suscriben las y los cotizantes con las ISAPRE, </a:t>
            </a:r>
            <a:r>
              <a:rPr lang="es-MX" sz="2000" i="1" dirty="0">
                <a:solidFill>
                  <a:schemeClr val="tx1">
                    <a:lumMod val="50000"/>
                    <a:lumOff val="50000"/>
                  </a:schemeClr>
                </a:solidFill>
              </a:rPr>
              <a:t>"forma parte de la seguridad social y de la protección del derecho a la salud, por lo que no podrían, en ningún caso, excluirse su cobertura por la declaración de pandemia, emergencia sanitaria u otra calificación similar".</a:t>
            </a:r>
          </a:p>
          <a:p>
            <a:pPr marL="342900" indent="-342900" algn="just">
              <a:buFont typeface="Arial" panose="020B0604020202020204" pitchFamily="34" charset="0"/>
              <a:buChar char="•"/>
            </a:pPr>
            <a:endParaRPr lang="es-MX" sz="2000" dirty="0">
              <a:solidFill>
                <a:schemeClr val="tx1">
                  <a:lumMod val="50000"/>
                  <a:lumOff val="50000"/>
                </a:schemeClr>
              </a:solidFill>
            </a:endParaRPr>
          </a:p>
          <a:p>
            <a:pPr marL="342900" indent="-342900" algn="just">
              <a:buFont typeface="Arial" panose="020B0604020202020204" pitchFamily="34" charset="0"/>
              <a:buChar char="•"/>
            </a:pPr>
            <a:r>
              <a:rPr lang="es-MX" sz="2000" dirty="0">
                <a:solidFill>
                  <a:schemeClr val="tx1">
                    <a:lumMod val="50000"/>
                    <a:lumOff val="50000"/>
                  </a:schemeClr>
                </a:solidFill>
              </a:rPr>
              <a:t>Además, el martes 10 de marzo, la Intendencia de Prestadores hizo llegar a clínicas y hospitales la Circular N°2 en que se enfatiza el deber de </a:t>
            </a:r>
            <a:r>
              <a:rPr lang="es-MX" sz="2000" i="1" dirty="0">
                <a:solidFill>
                  <a:schemeClr val="tx1">
                    <a:lumMod val="50000"/>
                    <a:lumOff val="50000"/>
                  </a:schemeClr>
                </a:solidFill>
              </a:rPr>
              <a:t>"mantener información de libre acceso sobre el valor" </a:t>
            </a:r>
            <a:r>
              <a:rPr lang="es-MX" sz="2000" dirty="0">
                <a:solidFill>
                  <a:schemeClr val="tx1">
                    <a:lumMod val="50000"/>
                    <a:lumOff val="50000"/>
                  </a:schemeClr>
                </a:solidFill>
              </a:rPr>
              <a:t>de la prestación correspondiente a la prueba específica del COVID-19; como asimismo "dar estricto cumplimiento a las normas sobre control y prevención de infecciones"; y a "establecer todas las medidas y procedimientos necesarios para respetar y proteger la privacidad de las personas".</a:t>
            </a:r>
          </a:p>
        </p:txBody>
      </p:sp>
    </p:spTree>
    <p:extLst>
      <p:ext uri="{BB962C8B-B14F-4D97-AF65-F5344CB8AC3E}">
        <p14:creationId xmlns:p14="http://schemas.microsoft.com/office/powerpoint/2010/main" val="2979762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Plan Colectivo Colmena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redondeado"/>
          <p:cNvSpPr/>
          <p:nvPr/>
        </p:nvSpPr>
        <p:spPr>
          <a:xfrm>
            <a:off x="611560" y="1700808"/>
            <a:ext cx="7838462" cy="4869418"/>
          </a:xfrm>
          <a:prstGeom prst="round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MX" sz="2000" b="1" dirty="0">
                <a:solidFill>
                  <a:schemeClr val="tx1">
                    <a:lumMod val="65000"/>
                    <a:lumOff val="35000"/>
                  </a:schemeClr>
                </a:solidFill>
              </a:rPr>
              <a:t>Plan Colectivo de Salud Colmena considera: </a:t>
            </a:r>
          </a:p>
          <a:p>
            <a:pPr algn="ctr"/>
            <a:endParaRPr lang="es-MX" sz="2000" b="1" dirty="0">
              <a:solidFill>
                <a:schemeClr val="tx1">
                  <a:lumMod val="65000"/>
                  <a:lumOff val="35000"/>
                </a:schemeClr>
              </a:solidFill>
            </a:endParaRPr>
          </a:p>
          <a:p>
            <a:pPr marL="457200" indent="-457200" algn="just">
              <a:buFont typeface="+mj-lt"/>
              <a:buAutoNum type="arabicPeriod"/>
            </a:pPr>
            <a:r>
              <a:rPr lang="es-MX" sz="2000" dirty="0">
                <a:solidFill>
                  <a:schemeClr val="tx1">
                    <a:lumMod val="65000"/>
                    <a:lumOff val="35000"/>
                  </a:schemeClr>
                </a:solidFill>
              </a:rPr>
              <a:t>Cobertura para exámenes del COVID-19.</a:t>
            </a:r>
          </a:p>
          <a:p>
            <a:pPr marL="457200" indent="-457200" algn="just">
              <a:buFont typeface="+mj-lt"/>
              <a:buAutoNum type="arabicPeriod"/>
            </a:pPr>
            <a:r>
              <a:rPr lang="es-MX" sz="2000" dirty="0">
                <a:solidFill>
                  <a:schemeClr val="tx1">
                    <a:lumMod val="65000"/>
                    <a:lumOff val="35000"/>
                  </a:schemeClr>
                </a:solidFill>
              </a:rPr>
              <a:t>Para nuestro funcionarios y académicos afiliados se indica que las  hospitalizaciones por diagnóstico confirmado COVID-19 de afiliados que activen cobertura adicional catastrófica, desde el inicio de la contingencia sanitaria hasta el 31 de agosto del 2020, tendrán costo cero (deducible $0) en algunos prestadores seleccionados de la Red CAEC.  </a:t>
            </a:r>
          </a:p>
          <a:p>
            <a:pPr algn="just"/>
            <a:endParaRPr lang="es-MX" sz="2000" dirty="0">
              <a:solidFill>
                <a:schemeClr val="tx1">
                  <a:lumMod val="65000"/>
                  <a:lumOff val="35000"/>
                </a:schemeClr>
              </a:solidFill>
            </a:endParaRPr>
          </a:p>
          <a:p>
            <a:pPr algn="ctr"/>
            <a:r>
              <a:rPr lang="es-MX" sz="2000" dirty="0">
                <a:solidFill>
                  <a:schemeClr val="tx1">
                    <a:lumMod val="65000"/>
                    <a:lumOff val="35000"/>
                  </a:schemeClr>
                </a:solidFill>
              </a:rPr>
              <a:t>Para acceder a este beneficio, el afiliado debe acudir a alguno de los prestadores de la </a:t>
            </a:r>
            <a:r>
              <a:rPr lang="es-MX" sz="2000" b="1" dirty="0">
                <a:solidFill>
                  <a:schemeClr val="tx1">
                    <a:lumMod val="65000"/>
                    <a:lumOff val="35000"/>
                  </a:schemeClr>
                </a:solidFill>
              </a:rPr>
              <a:t>Red CAEC </a:t>
            </a:r>
            <a:r>
              <a:rPr lang="es-MX" sz="2000" dirty="0">
                <a:solidFill>
                  <a:schemeClr val="tx1">
                    <a:lumMod val="65000"/>
                    <a:lumOff val="35000"/>
                  </a:schemeClr>
                </a:solidFill>
              </a:rPr>
              <a:t>definida para este efecto, o llamar a </a:t>
            </a:r>
            <a:r>
              <a:rPr lang="es-MX" sz="2000" b="1" dirty="0">
                <a:solidFill>
                  <a:schemeClr val="tx1">
                    <a:lumMod val="65000"/>
                    <a:lumOff val="35000"/>
                  </a:schemeClr>
                </a:solidFill>
              </a:rPr>
              <a:t>Colmena Doctor al 800 633 444 y desde celulares al </a:t>
            </a:r>
          </a:p>
          <a:p>
            <a:pPr algn="ctr"/>
            <a:r>
              <a:rPr lang="es-MX" sz="2000" b="1" dirty="0">
                <a:solidFill>
                  <a:schemeClr val="tx1">
                    <a:lumMod val="65000"/>
                    <a:lumOff val="35000"/>
                  </a:schemeClr>
                </a:solidFill>
              </a:rPr>
              <a:t>+56 2 2340 7985.</a:t>
            </a:r>
          </a:p>
        </p:txBody>
      </p:sp>
    </p:spTree>
    <p:extLst>
      <p:ext uri="{BB962C8B-B14F-4D97-AF65-F5344CB8AC3E}">
        <p14:creationId xmlns:p14="http://schemas.microsoft.com/office/powerpoint/2010/main" val="537340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5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8" name="7 Rectángulo"/>
          <p:cNvSpPr/>
          <p:nvPr/>
        </p:nvSpPr>
        <p:spPr>
          <a:xfrm>
            <a:off x="7740352" y="0"/>
            <a:ext cx="1403648" cy="171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5 Rectángulo redondeado"/>
          <p:cNvSpPr/>
          <p:nvPr/>
        </p:nvSpPr>
        <p:spPr>
          <a:xfrm>
            <a:off x="953344" y="933498"/>
            <a:ext cx="7488832" cy="537582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1 Título"/>
          <p:cNvSpPr>
            <a:spLocks noGrp="1"/>
          </p:cNvSpPr>
          <p:nvPr>
            <p:ph type="title"/>
          </p:nvPr>
        </p:nvSpPr>
        <p:spPr>
          <a:xfrm>
            <a:off x="1518894" y="2060848"/>
            <a:ext cx="6336704" cy="3096344"/>
          </a:xfrm>
        </p:spPr>
        <p:txBody>
          <a:bodyPr>
            <a:normAutofit/>
          </a:bodyPr>
          <a:lstStyle/>
          <a:p>
            <a:r>
              <a:rPr lang="es-MX" sz="4000" b="1" dirty="0">
                <a:solidFill>
                  <a:schemeClr val="accent5">
                    <a:lumMod val="50000"/>
                  </a:schemeClr>
                </a:solidFill>
              </a:rPr>
              <a:t>3. Licencias Médicas</a:t>
            </a:r>
            <a:endParaRPr lang="es-CL" sz="4000" b="1" dirty="0">
              <a:solidFill>
                <a:schemeClr val="accent5">
                  <a:lumMod val="50000"/>
                </a:schemeClr>
              </a:solidFill>
            </a:endParaRPr>
          </a:p>
        </p:txBody>
      </p:sp>
    </p:spTree>
    <p:extLst>
      <p:ext uri="{BB962C8B-B14F-4D97-AF65-F5344CB8AC3E}">
        <p14:creationId xmlns:p14="http://schemas.microsoft.com/office/powerpoint/2010/main" val="4175466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Licencias Médicas y Situación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redondeado"/>
          <p:cNvSpPr/>
          <p:nvPr/>
        </p:nvSpPr>
        <p:spPr>
          <a:xfrm>
            <a:off x="588534" y="1988840"/>
            <a:ext cx="7838462" cy="2247424"/>
          </a:xfrm>
          <a:prstGeom prst="round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s-MX" dirty="0">
                <a:solidFill>
                  <a:schemeClr val="tx1">
                    <a:lumMod val="50000"/>
                    <a:lumOff val="50000"/>
                  </a:schemeClr>
                </a:solidFill>
              </a:rPr>
              <a:t>La licencia médica es el derecho que tienen los funcionarios para poder ausentarse o reducir su jornada laboral, bajo un determinado período de tiempo con objetivo de atender las necesidades de salud correspondientes al caso. Este documento debe estar indicado por prescripción profesional certificado, por su médico tratante y debe ser autorizada por el competente Servicio de Salud o Institución de Salud Previsional, en su caso.</a:t>
            </a:r>
          </a:p>
          <a:p>
            <a:pPr algn="just"/>
            <a:endParaRPr lang="es-MX" dirty="0">
              <a:solidFill>
                <a:schemeClr val="tx1">
                  <a:lumMod val="50000"/>
                  <a:lumOff val="50000"/>
                </a:schemeClr>
              </a:solidFill>
            </a:endParaRPr>
          </a:p>
        </p:txBody>
      </p:sp>
      <p:pic>
        <p:nvPicPr>
          <p:cNvPr id="6" name="5 Imagen"/>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53" y="5106283"/>
            <a:ext cx="1440160" cy="1440160"/>
          </a:xfrm>
          <a:prstGeom prst="rect">
            <a:avLst/>
          </a:prstGeom>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177313"/>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371535"/>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9" y="4960842"/>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681503"/>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9873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¿Quién tiene derecho a recibir licencia médica por Coronavirus?</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88534" y="1988840"/>
            <a:ext cx="7838462" cy="2862322"/>
          </a:xfrm>
          <a:prstGeom prst="rect">
            <a:avLst/>
          </a:prstGeom>
        </p:spPr>
        <p:txBody>
          <a:bodyPr wrap="square">
            <a:spAutoFit/>
          </a:bodyPr>
          <a:lstStyle/>
          <a:p>
            <a:pPr marL="285750" indent="-285750" algn="just">
              <a:buFont typeface="Wingdings" panose="05000000000000000000" pitchFamily="2" charset="2"/>
              <a:buChar char="ü"/>
            </a:pPr>
            <a:r>
              <a:rPr lang="es-CL" b="1" dirty="0">
                <a:solidFill>
                  <a:schemeClr val="tx1">
                    <a:lumMod val="50000"/>
                    <a:lumOff val="50000"/>
                  </a:schemeClr>
                </a:solidFill>
              </a:rPr>
              <a:t>Las personas que estén en la categoría de caso confirmado, contacto estrecho o caso sospechoso:</a:t>
            </a:r>
          </a:p>
          <a:p>
            <a:pPr marL="285750" indent="-285750" algn="just">
              <a:buFont typeface="Wingdings" panose="05000000000000000000" pitchFamily="2" charset="2"/>
              <a:buChar char="ü"/>
            </a:pPr>
            <a:endParaRPr lang="es-CL" dirty="0">
              <a:solidFill>
                <a:schemeClr val="tx1">
                  <a:lumMod val="50000"/>
                  <a:lumOff val="50000"/>
                </a:schemeClr>
              </a:solidFill>
            </a:endParaRPr>
          </a:p>
          <a:p>
            <a:pPr marL="342900" indent="-342900" algn="just">
              <a:buFont typeface="+mj-lt"/>
              <a:buAutoNum type="arabicPeriod"/>
            </a:pPr>
            <a:r>
              <a:rPr lang="es-ES" b="1" dirty="0">
                <a:solidFill>
                  <a:schemeClr val="tx1">
                    <a:lumMod val="50000"/>
                    <a:lumOff val="50000"/>
                  </a:schemeClr>
                </a:solidFill>
              </a:rPr>
              <a:t>Los casos confirmados </a:t>
            </a:r>
            <a:r>
              <a:rPr lang="es-ES" dirty="0">
                <a:solidFill>
                  <a:schemeClr val="tx1">
                    <a:lumMod val="50000"/>
                    <a:lumOff val="50000"/>
                  </a:schemeClr>
                </a:solidFill>
              </a:rPr>
              <a:t>se establecen de acuerdo a la normativa sanitaria vigente como paciente con examen PCR confirmatoria para Covid-19 (positiva). La licencia debe tener una duración de al menos 14 días desde el inicio de los síntomas, o lo que sea necesario de acuerdo al estado de salud, los cuidados requeridos y la evolución clínica del caso.</a:t>
            </a:r>
          </a:p>
          <a:p>
            <a:pPr marL="285750" indent="-285750" algn="just">
              <a:buFont typeface="Wingdings" panose="05000000000000000000" pitchFamily="2" charset="2"/>
              <a:buChar char="ü"/>
            </a:pPr>
            <a:endParaRPr lang="es-CL" dirty="0"/>
          </a:p>
          <a:p>
            <a:pPr marL="285750" indent="-285750" algn="just">
              <a:buFont typeface="Wingdings" panose="05000000000000000000" pitchFamily="2" charset="2"/>
              <a:buChar char="ü"/>
            </a:pPr>
            <a:endParaRPr lang="es-MX" dirty="0">
              <a:solidFill>
                <a:schemeClr val="tx1">
                  <a:lumMod val="65000"/>
                  <a:lumOff val="35000"/>
                </a:schemeClr>
              </a:solidFill>
            </a:endParaRPr>
          </a:p>
        </p:txBody>
      </p:sp>
    </p:spTree>
    <p:extLst>
      <p:ext uri="{BB962C8B-B14F-4D97-AF65-F5344CB8AC3E}">
        <p14:creationId xmlns:p14="http://schemas.microsoft.com/office/powerpoint/2010/main" val="3099048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¿Quién tiene derecho a recibir licencia médica por Coronavirus?</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88534" y="1988840"/>
            <a:ext cx="7838462" cy="4832092"/>
          </a:xfrm>
          <a:prstGeom prst="rect">
            <a:avLst/>
          </a:prstGeom>
        </p:spPr>
        <p:txBody>
          <a:bodyPr wrap="square">
            <a:spAutoFit/>
          </a:bodyPr>
          <a:lstStyle/>
          <a:p>
            <a:pPr algn="just"/>
            <a:r>
              <a:rPr lang="es-ES" sz="1600" b="1" dirty="0">
                <a:solidFill>
                  <a:schemeClr val="tx1">
                    <a:lumMod val="50000"/>
                    <a:lumOff val="50000"/>
                  </a:schemeClr>
                </a:solidFill>
              </a:rPr>
              <a:t>2. Los contactos estrechos </a:t>
            </a:r>
            <a:r>
              <a:rPr lang="es-ES" sz="1600" dirty="0">
                <a:solidFill>
                  <a:schemeClr val="tx1">
                    <a:lumMod val="50000"/>
                    <a:lumOff val="50000"/>
                  </a:schemeClr>
                </a:solidFill>
              </a:rPr>
              <a:t>pueden ser determinados única y exclusivamente por la Autoridad Sanitaria Regional (Seremi de Salud). Se entiende por persona sospechosa aquella que ha estado en contacto con un caso confirmado con COVID-19, entre 2 días antes del inicio de síntomas y 14 días después del inicio de síntomas del enfermo, cumpliéndose además una de las siguientes condiciones:</a:t>
            </a:r>
          </a:p>
          <a:p>
            <a:pPr algn="just"/>
            <a:r>
              <a:rPr lang="es-ES" sz="1600" dirty="0">
                <a:solidFill>
                  <a:schemeClr val="tx1">
                    <a:lumMod val="50000"/>
                    <a:lumOff val="50000"/>
                  </a:schemeClr>
                </a:solidFill>
              </a:rPr>
              <a:t> </a:t>
            </a:r>
          </a:p>
          <a:p>
            <a:pPr algn="just"/>
            <a:r>
              <a:rPr lang="es-ES" sz="1600" dirty="0">
                <a:solidFill>
                  <a:schemeClr val="tx1">
                    <a:lumMod val="50000"/>
                    <a:lumOff val="50000"/>
                  </a:schemeClr>
                </a:solidFill>
              </a:rPr>
              <a:t>- Haber mantenido más de 15 minutos de contacto cara a cara, a menos de un metro.</a:t>
            </a:r>
          </a:p>
          <a:p>
            <a:pPr algn="just"/>
            <a:r>
              <a:rPr lang="es-ES" sz="1600" dirty="0">
                <a:solidFill>
                  <a:schemeClr val="tx1">
                    <a:lumMod val="50000"/>
                    <a:lumOff val="50000"/>
                  </a:schemeClr>
                </a:solidFill>
              </a:rPr>
              <a:t>- Haber compartido un espacio cerrado por 2 horas o más, tales como lugares como oficinas, trabajos, reuniones, colegios.</a:t>
            </a:r>
          </a:p>
          <a:p>
            <a:pPr algn="just"/>
            <a:r>
              <a:rPr lang="es-ES" sz="1600" dirty="0">
                <a:solidFill>
                  <a:schemeClr val="tx1">
                    <a:lumMod val="50000"/>
                    <a:lumOff val="50000"/>
                  </a:schemeClr>
                </a:solidFill>
              </a:rPr>
              <a:t>- Vivir o pernoctar en el mismo hogar o lugares similares a hogar, tales como hostales, internados, instituciones cerradas, hogares de ancianos, hoteles, residencias, entre otros.</a:t>
            </a:r>
          </a:p>
          <a:p>
            <a:pPr algn="just"/>
            <a:r>
              <a:rPr lang="es-ES" sz="1600" dirty="0">
                <a:solidFill>
                  <a:schemeClr val="tx1">
                    <a:lumMod val="50000"/>
                    <a:lumOff val="50000"/>
                  </a:schemeClr>
                </a:solidFill>
              </a:rPr>
              <a:t>- Haberse trasladado en cualquier medio de transporte a una proximidad menor de un metro con otro ocupante del mismo transporte.</a:t>
            </a:r>
          </a:p>
          <a:p>
            <a:pPr algn="just"/>
            <a:r>
              <a:rPr lang="es-ES" sz="1600" dirty="0">
                <a:solidFill>
                  <a:schemeClr val="tx1">
                    <a:lumMod val="50000"/>
                    <a:lumOff val="50000"/>
                  </a:schemeClr>
                </a:solidFill>
              </a:rPr>
              <a:t> </a:t>
            </a:r>
          </a:p>
          <a:p>
            <a:pPr algn="ctr"/>
            <a:r>
              <a:rPr lang="es-ES" sz="1600" dirty="0">
                <a:solidFill>
                  <a:schemeClr val="tx1">
                    <a:lumMod val="50000"/>
                    <a:lumOff val="50000"/>
                  </a:schemeClr>
                </a:solidFill>
              </a:rPr>
              <a:t>En este caso la licencia médica debe extenderse por 14 días, esto desde que el paciente estuvo en contacto con una persona con COVID-19 en su periodo sintomático o desde la fecha de salida de un país que tiene un brote activo de COVID-19.</a:t>
            </a:r>
          </a:p>
          <a:p>
            <a:pPr marL="285750" indent="-285750" algn="just">
              <a:buFont typeface="Wingdings" panose="05000000000000000000" pitchFamily="2" charset="2"/>
              <a:buChar char="ü"/>
            </a:pPr>
            <a:endParaRPr lang="es-CL" dirty="0"/>
          </a:p>
          <a:p>
            <a:pPr marL="285750" indent="-285750" algn="just">
              <a:buFont typeface="Wingdings" panose="05000000000000000000" pitchFamily="2" charset="2"/>
              <a:buChar char="ü"/>
            </a:pPr>
            <a:endParaRPr lang="es-MX" dirty="0">
              <a:solidFill>
                <a:schemeClr val="tx1">
                  <a:lumMod val="65000"/>
                  <a:lumOff val="35000"/>
                </a:schemeClr>
              </a:solidFill>
            </a:endParaRPr>
          </a:p>
        </p:txBody>
      </p:sp>
    </p:spTree>
    <p:extLst>
      <p:ext uri="{BB962C8B-B14F-4D97-AF65-F5344CB8AC3E}">
        <p14:creationId xmlns:p14="http://schemas.microsoft.com/office/powerpoint/2010/main" val="286034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¿Quién tiene derecho a recibir licencia médica por Coronavirus?</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88534" y="1988840"/>
            <a:ext cx="7838462" cy="2585323"/>
          </a:xfrm>
          <a:prstGeom prst="rect">
            <a:avLst/>
          </a:prstGeom>
        </p:spPr>
        <p:txBody>
          <a:bodyPr wrap="square">
            <a:spAutoFit/>
          </a:bodyPr>
          <a:lstStyle/>
          <a:p>
            <a:pPr algn="just"/>
            <a:r>
              <a:rPr lang="es-CL" dirty="0">
                <a:solidFill>
                  <a:schemeClr val="tx1">
                    <a:lumMod val="50000"/>
                    <a:lumOff val="50000"/>
                  </a:schemeClr>
                </a:solidFill>
              </a:rPr>
              <a:t>3.</a:t>
            </a:r>
            <a:r>
              <a:rPr lang="es-ES" b="1" dirty="0">
                <a:solidFill>
                  <a:schemeClr val="tx1">
                    <a:lumMod val="50000"/>
                    <a:lumOff val="50000"/>
                  </a:schemeClr>
                </a:solidFill>
              </a:rPr>
              <a:t> Se denomina caso sospechoso </a:t>
            </a:r>
            <a:r>
              <a:rPr lang="es-ES" dirty="0">
                <a:solidFill>
                  <a:schemeClr val="tx1">
                    <a:lumMod val="50000"/>
                    <a:lumOff val="50000"/>
                  </a:schemeClr>
                </a:solidFill>
              </a:rPr>
              <a:t>a aquella persona que desarrolla sin haber tenido contactos, al menos dos síntomas típicos de la infección. A estos se suman quienes hayan tenido cercanía estrecha con un caso confirmado.</a:t>
            </a:r>
          </a:p>
          <a:p>
            <a:pPr algn="just"/>
            <a:r>
              <a:rPr lang="es-ES" dirty="0">
                <a:solidFill>
                  <a:schemeClr val="tx1">
                    <a:lumMod val="50000"/>
                    <a:lumOff val="50000"/>
                  </a:schemeClr>
                </a:solidFill>
              </a:rPr>
              <a:t>No existen circulares sobre esta materia, pero se sugiere extender licencia por patología respiratoria según criterio clínico por el promedio de días que está demorando el examen COVID.</a:t>
            </a:r>
          </a:p>
          <a:p>
            <a:pPr algn="just"/>
            <a:r>
              <a:rPr lang="es-ES" dirty="0">
                <a:solidFill>
                  <a:schemeClr val="tx1">
                    <a:lumMod val="50000"/>
                    <a:lumOff val="50000"/>
                  </a:schemeClr>
                </a:solidFill>
              </a:rPr>
              <a:t>Estas son las licencias que se extendían por 14 días y ahora se acortaron a 4.</a:t>
            </a:r>
          </a:p>
          <a:p>
            <a:pPr algn="just"/>
            <a:r>
              <a:rPr lang="es-CL" dirty="0"/>
              <a:t> </a:t>
            </a:r>
          </a:p>
          <a:p>
            <a:pPr marL="285750" indent="-285750" algn="just">
              <a:buFont typeface="Wingdings" panose="05000000000000000000" pitchFamily="2" charset="2"/>
              <a:buChar char="ü"/>
            </a:pPr>
            <a:endParaRPr lang="es-MX" dirty="0">
              <a:solidFill>
                <a:schemeClr val="tx1">
                  <a:lumMod val="65000"/>
                  <a:lumOff val="35000"/>
                </a:schemeClr>
              </a:solidFill>
            </a:endParaRPr>
          </a:p>
        </p:txBody>
      </p:sp>
    </p:spTree>
    <p:extLst>
      <p:ext uri="{BB962C8B-B14F-4D97-AF65-F5344CB8AC3E}">
        <p14:creationId xmlns:p14="http://schemas.microsoft.com/office/powerpoint/2010/main" val="2142965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pPr algn="l"/>
            <a:r>
              <a:rPr lang="es-MX" sz="3200" b="1" dirty="0">
                <a:solidFill>
                  <a:schemeClr val="tx2"/>
                </a:solidFill>
              </a:rPr>
              <a:t>Entonces, si soy diagnosticado con COVID -19, ¿tengo derecho a licencia médica?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88534" y="1988840"/>
            <a:ext cx="7838462" cy="3416320"/>
          </a:xfrm>
          <a:prstGeom prst="rect">
            <a:avLst/>
          </a:prstGeom>
        </p:spPr>
        <p:txBody>
          <a:bodyPr wrap="square">
            <a:spAutoFit/>
          </a:bodyPr>
          <a:lstStyle/>
          <a:p>
            <a:pPr algn="just"/>
            <a:r>
              <a:rPr lang="es-MX" dirty="0">
                <a:solidFill>
                  <a:schemeClr val="tx1">
                    <a:lumMod val="65000"/>
                    <a:lumOff val="35000"/>
                  </a:schemeClr>
                </a:solidFill>
              </a:rPr>
              <a:t>Sí, los trabajadores diagnosticados con COVID-19 tendrán derecho a licencia y a todos los derechos que eso significa. Sin embargo, se deberá evaluar si el contagio se dio bajo origen laboral o externa (trazabilidad).</a:t>
            </a:r>
          </a:p>
          <a:p>
            <a:pPr algn="just"/>
            <a:endParaRPr lang="es-MX" dirty="0">
              <a:solidFill>
                <a:schemeClr val="tx1">
                  <a:lumMod val="65000"/>
                  <a:lumOff val="35000"/>
                </a:schemeClr>
              </a:solidFill>
            </a:endParaRPr>
          </a:p>
          <a:p>
            <a:pPr marL="742950" lvl="1" indent="-285750" algn="just">
              <a:buFont typeface="Wingdings" panose="05000000000000000000" pitchFamily="2" charset="2"/>
              <a:buChar char="ü"/>
            </a:pPr>
            <a:r>
              <a:rPr lang="es-MX" dirty="0">
                <a:solidFill>
                  <a:schemeClr val="tx1">
                    <a:lumMod val="65000"/>
                    <a:lumOff val="35000"/>
                  </a:schemeClr>
                </a:solidFill>
              </a:rPr>
              <a:t>De ser externa, la institución previsional de salud ya sea FONASA o ISAPRE deberá otorgarla. </a:t>
            </a:r>
          </a:p>
          <a:p>
            <a:pPr marL="742950" lvl="1" indent="-285750" algn="just">
              <a:buFont typeface="Wingdings" panose="05000000000000000000" pitchFamily="2" charset="2"/>
              <a:buChar char="ü"/>
            </a:pPr>
            <a:endParaRPr lang="es-MX" dirty="0">
              <a:solidFill>
                <a:schemeClr val="tx1">
                  <a:lumMod val="65000"/>
                  <a:lumOff val="35000"/>
                </a:schemeClr>
              </a:solidFill>
            </a:endParaRPr>
          </a:p>
          <a:p>
            <a:pPr marL="742950" lvl="1" indent="-285750" algn="just">
              <a:buFont typeface="Wingdings" panose="05000000000000000000" pitchFamily="2" charset="2"/>
              <a:buChar char="ü"/>
            </a:pPr>
            <a:r>
              <a:rPr lang="es-MX" dirty="0">
                <a:solidFill>
                  <a:schemeClr val="tx1">
                    <a:lumMod val="65000"/>
                    <a:lumOff val="35000"/>
                  </a:schemeClr>
                </a:solidFill>
              </a:rPr>
              <a:t>De ser laboral, los administradores de seguros y accidentes profesionales deberán hacerse cargo.</a:t>
            </a:r>
          </a:p>
          <a:p>
            <a:pPr marL="285750" indent="-285750" algn="just">
              <a:buFont typeface="Wingdings" panose="05000000000000000000" pitchFamily="2" charset="2"/>
              <a:buChar char="ü"/>
            </a:pPr>
            <a:endParaRPr lang="es-MX" dirty="0">
              <a:solidFill>
                <a:schemeClr val="tx1">
                  <a:lumMod val="65000"/>
                  <a:lumOff val="35000"/>
                </a:schemeClr>
              </a:solidFill>
            </a:endParaRPr>
          </a:p>
          <a:p>
            <a:pPr algn="just"/>
            <a:r>
              <a:rPr lang="es-MX" dirty="0">
                <a:solidFill>
                  <a:schemeClr val="tx1">
                    <a:lumMod val="65000"/>
                    <a:lumOff val="35000"/>
                  </a:schemeClr>
                </a:solidFill>
              </a:rPr>
              <a:t>Fuente: MINSAL, 2020; Dirección del Trabajo, 2020</a:t>
            </a:r>
          </a:p>
          <a:p>
            <a:pPr algn="just"/>
            <a:endParaRPr lang="es-MX" dirty="0">
              <a:solidFill>
                <a:schemeClr val="tx1">
                  <a:lumMod val="65000"/>
                  <a:lumOff val="35000"/>
                </a:schemeClr>
              </a:solidFill>
            </a:endParaRPr>
          </a:p>
        </p:txBody>
      </p:sp>
    </p:spTree>
    <p:extLst>
      <p:ext uri="{BB962C8B-B14F-4D97-AF65-F5344CB8AC3E}">
        <p14:creationId xmlns:p14="http://schemas.microsoft.com/office/powerpoint/2010/main" val="19420143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pPr algn="l"/>
            <a:r>
              <a:rPr lang="es-MX" sz="3200" b="1" dirty="0">
                <a:solidFill>
                  <a:schemeClr val="tx2"/>
                </a:solidFill>
              </a:rPr>
              <a:t>¿Cómo informo sobre mi licencia médica en la Facultad de Medicina por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88534" y="2204864"/>
            <a:ext cx="7838462" cy="1785104"/>
          </a:xfrm>
          <a:prstGeom prst="rect">
            <a:avLst/>
          </a:prstGeom>
        </p:spPr>
        <p:txBody>
          <a:bodyPr wrap="square">
            <a:spAutoFit/>
          </a:bodyPr>
          <a:lstStyle/>
          <a:p>
            <a:pPr algn="just"/>
            <a:r>
              <a:rPr lang="es-MX" dirty="0">
                <a:solidFill>
                  <a:schemeClr val="tx1">
                    <a:lumMod val="65000"/>
                    <a:lumOff val="35000"/>
                  </a:schemeClr>
                </a:solidFill>
              </a:rPr>
              <a:t>Si usted cuenta con licencia médica COVID-19 positivo o presenta un contacto estrecho con alguien que padece COVID-19, debe informar por correo electrónico a su Jefatura Directa y a la Unidad de Prevención de Riesgos y Bioseguridad, a la dirección de correo electrónico </a:t>
            </a:r>
            <a:r>
              <a:rPr lang="es-MX" b="1" dirty="0" err="1">
                <a:solidFill>
                  <a:schemeClr val="tx1">
                    <a:lumMod val="65000"/>
                    <a:lumOff val="35000"/>
                  </a:schemeClr>
                </a:solidFill>
              </a:rPr>
              <a:t>upr@med.uchile</a:t>
            </a:r>
            <a:r>
              <a:rPr lang="es-MX" dirty="0">
                <a:solidFill>
                  <a:schemeClr val="tx1">
                    <a:lumMod val="65000"/>
                    <a:lumOff val="35000"/>
                  </a:schemeClr>
                </a:solidFill>
              </a:rPr>
              <a:t> o al teléfono celular de la prevencionista de riesgos, la </a:t>
            </a:r>
            <a:r>
              <a:rPr lang="es-MX" b="1" dirty="0">
                <a:solidFill>
                  <a:schemeClr val="tx1">
                    <a:lumMod val="65000"/>
                    <a:lumOff val="35000"/>
                  </a:schemeClr>
                </a:solidFill>
              </a:rPr>
              <a:t>Sra. Elizabeth Quintanilla +56 9 94711871.</a:t>
            </a:r>
          </a:p>
          <a:p>
            <a:pPr algn="just"/>
            <a:endParaRPr lang="es-MX" sz="2000" dirty="0">
              <a:solidFill>
                <a:schemeClr val="tx1">
                  <a:lumMod val="65000"/>
                  <a:lumOff val="35000"/>
                </a:schemeClr>
              </a:solidFill>
            </a:endParaRPr>
          </a:p>
        </p:txBody>
      </p:sp>
    </p:spTree>
    <p:extLst>
      <p:ext uri="{BB962C8B-B14F-4D97-AF65-F5344CB8AC3E}">
        <p14:creationId xmlns:p14="http://schemas.microsoft.com/office/powerpoint/2010/main" val="3709873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5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8" name="7 Rectángulo"/>
          <p:cNvSpPr/>
          <p:nvPr/>
        </p:nvSpPr>
        <p:spPr>
          <a:xfrm>
            <a:off x="7740352" y="0"/>
            <a:ext cx="1403648" cy="171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5 Rectángulo redondeado"/>
          <p:cNvSpPr/>
          <p:nvPr/>
        </p:nvSpPr>
        <p:spPr>
          <a:xfrm>
            <a:off x="827584" y="843971"/>
            <a:ext cx="7488832" cy="537582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1 Título"/>
          <p:cNvSpPr>
            <a:spLocks noGrp="1"/>
          </p:cNvSpPr>
          <p:nvPr>
            <p:ph type="title"/>
          </p:nvPr>
        </p:nvSpPr>
        <p:spPr>
          <a:xfrm>
            <a:off x="1518894" y="2060848"/>
            <a:ext cx="6336704" cy="3096344"/>
          </a:xfrm>
        </p:spPr>
        <p:txBody>
          <a:bodyPr>
            <a:normAutofit fontScale="90000"/>
          </a:bodyPr>
          <a:lstStyle/>
          <a:p>
            <a:r>
              <a:rPr lang="es-MX" sz="4000" b="1" dirty="0">
                <a:solidFill>
                  <a:schemeClr val="accent5">
                    <a:lumMod val="50000"/>
                  </a:schemeClr>
                </a:solidFill>
              </a:rPr>
              <a:t>1. Preguntas Frecuentes del Funcionamiento de la Facultad y Situaciones de RRHH en estado de Pandemia.</a:t>
            </a:r>
            <a:endParaRPr lang="es-CL" sz="4000" b="1" dirty="0">
              <a:solidFill>
                <a:schemeClr val="accent5">
                  <a:lumMod val="50000"/>
                </a:schemeClr>
              </a:solidFill>
            </a:endParaRPr>
          </a:p>
        </p:txBody>
      </p:sp>
    </p:spTree>
    <p:extLst>
      <p:ext uri="{BB962C8B-B14F-4D97-AF65-F5344CB8AC3E}">
        <p14:creationId xmlns:p14="http://schemas.microsoft.com/office/powerpoint/2010/main" val="3588762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pPr algn="l"/>
            <a:r>
              <a:rPr lang="es-MX" sz="3200" b="1" dirty="0">
                <a:solidFill>
                  <a:schemeClr val="tx2"/>
                </a:solidFill>
              </a:rPr>
              <a:t>Proceso de la Licencia Médica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323528" y="1484784"/>
            <a:ext cx="8496944" cy="6001643"/>
          </a:xfrm>
          <a:prstGeom prst="rect">
            <a:avLst/>
          </a:prstGeom>
        </p:spPr>
        <p:txBody>
          <a:bodyPr wrap="square">
            <a:spAutoFit/>
          </a:bodyPr>
          <a:lstStyle/>
          <a:p>
            <a:pPr algn="just"/>
            <a:r>
              <a:rPr lang="es-CL" sz="1600" b="1" dirty="0">
                <a:solidFill>
                  <a:schemeClr val="tx1">
                    <a:lumMod val="65000"/>
                    <a:lumOff val="35000"/>
                  </a:schemeClr>
                </a:solidFill>
              </a:rPr>
              <a:t>Licencia Médica en Papel</a:t>
            </a:r>
            <a:endParaRPr lang="es-CL" sz="1600" dirty="0">
              <a:solidFill>
                <a:schemeClr val="tx1">
                  <a:lumMod val="65000"/>
                  <a:lumOff val="35000"/>
                </a:schemeClr>
              </a:solidFill>
            </a:endParaRPr>
          </a:p>
          <a:p>
            <a:pPr algn="just"/>
            <a:endParaRPr lang="es-CL" sz="1600" dirty="0">
              <a:solidFill>
                <a:schemeClr val="tx1">
                  <a:lumMod val="65000"/>
                  <a:lumOff val="35000"/>
                </a:schemeClr>
              </a:solidFill>
            </a:endParaRPr>
          </a:p>
          <a:p>
            <a:pPr algn="just"/>
            <a:r>
              <a:rPr lang="es-CL" sz="1600" dirty="0">
                <a:solidFill>
                  <a:schemeClr val="tx1">
                    <a:lumMod val="65000"/>
                    <a:lumOff val="35000"/>
                  </a:schemeClr>
                </a:solidFill>
              </a:rPr>
              <a:t>El procedimiento de las licencias médicas, para justificar la ausencia laboral por enfermedad es el siguiente: </a:t>
            </a:r>
          </a:p>
          <a:p>
            <a:pPr algn="just"/>
            <a:endParaRPr lang="es-CL" sz="1600" dirty="0">
              <a:solidFill>
                <a:schemeClr val="tx1">
                  <a:lumMod val="65000"/>
                  <a:lumOff val="35000"/>
                </a:schemeClr>
              </a:solidFill>
            </a:endParaRPr>
          </a:p>
          <a:p>
            <a:pPr marL="457200" lvl="0" indent="-457200" algn="just">
              <a:buFont typeface="+mj-lt"/>
              <a:buAutoNum type="arabicPeriod"/>
            </a:pPr>
            <a:r>
              <a:rPr lang="es-MX" sz="1600" dirty="0">
                <a:solidFill>
                  <a:schemeClr val="tx1">
                    <a:lumMod val="65000"/>
                    <a:lumOff val="35000"/>
                  </a:schemeClr>
                </a:solidFill>
              </a:rPr>
              <a:t>El médico tratante emite el formulario de licencia, lo firma y hace entrega al trabajador para que también firme.</a:t>
            </a:r>
          </a:p>
          <a:p>
            <a:pPr marL="457200" lvl="0" indent="-457200" algn="just">
              <a:buFont typeface="+mj-lt"/>
              <a:buAutoNum type="arabicPeriod"/>
            </a:pPr>
            <a:r>
              <a:rPr lang="es-CL" sz="1600" dirty="0">
                <a:solidFill>
                  <a:schemeClr val="tx1">
                    <a:lumMod val="65000"/>
                    <a:lumOff val="35000"/>
                  </a:schemeClr>
                </a:solidFill>
              </a:rPr>
              <a:t>El funcionario deberá digitalizar el formulario de licencia médica (sin abrir su sello donde aparece el diagnóstico) y enviar una copia por ambos lados a su empleador, en este caso a la analista de licencias la Srta. Camila Jiménez Ángel (</a:t>
            </a:r>
            <a:r>
              <a:rPr lang="es-CL" sz="1600" u="sng" dirty="0">
                <a:solidFill>
                  <a:schemeClr val="tx1">
                    <a:lumMod val="65000"/>
                    <a:lumOff val="35000"/>
                  </a:schemeClr>
                </a:solidFill>
                <a:hlinkClick r:id="rId3"/>
              </a:rPr>
              <a:t>camilajimenez@med.uchile.cl</a:t>
            </a:r>
            <a:r>
              <a:rPr lang="es-CL" sz="1600" dirty="0">
                <a:solidFill>
                  <a:schemeClr val="tx1">
                    <a:lumMod val="65000"/>
                    <a:lumOff val="35000"/>
                  </a:schemeClr>
                </a:solidFill>
              </a:rPr>
              <a:t>).</a:t>
            </a:r>
          </a:p>
          <a:p>
            <a:pPr marL="457200" lvl="0" indent="-457200" algn="just">
              <a:buFont typeface="+mj-lt"/>
              <a:buAutoNum type="arabicPeriod"/>
            </a:pPr>
            <a:r>
              <a:rPr lang="es-CL" sz="1600" dirty="0">
                <a:solidFill>
                  <a:schemeClr val="tx1">
                    <a:lumMod val="65000"/>
                    <a:lumOff val="35000"/>
                  </a:schemeClr>
                </a:solidFill>
              </a:rPr>
              <a:t>El empleador recibe el formulario de licencia por correo electrónico, completa los datos de la zona “C” y además incluye un email y número de contacto para que la entidad pagadora del subsidio pueda ponerse en contacto con usted. </a:t>
            </a:r>
          </a:p>
          <a:p>
            <a:pPr marL="457200" lvl="0" indent="-457200">
              <a:buFont typeface="+mj-lt"/>
              <a:buAutoNum type="arabicPeriod"/>
            </a:pPr>
            <a:r>
              <a:rPr lang="es-CL" sz="1600" dirty="0">
                <a:solidFill>
                  <a:schemeClr val="tx1">
                    <a:lumMod val="65000"/>
                    <a:lumOff val="35000"/>
                  </a:schemeClr>
                </a:solidFill>
              </a:rPr>
              <a:t>Hecho lo anterior, el empleador digitalizará el formulario de licencia y lo enviará por correo electrónico de vuelta al funcionario, con los antecedentes laborales exigidos en la zona “C” junto con el comprobante de recepción. </a:t>
            </a:r>
          </a:p>
          <a:p>
            <a:pPr marL="457200" lvl="0" indent="-457200">
              <a:buFont typeface="+mj-lt"/>
              <a:buAutoNum type="arabicPeriod"/>
            </a:pPr>
            <a:r>
              <a:rPr lang="es-MX" sz="1600" dirty="0">
                <a:solidFill>
                  <a:schemeClr val="tx1">
                    <a:lumMod val="65000"/>
                    <a:lumOff val="35000"/>
                  </a:schemeClr>
                </a:solidFill>
              </a:rPr>
              <a:t>El trabajador deberá remitir digitalmente a la entidad pagadora que corresponda (COMPIN O ISAPRE) el formulario abierto, para que se pueda visualizar el diagnostico y la zona “C”.</a:t>
            </a:r>
          </a:p>
          <a:p>
            <a:pPr lvl="0"/>
            <a:endParaRPr lang="es-MX" sz="1600" dirty="0">
              <a:solidFill>
                <a:schemeClr val="tx1">
                  <a:lumMod val="65000"/>
                  <a:lumOff val="35000"/>
                </a:schemeClr>
              </a:solidFill>
            </a:endParaRPr>
          </a:p>
          <a:p>
            <a:pPr lvl="0"/>
            <a:endParaRPr lang="es-CL" sz="1600" dirty="0">
              <a:solidFill>
                <a:schemeClr val="tx1">
                  <a:lumMod val="65000"/>
                  <a:lumOff val="35000"/>
                </a:schemeClr>
              </a:solidFill>
            </a:endParaRPr>
          </a:p>
          <a:p>
            <a:r>
              <a:rPr lang="es-CL" sz="1600" b="1" dirty="0">
                <a:solidFill>
                  <a:schemeClr val="tx1">
                    <a:lumMod val="65000"/>
                    <a:lumOff val="35000"/>
                  </a:schemeClr>
                </a:solidFill>
              </a:rPr>
              <a:t> </a:t>
            </a:r>
            <a:endParaRPr lang="es-CL" sz="1600" dirty="0">
              <a:solidFill>
                <a:schemeClr val="tx1">
                  <a:lumMod val="65000"/>
                  <a:lumOff val="35000"/>
                </a:schemeClr>
              </a:solidFill>
            </a:endParaRPr>
          </a:p>
          <a:p>
            <a:r>
              <a:rPr lang="es-CL" sz="1600" b="1" dirty="0">
                <a:solidFill>
                  <a:schemeClr val="tx1">
                    <a:lumMod val="65000"/>
                    <a:lumOff val="35000"/>
                  </a:schemeClr>
                </a:solidFill>
              </a:rPr>
              <a:t> </a:t>
            </a:r>
            <a:endParaRPr lang="es-CL" sz="1600" dirty="0">
              <a:solidFill>
                <a:schemeClr val="tx1">
                  <a:lumMod val="65000"/>
                  <a:lumOff val="35000"/>
                </a:schemeClr>
              </a:solidFill>
            </a:endParaRPr>
          </a:p>
          <a:p>
            <a:r>
              <a:rPr lang="es-CL" sz="1600" b="1" dirty="0">
                <a:solidFill>
                  <a:schemeClr val="tx1">
                    <a:lumMod val="65000"/>
                    <a:lumOff val="35000"/>
                  </a:schemeClr>
                </a:solidFill>
              </a:rPr>
              <a:t> </a:t>
            </a:r>
            <a:endParaRPr lang="es-CL" sz="1600" dirty="0">
              <a:solidFill>
                <a:schemeClr val="tx1">
                  <a:lumMod val="65000"/>
                  <a:lumOff val="35000"/>
                </a:schemeClr>
              </a:solidFill>
            </a:endParaRPr>
          </a:p>
          <a:p>
            <a:pPr algn="just"/>
            <a:endParaRPr lang="es-MX" sz="1600" dirty="0">
              <a:solidFill>
                <a:schemeClr val="tx1">
                  <a:lumMod val="65000"/>
                  <a:lumOff val="35000"/>
                </a:schemeClr>
              </a:solidFill>
            </a:endParaRPr>
          </a:p>
        </p:txBody>
      </p:sp>
    </p:spTree>
    <p:extLst>
      <p:ext uri="{BB962C8B-B14F-4D97-AF65-F5344CB8AC3E}">
        <p14:creationId xmlns:p14="http://schemas.microsoft.com/office/powerpoint/2010/main" val="1545065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pPr algn="l"/>
            <a:r>
              <a:rPr lang="es-MX" sz="3200" b="1" dirty="0">
                <a:solidFill>
                  <a:schemeClr val="tx2"/>
                </a:solidFill>
              </a:rPr>
              <a:t>Proceso de la Licencia Médica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523980"/>
            <a:ext cx="7838462" cy="2369880"/>
          </a:xfrm>
          <a:prstGeom prst="rect">
            <a:avLst/>
          </a:prstGeom>
        </p:spPr>
        <p:txBody>
          <a:bodyPr wrap="square">
            <a:spAutoFit/>
          </a:bodyPr>
          <a:lstStyle/>
          <a:p>
            <a:pPr marL="285750" lvl="0" indent="-285750" algn="just">
              <a:buFont typeface="Arial" panose="020B0604020202020204" pitchFamily="34" charset="0"/>
              <a:buChar char="•"/>
            </a:pPr>
            <a:r>
              <a:rPr lang="es-CL" sz="1600" dirty="0">
                <a:solidFill>
                  <a:schemeClr val="tx1">
                    <a:lumMod val="65000"/>
                    <a:lumOff val="35000"/>
                  </a:schemeClr>
                </a:solidFill>
              </a:rPr>
              <a:t>Una vez que reciba la licencia con los datos de la renta y antecedentes de parte de su empleador, usted debe guardar la imagen para luego adjuntarla al correo.</a:t>
            </a:r>
          </a:p>
          <a:p>
            <a:pPr marL="285750" lvl="0" indent="-285750" algn="just">
              <a:buFont typeface="Arial" panose="020B0604020202020204" pitchFamily="34" charset="0"/>
              <a:buChar char="•"/>
            </a:pPr>
            <a:r>
              <a:rPr lang="es-CL" sz="1600" dirty="0">
                <a:solidFill>
                  <a:schemeClr val="tx1">
                    <a:lumMod val="65000"/>
                    <a:lumOff val="35000"/>
                  </a:schemeClr>
                </a:solidFill>
              </a:rPr>
              <a:t>Debe escanear o fotografiar la licencia médica con el diagnóstico abierto y guardar esta nueva imagen. </a:t>
            </a:r>
          </a:p>
          <a:p>
            <a:pPr marL="285750" lvl="0" indent="-285750" algn="just">
              <a:buFont typeface="Arial" panose="020B0604020202020204" pitchFamily="34" charset="0"/>
              <a:buChar char="•"/>
            </a:pPr>
            <a:r>
              <a:rPr lang="es-CL" sz="1600" dirty="0">
                <a:solidFill>
                  <a:schemeClr val="tx1">
                    <a:lumMod val="65000"/>
                    <a:lumOff val="35000"/>
                  </a:schemeClr>
                </a:solidFill>
              </a:rPr>
              <a:t>La imagen de la licencia médica con el diagnóstico abierto, más la imagen de la licencia médica que completó su empleador, junto con los documentos que respalden su renta. Debe enviar al correo o link según la entidad de salud a la que se encuentra afiliada:</a:t>
            </a:r>
          </a:p>
          <a:p>
            <a:pPr marL="342900" indent="-342900" algn="just">
              <a:buFont typeface="Arial" panose="020B0604020202020204" pitchFamily="34" charset="0"/>
              <a:buChar char="•"/>
            </a:pPr>
            <a:endParaRPr lang="es-CL" sz="1600" dirty="0">
              <a:solidFill>
                <a:schemeClr val="tx1">
                  <a:lumMod val="65000"/>
                  <a:lumOff val="35000"/>
                </a:schemeClr>
              </a:solidFill>
            </a:endParaRPr>
          </a:p>
          <a:p>
            <a:pPr lvl="1" algn="just"/>
            <a:r>
              <a:rPr lang="es-CL" sz="2000" b="1" dirty="0">
                <a:solidFill>
                  <a:schemeClr val="tx1">
                    <a:lumMod val="65000"/>
                    <a:lumOff val="35000"/>
                  </a:schemeClr>
                </a:solidFill>
              </a:rPr>
              <a:t> </a:t>
            </a:r>
            <a:endParaRPr lang="es-CL" sz="2000" dirty="0">
              <a:solidFill>
                <a:schemeClr val="tx1">
                  <a:lumMod val="65000"/>
                  <a:lumOff val="35000"/>
                </a:schemeClr>
              </a:solidFill>
            </a:endParaRPr>
          </a:p>
        </p:txBody>
      </p:sp>
      <p:graphicFrame>
        <p:nvGraphicFramePr>
          <p:cNvPr id="7" name="Tabla 7">
            <a:extLst>
              <a:ext uri="{FF2B5EF4-FFF2-40B4-BE49-F238E27FC236}">
                <a16:creationId xmlns:a16="http://schemas.microsoft.com/office/drawing/2014/main" id="{9DEEAA95-FF96-48BD-A81F-B0990297C9AC}"/>
              </a:ext>
            </a:extLst>
          </p:cNvPr>
          <p:cNvGraphicFramePr>
            <a:graphicFrameLocks noGrp="1"/>
          </p:cNvGraphicFramePr>
          <p:nvPr>
            <p:extLst>
              <p:ext uri="{D42A27DB-BD31-4B8C-83A1-F6EECF244321}">
                <p14:modId xmlns:p14="http://schemas.microsoft.com/office/powerpoint/2010/main" val="2056247486"/>
              </p:ext>
            </p:extLst>
          </p:nvPr>
        </p:nvGraphicFramePr>
        <p:xfrm>
          <a:off x="1290431" y="3461029"/>
          <a:ext cx="6480720" cy="3108960"/>
        </p:xfrm>
        <a:graphic>
          <a:graphicData uri="http://schemas.openxmlformats.org/drawingml/2006/table">
            <a:tbl>
              <a:tblPr firstRow="1" bandRow="1">
                <a:tableStyleId>{5940675A-B579-460E-94D1-54222C63F5DA}</a:tableStyleId>
              </a:tblPr>
              <a:tblGrid>
                <a:gridCol w="3240360">
                  <a:extLst>
                    <a:ext uri="{9D8B030D-6E8A-4147-A177-3AD203B41FA5}">
                      <a16:colId xmlns:a16="http://schemas.microsoft.com/office/drawing/2014/main" val="4251610878"/>
                    </a:ext>
                  </a:extLst>
                </a:gridCol>
                <a:gridCol w="3240360">
                  <a:extLst>
                    <a:ext uri="{9D8B030D-6E8A-4147-A177-3AD203B41FA5}">
                      <a16:colId xmlns:a16="http://schemas.microsoft.com/office/drawing/2014/main" val="2403583559"/>
                    </a:ext>
                  </a:extLst>
                </a:gridCol>
              </a:tblGrid>
              <a:tr h="469589">
                <a:tc>
                  <a:txBody>
                    <a:bodyPr/>
                    <a:lstStyle/>
                    <a:p>
                      <a:r>
                        <a:rPr lang="es-CL" sz="1400" b="1" dirty="0">
                          <a:solidFill>
                            <a:schemeClr val="tx1">
                              <a:lumMod val="85000"/>
                              <a:lumOff val="15000"/>
                            </a:schemeClr>
                          </a:solidFill>
                        </a:rPr>
                        <a:t>VIDATRES	</a:t>
                      </a:r>
                      <a:endParaRPr lang="es-CL" sz="1400" dirty="0"/>
                    </a:p>
                  </a:txBody>
                  <a:tcPr>
                    <a:blipFill>
                      <a:blip r:embed="rId3">
                        <a:alphaModFix amt="90000"/>
                      </a:blip>
                      <a:tile tx="0" ty="0" sx="100000" sy="100000" flip="none" algn="tl"/>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400" b="0" u="none" strike="noStrike" kern="1200" cap="none" spc="0" normalizeH="0" baseline="0" noProof="0" dirty="0">
                          <a:ln>
                            <a:noFill/>
                          </a:ln>
                          <a:solidFill>
                            <a:prstClr val="black">
                              <a:lumMod val="85000"/>
                              <a:lumOff val="15000"/>
                            </a:prstClr>
                          </a:solidFill>
                          <a:effectLst/>
                          <a:uLnTx/>
                          <a:uFillTx/>
                          <a:hlinkClick r:id="rId4">
                            <a:extLst>
                              <a:ext uri="{A12FA001-AC4F-418D-AE19-62706E023703}">
                                <ahyp:hlinkClr xmlns:ahyp="http://schemas.microsoft.com/office/drawing/2018/hyperlinkcolor" val="tx"/>
                              </a:ext>
                            </a:extLst>
                          </a:hlinkClick>
                        </a:rPr>
                        <a:t>casillalicencias@vidatres.cl</a:t>
                      </a:r>
                      <a:endParaRPr kumimoji="0" lang="es-CL" sz="1400" b="0" u="none" strike="noStrike" kern="1200" cap="none" spc="0" normalizeH="0" baseline="0" noProof="0" dirty="0">
                        <a:ln>
                          <a:noFill/>
                        </a:ln>
                        <a:solidFill>
                          <a:prstClr val="black">
                            <a:lumMod val="85000"/>
                            <a:lumOff val="15000"/>
                          </a:prstClr>
                        </a:solidFill>
                        <a:effectLst/>
                        <a:uLnTx/>
                        <a:uFillTx/>
                      </a:endParaRPr>
                    </a:p>
                    <a:p>
                      <a:endParaRPr lang="es-CL" sz="1400" dirty="0"/>
                    </a:p>
                  </a:txBody>
                  <a:tcPr>
                    <a:blipFill>
                      <a:blip r:embed="rId3">
                        <a:alphaModFix amt="90000"/>
                      </a:blip>
                      <a:tile tx="0" ty="0" sx="100000" sy="100000" flip="none" algn="tl"/>
                    </a:blipFill>
                  </a:tcPr>
                </a:tc>
                <a:extLst>
                  <a:ext uri="{0D108BD9-81ED-4DB2-BD59-A6C34878D82A}">
                    <a16:rowId xmlns:a16="http://schemas.microsoft.com/office/drawing/2014/main" val="2226690819"/>
                  </a:ext>
                </a:extLst>
              </a:tr>
              <a:tr h="4695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400" b="1" dirty="0">
                          <a:solidFill>
                            <a:schemeClr val="tx1">
                              <a:lumMod val="85000"/>
                              <a:lumOff val="15000"/>
                            </a:schemeClr>
                          </a:solidFill>
                        </a:rPr>
                        <a:t>BANMEDICA		</a:t>
                      </a:r>
                      <a:endParaRPr lang="es-CL" sz="1400" dirty="0"/>
                    </a:p>
                  </a:txBody>
                  <a:tcPr>
                    <a:blipFill>
                      <a:blip r:embed="rId3">
                        <a:alphaModFix amt="90000"/>
                      </a:blip>
                      <a:tile tx="0" ty="0" sx="100000" sy="100000" flip="none" algn="tl"/>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400" dirty="0">
                          <a:solidFill>
                            <a:schemeClr val="tx1">
                              <a:lumMod val="85000"/>
                              <a:lumOff val="15000"/>
                            </a:schemeClr>
                          </a:solidFill>
                        </a:rPr>
                        <a:t>casillalicencias@banmedica.cl</a:t>
                      </a:r>
                    </a:p>
                    <a:p>
                      <a:endParaRPr lang="es-CL" sz="1400" dirty="0"/>
                    </a:p>
                  </a:txBody>
                  <a:tcPr>
                    <a:blipFill>
                      <a:blip r:embed="rId3">
                        <a:alphaModFix amt="90000"/>
                      </a:blip>
                      <a:tile tx="0" ty="0" sx="100000" sy="100000" flip="none" algn="tl"/>
                    </a:blipFill>
                  </a:tcPr>
                </a:tc>
                <a:extLst>
                  <a:ext uri="{0D108BD9-81ED-4DB2-BD59-A6C34878D82A}">
                    <a16:rowId xmlns:a16="http://schemas.microsoft.com/office/drawing/2014/main" val="1208016386"/>
                  </a:ext>
                </a:extLst>
              </a:tr>
              <a:tr h="469589">
                <a:tc>
                  <a:txBody>
                    <a:bodyPr/>
                    <a:lstStyle/>
                    <a:p>
                      <a:r>
                        <a:rPr lang="es-CL" sz="1400" b="1" dirty="0">
                          <a:solidFill>
                            <a:schemeClr val="tx1">
                              <a:lumMod val="85000"/>
                              <a:lumOff val="15000"/>
                            </a:schemeClr>
                          </a:solidFill>
                        </a:rPr>
                        <a:t>COLMENA GOLDEN CROSS</a:t>
                      </a:r>
                      <a:endParaRPr lang="es-CL" sz="1400" dirty="0"/>
                    </a:p>
                  </a:txBody>
                  <a:tcPr>
                    <a:blipFill>
                      <a:blip r:embed="rId3">
                        <a:alphaModFix amt="90000"/>
                      </a:blip>
                      <a:tile tx="0" ty="0" sx="100000" sy="100000" flip="none" algn="tl"/>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400" u="sng" dirty="0">
                          <a:solidFill>
                            <a:schemeClr val="tx1">
                              <a:lumMod val="85000"/>
                              <a:lumOff val="15000"/>
                            </a:schemeClr>
                          </a:solidFill>
                        </a:rPr>
                        <a:t>http://www.colmena.clrecepcion-licencias</a:t>
                      </a:r>
                    </a:p>
                    <a:p>
                      <a:endParaRPr lang="es-CL" sz="1400" dirty="0"/>
                    </a:p>
                  </a:txBody>
                  <a:tcPr>
                    <a:blipFill>
                      <a:blip r:embed="rId3">
                        <a:alphaModFix amt="90000"/>
                      </a:blip>
                      <a:tile tx="0" ty="0" sx="100000" sy="100000" flip="none" algn="tl"/>
                    </a:blipFill>
                  </a:tcPr>
                </a:tc>
                <a:extLst>
                  <a:ext uri="{0D108BD9-81ED-4DB2-BD59-A6C34878D82A}">
                    <a16:rowId xmlns:a16="http://schemas.microsoft.com/office/drawing/2014/main" val="195165583"/>
                  </a:ext>
                </a:extLst>
              </a:tr>
              <a:tr h="469589">
                <a:tc>
                  <a:txBody>
                    <a:bodyPr/>
                    <a:lstStyle/>
                    <a:p>
                      <a:r>
                        <a:rPr lang="es-CL" sz="1400" b="1" dirty="0">
                          <a:solidFill>
                            <a:schemeClr val="tx1">
                              <a:lumMod val="85000"/>
                              <a:lumOff val="15000"/>
                            </a:schemeClr>
                          </a:solidFill>
                        </a:rPr>
                        <a:t>CONSALUD	</a:t>
                      </a:r>
                      <a:endParaRPr lang="es-CL" sz="1400" dirty="0"/>
                    </a:p>
                  </a:txBody>
                  <a:tcPr>
                    <a:blipFill>
                      <a:blip r:embed="rId3">
                        <a:alphaModFix amt="90000"/>
                      </a:blip>
                      <a:tile tx="0" ty="0" sx="100000" sy="100000" flip="none" algn="tl"/>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400" dirty="0">
                          <a:solidFill>
                            <a:schemeClr val="tx1">
                              <a:lumMod val="85000"/>
                              <a:lumOff val="15000"/>
                            </a:schemeClr>
                          </a:solidFill>
                        </a:rPr>
                        <a:t>recepcionlicencias@consalud.cl</a:t>
                      </a:r>
                    </a:p>
                    <a:p>
                      <a:endParaRPr lang="es-CL" sz="1400" dirty="0"/>
                    </a:p>
                  </a:txBody>
                  <a:tcPr>
                    <a:blipFill>
                      <a:blip r:embed="rId3">
                        <a:alphaModFix amt="90000"/>
                      </a:blip>
                      <a:tile tx="0" ty="0" sx="100000" sy="100000" flip="none" algn="tl"/>
                    </a:blipFill>
                  </a:tcPr>
                </a:tc>
                <a:extLst>
                  <a:ext uri="{0D108BD9-81ED-4DB2-BD59-A6C34878D82A}">
                    <a16:rowId xmlns:a16="http://schemas.microsoft.com/office/drawing/2014/main" val="4196930550"/>
                  </a:ext>
                </a:extLst>
              </a:tr>
              <a:tr h="469589">
                <a:tc>
                  <a:txBody>
                    <a:bodyPr/>
                    <a:lstStyle/>
                    <a:p>
                      <a:r>
                        <a:rPr lang="es-CL" sz="1400" b="1" dirty="0">
                          <a:solidFill>
                            <a:schemeClr val="tx1">
                              <a:lumMod val="85000"/>
                              <a:lumOff val="15000"/>
                            </a:schemeClr>
                          </a:solidFill>
                        </a:rPr>
                        <a:t>CRUZ BLANCA</a:t>
                      </a:r>
                      <a:endParaRPr lang="es-CL" sz="1400" dirty="0"/>
                    </a:p>
                  </a:txBody>
                  <a:tcPr>
                    <a:blipFill>
                      <a:blip r:embed="rId3">
                        <a:alphaModFix amt="90000"/>
                      </a:blip>
                      <a:tile tx="0" ty="0" sx="100000" sy="100000" flip="none" algn="tl"/>
                    </a:blipFill>
                  </a:tcPr>
                </a:tc>
                <a:tc>
                  <a:txBody>
                    <a:bodyPr/>
                    <a:lstStyle/>
                    <a:p>
                      <a:r>
                        <a:rPr lang="es-CL" sz="1400" dirty="0">
                          <a:solidFill>
                            <a:schemeClr val="tx1">
                              <a:lumMod val="85000"/>
                              <a:lumOff val="15000"/>
                            </a:schemeClr>
                          </a:solidFill>
                          <a:hlinkClick r:id="rId5">
                            <a:extLst>
                              <a:ext uri="{A12FA001-AC4F-418D-AE19-62706E023703}">
                                <ahyp:hlinkClr xmlns:ahyp="http://schemas.microsoft.com/office/drawing/2018/hyperlinkcolor" val="tx"/>
                              </a:ext>
                            </a:extLst>
                          </a:hlinkClick>
                        </a:rPr>
                        <a:t>https://www.cruzblanca.cl/cruzblanca/gestion-de-licencias-medicas-en-papel</a:t>
                      </a:r>
                      <a:endParaRPr lang="es-CL" sz="1400" dirty="0">
                        <a:solidFill>
                          <a:schemeClr val="tx1">
                            <a:lumMod val="85000"/>
                            <a:lumOff val="15000"/>
                          </a:schemeClr>
                        </a:solidFill>
                      </a:endParaRPr>
                    </a:p>
                  </a:txBody>
                  <a:tcPr>
                    <a:blipFill>
                      <a:blip r:embed="rId3">
                        <a:alphaModFix amt="90000"/>
                      </a:blip>
                      <a:tile tx="0" ty="0" sx="100000" sy="100000" flip="none" algn="tl"/>
                    </a:blipFill>
                  </a:tcPr>
                </a:tc>
                <a:extLst>
                  <a:ext uri="{0D108BD9-81ED-4DB2-BD59-A6C34878D82A}">
                    <a16:rowId xmlns:a16="http://schemas.microsoft.com/office/drawing/2014/main" val="79598442"/>
                  </a:ext>
                </a:extLst>
              </a:tr>
              <a:tr h="469589">
                <a:tc>
                  <a:txBody>
                    <a:bodyPr/>
                    <a:lstStyle/>
                    <a:p>
                      <a:r>
                        <a:rPr lang="es-CL" sz="1400" b="1" dirty="0">
                          <a:solidFill>
                            <a:schemeClr val="tx1">
                              <a:lumMod val="85000"/>
                              <a:lumOff val="15000"/>
                            </a:schemeClr>
                          </a:solidFill>
                        </a:rPr>
                        <a:t>FONASA	</a:t>
                      </a:r>
                      <a:endParaRPr lang="es-CL" sz="1400" dirty="0"/>
                    </a:p>
                  </a:txBody>
                  <a:tcPr>
                    <a:blipFill>
                      <a:blip r:embed="rId3">
                        <a:alphaModFix amt="90000"/>
                      </a:blip>
                      <a:tile tx="0" ty="0" sx="100000" sy="100000" flip="none" algn="tl"/>
                    </a:blipFill>
                  </a:tcPr>
                </a:tc>
                <a:tc>
                  <a:txBody>
                    <a:bodyPr/>
                    <a:lstStyle/>
                    <a:p>
                      <a:r>
                        <a:rPr lang="es-CL" sz="1400" dirty="0">
                          <a:solidFill>
                            <a:schemeClr val="tx1">
                              <a:lumMod val="85000"/>
                              <a:lumOff val="15000"/>
                            </a:schemeClr>
                          </a:solidFill>
                        </a:rPr>
                        <a:t>compin.norte@minsal.cl</a:t>
                      </a:r>
                      <a:r>
                        <a:rPr lang="es-CL" sz="1400" b="1" dirty="0">
                          <a:solidFill>
                            <a:schemeClr val="tx1">
                              <a:lumMod val="85000"/>
                              <a:lumOff val="15000"/>
                            </a:schemeClr>
                          </a:solidFill>
                        </a:rPr>
                        <a:t> </a:t>
                      </a:r>
                    </a:p>
                    <a:p>
                      <a:endParaRPr lang="es-CL" sz="1400" dirty="0"/>
                    </a:p>
                  </a:txBody>
                  <a:tcPr>
                    <a:blipFill>
                      <a:blip r:embed="rId3">
                        <a:alphaModFix amt="90000"/>
                      </a:blip>
                      <a:tile tx="0" ty="0" sx="100000" sy="100000" flip="none" algn="tl"/>
                    </a:blipFill>
                  </a:tcPr>
                </a:tc>
                <a:extLst>
                  <a:ext uri="{0D108BD9-81ED-4DB2-BD59-A6C34878D82A}">
                    <a16:rowId xmlns:a16="http://schemas.microsoft.com/office/drawing/2014/main" val="3353135946"/>
                  </a:ext>
                </a:extLst>
              </a:tr>
            </a:tbl>
          </a:graphicData>
        </a:graphic>
      </p:graphicFrame>
    </p:spTree>
    <p:extLst>
      <p:ext uri="{BB962C8B-B14F-4D97-AF65-F5344CB8AC3E}">
        <p14:creationId xmlns:p14="http://schemas.microsoft.com/office/powerpoint/2010/main" val="3436507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pPr algn="l"/>
            <a:r>
              <a:rPr lang="es-MX" sz="3200" b="1" dirty="0">
                <a:solidFill>
                  <a:schemeClr val="tx2"/>
                </a:solidFill>
              </a:rPr>
              <a:t>Proceso de la Licencia Médica</a:t>
            </a:r>
          </a:p>
        </p:txBody>
      </p:sp>
      <p:pic>
        <p:nvPicPr>
          <p:cNvPr id="5" name="5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444044" y="1196752"/>
            <a:ext cx="8016387" cy="7586692"/>
          </a:xfrm>
          <a:prstGeom prst="rect">
            <a:avLst/>
          </a:prstGeom>
        </p:spPr>
        <p:txBody>
          <a:bodyPr wrap="square">
            <a:spAutoFit/>
          </a:bodyPr>
          <a:lstStyle/>
          <a:p>
            <a:pPr algn="just"/>
            <a:r>
              <a:rPr lang="es-CL" sz="1600" b="1" dirty="0">
                <a:solidFill>
                  <a:schemeClr val="tx1">
                    <a:lumMod val="65000"/>
                    <a:lumOff val="35000"/>
                  </a:schemeClr>
                </a:solidFill>
              </a:rPr>
              <a:t>Licencia Médica Mixta</a:t>
            </a:r>
            <a:endParaRPr lang="es-CL" sz="1600" dirty="0">
              <a:solidFill>
                <a:schemeClr val="tx1">
                  <a:lumMod val="65000"/>
                  <a:lumOff val="35000"/>
                </a:schemeClr>
              </a:solidFill>
            </a:endParaRPr>
          </a:p>
          <a:p>
            <a:pPr algn="just"/>
            <a:endParaRPr lang="es-CL" sz="1600" dirty="0">
              <a:solidFill>
                <a:schemeClr val="tx1">
                  <a:lumMod val="65000"/>
                  <a:lumOff val="35000"/>
                </a:schemeClr>
              </a:solidFill>
            </a:endParaRPr>
          </a:p>
          <a:p>
            <a:pPr algn="just"/>
            <a:r>
              <a:rPr lang="es-CL" sz="1600" dirty="0">
                <a:solidFill>
                  <a:schemeClr val="tx1">
                    <a:lumMod val="65000"/>
                    <a:lumOff val="35000"/>
                  </a:schemeClr>
                </a:solidFill>
              </a:rPr>
              <a:t>La licencia médica mixta es aquella que se genera cuando su médico tratante emite una licencia médica electrónica, pero su empleador no está inscrito en ningún operador de licencias electrónicas. En este caso usted debe responsabilizarse de enviar una copia a su empleador vía e-mail.</a:t>
            </a:r>
          </a:p>
          <a:p>
            <a:pPr algn="just"/>
            <a:endParaRPr lang="es-CL" sz="1600" dirty="0">
              <a:solidFill>
                <a:schemeClr val="tx1">
                  <a:lumMod val="65000"/>
                  <a:lumOff val="35000"/>
                </a:schemeClr>
              </a:solidFill>
            </a:endParaRPr>
          </a:p>
          <a:p>
            <a:pPr algn="just"/>
            <a:r>
              <a:rPr lang="es-CL" sz="1600" b="1" dirty="0">
                <a:solidFill>
                  <a:schemeClr val="tx1">
                    <a:lumMod val="65000"/>
                    <a:lumOff val="35000"/>
                  </a:schemeClr>
                </a:solidFill>
              </a:rPr>
              <a:t>Para que su empleador tramite su licencia médica mixta, debe seguir los siguientes pasos:</a:t>
            </a:r>
            <a:endParaRPr lang="es-CL" sz="1600" dirty="0">
              <a:solidFill>
                <a:schemeClr val="tx1">
                  <a:lumMod val="65000"/>
                  <a:lumOff val="35000"/>
                </a:schemeClr>
              </a:solidFill>
            </a:endParaRPr>
          </a:p>
          <a:p>
            <a:pPr algn="just"/>
            <a:r>
              <a:rPr lang="es-CL" sz="1600" b="1" dirty="0">
                <a:solidFill>
                  <a:schemeClr val="tx1">
                    <a:lumMod val="65000"/>
                    <a:lumOff val="35000"/>
                  </a:schemeClr>
                </a:solidFill>
              </a:rPr>
              <a:t> </a:t>
            </a:r>
            <a:endParaRPr lang="es-CL" sz="1600" dirty="0">
              <a:solidFill>
                <a:schemeClr val="tx1">
                  <a:lumMod val="65000"/>
                  <a:lumOff val="35000"/>
                </a:schemeClr>
              </a:solidFill>
            </a:endParaRPr>
          </a:p>
          <a:p>
            <a:pPr marL="285750" lvl="0" indent="-285750" algn="just">
              <a:buFont typeface="Wingdings" panose="05000000000000000000" pitchFamily="2" charset="2"/>
              <a:buChar char="ü"/>
            </a:pPr>
            <a:r>
              <a:rPr lang="es-CL" sz="1600" dirty="0">
                <a:solidFill>
                  <a:schemeClr val="tx1">
                    <a:lumMod val="65000"/>
                    <a:lumOff val="35000"/>
                  </a:schemeClr>
                </a:solidFill>
              </a:rPr>
              <a:t>Debe enviar la copia de su licencia médica en un plazo máximo de tres días hábiles desde la fecha de inicio de reposo al e-mail de su jefatura directa y también a la persona encargada de la tramitación de licencias médicas, en este caso a la Srta. Camila Jiménez Ángel </a:t>
            </a:r>
            <a:r>
              <a:rPr lang="es-CL" sz="1600" u="sng" dirty="0">
                <a:solidFill>
                  <a:schemeClr val="tx1">
                    <a:lumMod val="65000"/>
                    <a:lumOff val="35000"/>
                  </a:schemeClr>
                </a:solidFill>
                <a:hlinkClick r:id="rId4"/>
              </a:rPr>
              <a:t>camilajimenez@med.uchile.cl</a:t>
            </a:r>
            <a:r>
              <a:rPr lang="es-CL" sz="1600" dirty="0">
                <a:solidFill>
                  <a:schemeClr val="tx1">
                    <a:lumMod val="65000"/>
                    <a:lumOff val="35000"/>
                  </a:schemeClr>
                </a:solidFill>
              </a:rPr>
              <a:t>    </a:t>
            </a:r>
          </a:p>
          <a:p>
            <a:pPr marL="285750" lvl="0" indent="-285750" algn="just">
              <a:buFont typeface="Wingdings" panose="05000000000000000000" pitchFamily="2" charset="2"/>
              <a:buChar char="ü"/>
            </a:pPr>
            <a:r>
              <a:rPr lang="es-CL" sz="1600" dirty="0">
                <a:solidFill>
                  <a:schemeClr val="tx1">
                    <a:lumMod val="65000"/>
                    <a:lumOff val="35000"/>
                  </a:schemeClr>
                </a:solidFill>
              </a:rPr>
              <a:t>Al recibir su licencia médica, su empleador la tramitará en la página web </a:t>
            </a:r>
            <a:r>
              <a:rPr lang="es-CL" sz="1600" dirty="0">
                <a:solidFill>
                  <a:schemeClr val="tx1">
                    <a:lumMod val="65000"/>
                    <a:lumOff val="35000"/>
                  </a:schemeClr>
                </a:solidFill>
                <a:hlinkClick r:id="rId5"/>
              </a:rPr>
              <a:t>http://www.medipass.cl/tramitar</a:t>
            </a:r>
            <a:r>
              <a:rPr lang="es-CL" sz="1600" dirty="0">
                <a:solidFill>
                  <a:schemeClr val="tx1">
                    <a:lumMod val="65000"/>
                    <a:lumOff val="35000"/>
                  </a:schemeClr>
                </a:solidFill>
              </a:rPr>
              <a:t> de acuerdo a pasos señalados en ella.</a:t>
            </a:r>
          </a:p>
          <a:p>
            <a:pPr marL="285750" lvl="0" indent="-285750" algn="just">
              <a:buFont typeface="Wingdings" panose="05000000000000000000" pitchFamily="2" charset="2"/>
              <a:buChar char="ü"/>
            </a:pPr>
            <a:r>
              <a:rPr lang="es-CL" sz="1600" dirty="0">
                <a:solidFill>
                  <a:schemeClr val="tx1">
                    <a:lumMod val="65000"/>
                    <a:lumOff val="35000"/>
                  </a:schemeClr>
                </a:solidFill>
              </a:rPr>
              <a:t>Para finalizar, su empleador le enviará el comprobante de su licencia médica tramitada para que usted tenga de respaldo.</a:t>
            </a:r>
          </a:p>
          <a:p>
            <a:pPr marL="285750" indent="-285750" algn="just">
              <a:buFont typeface="Arial" panose="020B0604020202020204" pitchFamily="34" charset="0"/>
              <a:buChar char="•"/>
            </a:pPr>
            <a:endParaRPr lang="es-CL" sz="1100" dirty="0">
              <a:solidFill>
                <a:schemeClr val="tx1">
                  <a:lumMod val="65000"/>
                  <a:lumOff val="35000"/>
                </a:schemeClr>
              </a:solidFill>
            </a:endParaRPr>
          </a:p>
          <a:p>
            <a:pPr marL="285750" indent="-285750" algn="just">
              <a:buFont typeface="Arial" panose="020B0604020202020204" pitchFamily="34" charset="0"/>
              <a:buChar char="•"/>
            </a:pPr>
            <a:r>
              <a:rPr lang="es-CL" sz="1600" dirty="0">
                <a:solidFill>
                  <a:schemeClr val="tx1">
                    <a:lumMod val="65000"/>
                    <a:lumOff val="35000"/>
                  </a:schemeClr>
                </a:solidFill>
              </a:rPr>
              <a:t>Si usted está afiliado a FONASA, puede consultar el estado de su licencia médica en la página web: </a:t>
            </a:r>
            <a:r>
              <a:rPr lang="es-CL" sz="1600" dirty="0">
                <a:solidFill>
                  <a:schemeClr val="tx1">
                    <a:lumMod val="65000"/>
                    <a:lumOff val="35000"/>
                  </a:schemeClr>
                </a:solidFill>
                <a:hlinkClick r:id="rId6"/>
              </a:rPr>
              <a:t>http://milicenciamedica.cl</a:t>
            </a:r>
            <a:endParaRPr lang="es-CL" sz="1600" dirty="0">
              <a:solidFill>
                <a:schemeClr val="tx1">
                  <a:lumMod val="65000"/>
                  <a:lumOff val="35000"/>
                </a:schemeClr>
              </a:solidFill>
            </a:endParaRPr>
          </a:p>
          <a:p>
            <a:pPr algn="just"/>
            <a:endParaRPr lang="es-CL" sz="1600" dirty="0">
              <a:solidFill>
                <a:schemeClr val="tx1">
                  <a:lumMod val="65000"/>
                  <a:lumOff val="35000"/>
                </a:schemeClr>
              </a:solidFill>
            </a:endParaRPr>
          </a:p>
          <a:p>
            <a:pPr algn="just"/>
            <a:r>
              <a:rPr lang="es-CL" sz="1600" dirty="0">
                <a:solidFill>
                  <a:schemeClr val="tx1">
                    <a:lumMod val="65000"/>
                    <a:lumOff val="35000"/>
                  </a:schemeClr>
                </a:solidFill>
              </a:rPr>
              <a:t>Fuente: </a:t>
            </a:r>
            <a:r>
              <a:rPr lang="es-CL" sz="1600" dirty="0">
                <a:solidFill>
                  <a:schemeClr val="tx1">
                    <a:lumMod val="65000"/>
                    <a:lumOff val="35000"/>
                  </a:schemeClr>
                </a:solidFill>
                <a:hlinkClick r:id="rId7"/>
              </a:rPr>
              <a:t>https://www.i-med.cl/licencia-medica.html</a:t>
            </a:r>
            <a:endParaRPr lang="es-CL" sz="1600" dirty="0">
              <a:solidFill>
                <a:schemeClr val="tx1">
                  <a:lumMod val="65000"/>
                  <a:lumOff val="35000"/>
                </a:schemeClr>
              </a:solidFill>
            </a:endParaRPr>
          </a:p>
          <a:p>
            <a:pPr algn="just"/>
            <a:r>
              <a:rPr lang="es-CL" sz="1600" dirty="0">
                <a:solidFill>
                  <a:schemeClr val="tx1">
                    <a:lumMod val="65000"/>
                    <a:lumOff val="35000"/>
                  </a:schemeClr>
                </a:solidFill>
              </a:rPr>
              <a:t>               </a:t>
            </a:r>
          </a:p>
          <a:p>
            <a:pPr algn="just"/>
            <a:r>
              <a:rPr lang="es-CL" b="1" dirty="0">
                <a:solidFill>
                  <a:schemeClr val="tx1">
                    <a:lumMod val="65000"/>
                    <a:lumOff val="35000"/>
                  </a:schemeClr>
                </a:solidFill>
              </a:rPr>
              <a:t> </a:t>
            </a:r>
            <a:endParaRPr lang="es-CL" dirty="0">
              <a:solidFill>
                <a:schemeClr val="tx1">
                  <a:lumMod val="65000"/>
                  <a:lumOff val="35000"/>
                </a:schemeClr>
              </a:solidFill>
            </a:endParaRPr>
          </a:p>
          <a:p>
            <a:pPr algn="just"/>
            <a:r>
              <a:rPr lang="es-CL" b="1" dirty="0">
                <a:solidFill>
                  <a:schemeClr val="tx1">
                    <a:lumMod val="65000"/>
                    <a:lumOff val="35000"/>
                  </a:schemeClr>
                </a:solidFill>
              </a:rPr>
              <a:t> </a:t>
            </a:r>
            <a:endParaRPr lang="es-CL" dirty="0">
              <a:solidFill>
                <a:schemeClr val="tx1">
                  <a:lumMod val="65000"/>
                  <a:lumOff val="35000"/>
                </a:schemeClr>
              </a:solidFill>
            </a:endParaRPr>
          </a:p>
          <a:p>
            <a:pPr algn="just"/>
            <a:r>
              <a:rPr lang="es-CL" b="1" dirty="0">
                <a:solidFill>
                  <a:schemeClr val="tx1">
                    <a:lumMod val="65000"/>
                    <a:lumOff val="35000"/>
                  </a:schemeClr>
                </a:solidFill>
              </a:rPr>
              <a:t> </a:t>
            </a:r>
            <a:endParaRPr lang="es-CL" dirty="0">
              <a:solidFill>
                <a:schemeClr val="tx1">
                  <a:lumMod val="65000"/>
                  <a:lumOff val="35000"/>
                </a:schemeClr>
              </a:solidFill>
            </a:endParaRPr>
          </a:p>
          <a:p>
            <a:pPr algn="just"/>
            <a:r>
              <a:rPr lang="es-CL" b="1" dirty="0">
                <a:solidFill>
                  <a:schemeClr val="tx1">
                    <a:lumMod val="65000"/>
                    <a:lumOff val="35000"/>
                  </a:schemeClr>
                </a:solidFill>
              </a:rPr>
              <a:t> </a:t>
            </a:r>
            <a:endParaRPr lang="es-CL" dirty="0">
              <a:solidFill>
                <a:schemeClr val="tx1">
                  <a:lumMod val="65000"/>
                  <a:lumOff val="35000"/>
                </a:schemeClr>
              </a:solidFill>
            </a:endParaRPr>
          </a:p>
          <a:p>
            <a:pPr algn="just"/>
            <a:r>
              <a:rPr lang="es-CL" b="1" dirty="0">
                <a:solidFill>
                  <a:schemeClr val="tx1">
                    <a:lumMod val="65000"/>
                    <a:lumOff val="35000"/>
                  </a:schemeClr>
                </a:solidFill>
              </a:rPr>
              <a:t> </a:t>
            </a:r>
            <a:endParaRPr lang="es-CL" dirty="0">
              <a:solidFill>
                <a:schemeClr val="tx1">
                  <a:lumMod val="65000"/>
                  <a:lumOff val="35000"/>
                </a:schemeClr>
              </a:solidFill>
            </a:endParaRPr>
          </a:p>
          <a:p>
            <a:pPr algn="just"/>
            <a:endParaRPr lang="es-MX" dirty="0">
              <a:solidFill>
                <a:schemeClr val="tx1">
                  <a:lumMod val="65000"/>
                  <a:lumOff val="35000"/>
                </a:schemeClr>
              </a:solidFill>
            </a:endParaRPr>
          </a:p>
        </p:txBody>
      </p:sp>
    </p:spTree>
    <p:extLst>
      <p:ext uri="{BB962C8B-B14F-4D97-AF65-F5344CB8AC3E}">
        <p14:creationId xmlns:p14="http://schemas.microsoft.com/office/powerpoint/2010/main" val="34365077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5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8" name="7 Rectángulo"/>
          <p:cNvSpPr/>
          <p:nvPr/>
        </p:nvSpPr>
        <p:spPr>
          <a:xfrm>
            <a:off x="7740352" y="0"/>
            <a:ext cx="1403648" cy="171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5 Rectángulo redondeado"/>
          <p:cNvSpPr/>
          <p:nvPr/>
        </p:nvSpPr>
        <p:spPr>
          <a:xfrm>
            <a:off x="953344" y="933498"/>
            <a:ext cx="7488832" cy="537582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1 Título"/>
          <p:cNvSpPr>
            <a:spLocks noGrp="1"/>
          </p:cNvSpPr>
          <p:nvPr>
            <p:ph type="title"/>
          </p:nvPr>
        </p:nvSpPr>
        <p:spPr>
          <a:xfrm>
            <a:off x="1518894" y="2060848"/>
            <a:ext cx="6336704" cy="3096344"/>
          </a:xfrm>
        </p:spPr>
        <p:txBody>
          <a:bodyPr>
            <a:normAutofit/>
          </a:bodyPr>
          <a:lstStyle/>
          <a:p>
            <a:r>
              <a:rPr lang="es-MX" sz="4000" b="1" dirty="0">
                <a:solidFill>
                  <a:schemeClr val="accent5">
                    <a:lumMod val="50000"/>
                  </a:schemeClr>
                </a:solidFill>
              </a:rPr>
              <a:t>4. Beneficios Gubernamentales y Medidas de Protección Económica Familiar</a:t>
            </a:r>
            <a:endParaRPr lang="es-CL" sz="4000" b="1" dirty="0">
              <a:solidFill>
                <a:schemeClr val="accent5">
                  <a:lumMod val="50000"/>
                </a:schemeClr>
              </a:solidFill>
            </a:endParaRPr>
          </a:p>
        </p:txBody>
      </p:sp>
    </p:spTree>
    <p:extLst>
      <p:ext uri="{BB962C8B-B14F-4D97-AF65-F5344CB8AC3E}">
        <p14:creationId xmlns:p14="http://schemas.microsoft.com/office/powerpoint/2010/main" val="2143072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¿Cuáles son las medidas dispuestas por la Autoridad?</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468000" y="2305615"/>
            <a:ext cx="7838462" cy="2246769"/>
          </a:xfrm>
          <a:prstGeom prst="rect">
            <a:avLst/>
          </a:prstGeom>
        </p:spPr>
        <p:txBody>
          <a:bodyPr wrap="square">
            <a:spAutoFit/>
          </a:bodyPr>
          <a:lstStyle/>
          <a:p>
            <a:pPr algn="just"/>
            <a:r>
              <a:rPr lang="es-MX" sz="2000" dirty="0">
                <a:solidFill>
                  <a:schemeClr val="tx1">
                    <a:lumMod val="50000"/>
                    <a:lumOff val="50000"/>
                  </a:schemeClr>
                </a:solidFill>
              </a:rPr>
              <a:t>Sobre las Medidas de protección económica a las familias, que ha interpuesto el gobierno, destacan las siguientes:  </a:t>
            </a:r>
          </a:p>
          <a:p>
            <a:pPr algn="just"/>
            <a:endParaRPr lang="es-MX" sz="2000" dirty="0">
              <a:solidFill>
                <a:schemeClr val="tx1">
                  <a:lumMod val="50000"/>
                  <a:lumOff val="50000"/>
                </a:schemeClr>
              </a:solidFill>
            </a:endParaRPr>
          </a:p>
          <a:p>
            <a:pPr marL="342900" indent="-342900" algn="just">
              <a:buFont typeface="Wingdings" panose="05000000000000000000" pitchFamily="2" charset="2"/>
              <a:buChar char="Ø"/>
            </a:pPr>
            <a:r>
              <a:rPr lang="es-MX" sz="2000" dirty="0">
                <a:solidFill>
                  <a:schemeClr val="tx1">
                    <a:lumMod val="50000"/>
                    <a:lumOff val="50000"/>
                  </a:schemeClr>
                </a:solidFill>
              </a:rPr>
              <a:t>INGRESO FAMILIAR DE EMERGENCIA</a:t>
            </a:r>
          </a:p>
          <a:p>
            <a:pPr marL="342900" indent="-342900" algn="just">
              <a:buFont typeface="Wingdings" panose="05000000000000000000" pitchFamily="2" charset="2"/>
              <a:buChar char="Ø"/>
            </a:pPr>
            <a:endParaRPr lang="es-MX" sz="2000" dirty="0">
              <a:solidFill>
                <a:schemeClr val="tx1">
                  <a:lumMod val="50000"/>
                  <a:lumOff val="50000"/>
                </a:schemeClr>
              </a:solidFill>
            </a:endParaRPr>
          </a:p>
          <a:p>
            <a:pPr marL="342900" indent="-342900" algn="just">
              <a:buFont typeface="Wingdings" panose="05000000000000000000" pitchFamily="2" charset="2"/>
              <a:buChar char="Ø"/>
            </a:pPr>
            <a:r>
              <a:rPr lang="es-MX" sz="2000" dirty="0">
                <a:solidFill>
                  <a:schemeClr val="tx1">
                    <a:lumMod val="50000"/>
                    <a:lumOff val="50000"/>
                  </a:schemeClr>
                </a:solidFill>
              </a:rPr>
              <a:t>BONO EMERGENCIA COVID-19</a:t>
            </a:r>
          </a:p>
          <a:p>
            <a:pPr algn="just"/>
            <a:endParaRPr lang="es-MX" sz="2000" dirty="0">
              <a:solidFill>
                <a:schemeClr val="tx1">
                  <a:lumMod val="50000"/>
                  <a:lumOff val="50000"/>
                </a:schemeClr>
              </a:solidFill>
            </a:endParaRPr>
          </a:p>
        </p:txBody>
      </p:sp>
    </p:spTree>
    <p:extLst>
      <p:ext uri="{BB962C8B-B14F-4D97-AF65-F5344CB8AC3E}">
        <p14:creationId xmlns:p14="http://schemas.microsoft.com/office/powerpoint/2010/main" val="119808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Ingreso Familiar de Emergencia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87956" y="2132856"/>
            <a:ext cx="7838462" cy="3416320"/>
          </a:xfrm>
          <a:prstGeom prst="rect">
            <a:avLst/>
          </a:prstGeom>
        </p:spPr>
        <p:txBody>
          <a:bodyPr wrap="square">
            <a:spAutoFit/>
          </a:bodyPr>
          <a:lstStyle/>
          <a:p>
            <a:pPr algn="just"/>
            <a:r>
              <a:rPr lang="es-MX" dirty="0">
                <a:solidFill>
                  <a:schemeClr val="tx1">
                    <a:lumMod val="50000"/>
                    <a:lumOff val="50000"/>
                  </a:schemeClr>
                </a:solidFill>
              </a:rPr>
              <a:t>El ingreso familiar de emergencia busca entregar un apoyo económico a los hogares cuyos ingresos son mayoritariamente informales y que se han visto fuertemente afectados por la crisis sanitaria y económica provocada por la pandemia de COVID-19.</a:t>
            </a:r>
          </a:p>
          <a:p>
            <a:pPr algn="just"/>
            <a:endParaRPr lang="es-MX" dirty="0">
              <a:solidFill>
                <a:schemeClr val="tx1">
                  <a:lumMod val="50000"/>
                  <a:lumOff val="50000"/>
                </a:schemeClr>
              </a:solidFill>
            </a:endParaRPr>
          </a:p>
          <a:p>
            <a:pPr algn="just"/>
            <a:r>
              <a:rPr lang="es-MX" dirty="0">
                <a:solidFill>
                  <a:schemeClr val="tx1">
                    <a:lumMod val="50000"/>
                    <a:lumOff val="50000"/>
                  </a:schemeClr>
                </a:solidFill>
              </a:rPr>
              <a:t>Consiste en un subsidio económico a los beneficiarios que se entregará a los hogares del 80% más vulnerable, que no posean ingresos formales, o que en el hogar viva un adulto mayor de 70 años o más que tenga Pensión Básica Solidaria. El beneficio se entregará por hasta tres meses y el monto dependerá del tamaño y del tipo de hogar. Inicia el 20 de mayo de 2020.</a:t>
            </a:r>
          </a:p>
          <a:p>
            <a:pPr algn="just"/>
            <a:endParaRPr lang="es-MX" dirty="0">
              <a:solidFill>
                <a:schemeClr val="tx1">
                  <a:lumMod val="50000"/>
                  <a:lumOff val="50000"/>
                </a:schemeClr>
              </a:solidFill>
            </a:endParaRPr>
          </a:p>
          <a:p>
            <a:pPr algn="just"/>
            <a:endParaRPr lang="es-MX" sz="2000" dirty="0">
              <a:solidFill>
                <a:schemeClr val="tx1">
                  <a:lumMod val="50000"/>
                  <a:lumOff val="50000"/>
                </a:schemeClr>
              </a:solidFill>
            </a:endParaRPr>
          </a:p>
        </p:txBody>
      </p:sp>
    </p:spTree>
    <p:extLst>
      <p:ext uri="{BB962C8B-B14F-4D97-AF65-F5344CB8AC3E}">
        <p14:creationId xmlns:p14="http://schemas.microsoft.com/office/powerpoint/2010/main" val="11658761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Ingreso Familiar de Emergencia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916832"/>
            <a:ext cx="7838462" cy="4555093"/>
          </a:xfrm>
          <a:prstGeom prst="rect">
            <a:avLst/>
          </a:prstGeom>
        </p:spPr>
        <p:txBody>
          <a:bodyPr wrap="square">
            <a:spAutoFit/>
          </a:bodyPr>
          <a:lstStyle/>
          <a:p>
            <a:pPr algn="just"/>
            <a:r>
              <a:rPr lang="es-MX" dirty="0">
                <a:solidFill>
                  <a:schemeClr val="tx1">
                    <a:lumMod val="50000"/>
                    <a:lumOff val="50000"/>
                  </a:schemeClr>
                </a:solidFill>
              </a:rPr>
              <a:t>¿Quiénes pueden recibir el Ingreso Familiar de Emergencia?</a:t>
            </a:r>
          </a:p>
          <a:p>
            <a:pPr algn="just"/>
            <a:endParaRPr lang="es-MX" dirty="0">
              <a:solidFill>
                <a:schemeClr val="tx1">
                  <a:lumMod val="50000"/>
                  <a:lumOff val="50000"/>
                </a:schemeClr>
              </a:solidFill>
            </a:endParaRPr>
          </a:p>
          <a:p>
            <a:pPr marL="285750" indent="-285750" algn="just">
              <a:buFont typeface="Wingdings" panose="05000000000000000000" pitchFamily="2" charset="2"/>
              <a:buChar char="ü"/>
            </a:pPr>
            <a:r>
              <a:rPr lang="es-MX" dirty="0">
                <a:solidFill>
                  <a:schemeClr val="tx1">
                    <a:lumMod val="50000"/>
                    <a:lumOff val="50000"/>
                  </a:schemeClr>
                </a:solidFill>
              </a:rPr>
              <a:t>Los hogares que pertenezcan al 80% más vulnerable del país en los meses de emergencia y que no posean ingresos formales provenientes de remuneraciones percibidas a causa, por ejemplo, de un contrato de trabajo, pensando en que ellos podrían acogerse a otras medidas que se están impulsando para proteger los ingresos de las familias en medio de la pandemia.</a:t>
            </a:r>
          </a:p>
          <a:p>
            <a:pPr marL="285750" indent="-285750" algn="just">
              <a:buFont typeface="Wingdings" panose="05000000000000000000" pitchFamily="2" charset="2"/>
              <a:buChar char="ü"/>
            </a:pPr>
            <a:r>
              <a:rPr lang="es-MX" dirty="0">
                <a:solidFill>
                  <a:schemeClr val="tx1">
                    <a:lumMod val="50000"/>
                    <a:lumOff val="50000"/>
                  </a:schemeClr>
                </a:solidFill>
              </a:rPr>
              <a:t>También podrán recibirlo los hogares que tienen un adulto mayor de 70 años o más con Pensión Básica Solidaria (PBS) y que pertenezcan al 80% más vulnerable del país según la Calificación Socioeconómica del Registro Social de Hogares.</a:t>
            </a:r>
          </a:p>
          <a:p>
            <a:pPr marL="285750" indent="-285750" algn="just">
              <a:buFont typeface="Wingdings" panose="05000000000000000000" pitchFamily="2" charset="2"/>
              <a:buChar char="ü"/>
            </a:pPr>
            <a:endParaRPr lang="es-MX" dirty="0">
              <a:solidFill>
                <a:schemeClr val="tx1">
                  <a:lumMod val="50000"/>
                  <a:lumOff val="50000"/>
                </a:schemeClr>
              </a:solidFill>
            </a:endParaRPr>
          </a:p>
          <a:p>
            <a:pPr marL="285750" indent="-285750" algn="just">
              <a:buFont typeface="Wingdings" panose="05000000000000000000" pitchFamily="2" charset="2"/>
              <a:buChar char="ü"/>
            </a:pPr>
            <a:r>
              <a:rPr lang="es-MX" b="1" dirty="0">
                <a:solidFill>
                  <a:schemeClr val="tx1">
                    <a:lumMod val="50000"/>
                    <a:lumOff val="50000"/>
                  </a:schemeClr>
                </a:solidFill>
              </a:rPr>
              <a:t>Solicite el beneficio en: ingresodeemergencia.cl</a:t>
            </a:r>
          </a:p>
          <a:p>
            <a:pPr marL="285750" indent="-285750" algn="just">
              <a:buFont typeface="Wingdings" panose="05000000000000000000" pitchFamily="2" charset="2"/>
              <a:buChar char="ü"/>
            </a:pPr>
            <a:endParaRPr lang="es-MX" dirty="0">
              <a:solidFill>
                <a:schemeClr val="tx1">
                  <a:lumMod val="50000"/>
                  <a:lumOff val="50000"/>
                </a:schemeClr>
              </a:solidFill>
            </a:endParaRPr>
          </a:p>
          <a:p>
            <a:pPr algn="just"/>
            <a:endParaRPr lang="es-MX" sz="2000" dirty="0">
              <a:solidFill>
                <a:schemeClr val="tx1">
                  <a:lumMod val="50000"/>
                  <a:lumOff val="50000"/>
                </a:schemeClr>
              </a:solidFill>
            </a:endParaRPr>
          </a:p>
        </p:txBody>
      </p:sp>
    </p:spTree>
    <p:extLst>
      <p:ext uri="{BB962C8B-B14F-4D97-AF65-F5344CB8AC3E}">
        <p14:creationId xmlns:p14="http://schemas.microsoft.com/office/powerpoint/2010/main" val="273029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Bono de Emergencia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48498" y="1885301"/>
            <a:ext cx="7838462" cy="3693319"/>
          </a:xfrm>
          <a:prstGeom prst="rect">
            <a:avLst/>
          </a:prstGeom>
        </p:spPr>
        <p:txBody>
          <a:bodyPr wrap="square">
            <a:spAutoFit/>
          </a:bodyPr>
          <a:lstStyle/>
          <a:p>
            <a:pPr marL="285750" indent="-285750" algn="just">
              <a:buFont typeface="Wingdings" panose="05000000000000000000" pitchFamily="2" charset="2"/>
              <a:buChar char="ü"/>
            </a:pPr>
            <a:r>
              <a:rPr lang="es-MX" dirty="0">
                <a:solidFill>
                  <a:schemeClr val="tx1">
                    <a:lumMod val="50000"/>
                    <a:lumOff val="50000"/>
                  </a:schemeClr>
                </a:solidFill>
              </a:rPr>
              <a:t>Es un beneficio no </a:t>
            </a:r>
            <a:r>
              <a:rPr lang="es-MX" dirty="0" err="1">
                <a:solidFill>
                  <a:schemeClr val="tx1">
                    <a:lumMod val="50000"/>
                    <a:lumOff val="50000"/>
                  </a:schemeClr>
                </a:solidFill>
              </a:rPr>
              <a:t>postulable</a:t>
            </a:r>
            <a:r>
              <a:rPr lang="es-MX" dirty="0">
                <a:solidFill>
                  <a:schemeClr val="tx1">
                    <a:lumMod val="50000"/>
                    <a:lumOff val="50000"/>
                  </a:schemeClr>
                </a:solidFill>
              </a:rPr>
              <a:t>, que otorga el Gobierno de Chile, anunciado como parte del Plan de Emergencia Económica, que beneficiará a: Personas con Subsidio Familiar. En este caso, el Subsidio Familiar debe haber estado vigente al 29 de febrero de 2020. </a:t>
            </a:r>
          </a:p>
          <a:p>
            <a:pPr marL="285750" indent="-285750" algn="just">
              <a:buFont typeface="Wingdings" panose="05000000000000000000" pitchFamily="2" charset="2"/>
              <a:buChar char="ü"/>
            </a:pPr>
            <a:r>
              <a:rPr lang="es-MX" dirty="0">
                <a:solidFill>
                  <a:schemeClr val="tx1">
                    <a:lumMod val="50000"/>
                    <a:lumOff val="50000"/>
                  </a:schemeClr>
                </a:solidFill>
              </a:rPr>
              <a:t>Recibirán $100.000 por cada causante del subsidio.</a:t>
            </a:r>
          </a:p>
          <a:p>
            <a:pPr marL="285750" indent="-285750" algn="just">
              <a:buFont typeface="Wingdings" panose="05000000000000000000" pitchFamily="2" charset="2"/>
              <a:buChar char="ü"/>
            </a:pPr>
            <a:r>
              <a:rPr lang="es-MX" dirty="0">
                <a:solidFill>
                  <a:schemeClr val="tx1">
                    <a:lumMod val="50000"/>
                    <a:lumOff val="50000"/>
                  </a:schemeClr>
                </a:solidFill>
              </a:rPr>
              <a:t>También beneficia a las familias del Sistema Seguridades y Oportunidades (</a:t>
            </a:r>
            <a:r>
              <a:rPr lang="es-MX" dirty="0" err="1">
                <a:solidFill>
                  <a:schemeClr val="tx1">
                    <a:lumMod val="50000"/>
                    <a:lumOff val="50000"/>
                  </a:schemeClr>
                </a:solidFill>
              </a:rPr>
              <a:t>SSyOO</a:t>
            </a:r>
            <a:r>
              <a:rPr lang="es-MX" dirty="0">
                <a:solidFill>
                  <a:schemeClr val="tx1">
                    <a:lumMod val="50000"/>
                    <a:lumOff val="50000"/>
                  </a:schemeClr>
                </a:solidFill>
              </a:rPr>
              <a:t>). Estas personas deben haber estado incorporadas en ese subsistema al 29 de febrero de 2020. Se le entregará $100.000 por familia.</a:t>
            </a:r>
          </a:p>
          <a:p>
            <a:pPr marL="285750" indent="-285750" algn="just">
              <a:buFont typeface="Wingdings" panose="05000000000000000000" pitchFamily="2" charset="2"/>
              <a:buChar char="ü"/>
            </a:pPr>
            <a:r>
              <a:rPr lang="es-MX" dirty="0">
                <a:solidFill>
                  <a:schemeClr val="tx1">
                    <a:lumMod val="50000"/>
                    <a:lumOff val="50000"/>
                  </a:schemeClr>
                </a:solidFill>
              </a:rPr>
              <a:t>Hogares que pertenezcan al 60% más vulnerable, según el Registro Social de Hogares (RSH), que no tengan ingresos formales por trabajo ni por pensión, y sin beneficios como el de Asignación Familiar. A ellos se les entregará $100.000 por hogar.</a:t>
            </a:r>
          </a:p>
          <a:p>
            <a:pPr algn="just"/>
            <a:endParaRPr lang="es-MX" sz="2000" dirty="0">
              <a:solidFill>
                <a:schemeClr val="tx1">
                  <a:lumMod val="50000"/>
                  <a:lumOff val="50000"/>
                </a:schemeClr>
              </a:solidFill>
            </a:endParaRPr>
          </a:p>
        </p:txBody>
      </p:sp>
    </p:spTree>
    <p:extLst>
      <p:ext uri="{BB962C8B-B14F-4D97-AF65-F5344CB8AC3E}">
        <p14:creationId xmlns:p14="http://schemas.microsoft.com/office/powerpoint/2010/main" val="28792405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413792"/>
            <a:ext cx="7426117" cy="1143000"/>
          </a:xfrm>
        </p:spPr>
        <p:txBody>
          <a:bodyPr>
            <a:normAutofit/>
          </a:bodyPr>
          <a:lstStyle/>
          <a:p>
            <a:r>
              <a:rPr lang="es-MX" sz="3200" b="1" dirty="0">
                <a:solidFill>
                  <a:schemeClr val="tx2"/>
                </a:solidFill>
              </a:rPr>
              <a:t>Bono de Emergencia COVID-19</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916832"/>
            <a:ext cx="7838462" cy="2339102"/>
          </a:xfrm>
          <a:prstGeom prst="rect">
            <a:avLst/>
          </a:prstGeom>
        </p:spPr>
        <p:txBody>
          <a:bodyPr wrap="square">
            <a:spAutoFit/>
          </a:bodyPr>
          <a:lstStyle/>
          <a:p>
            <a:pPr marL="285750" indent="-285750" algn="just">
              <a:buFont typeface="Wingdings" panose="05000000000000000000" pitchFamily="2" charset="2"/>
              <a:buChar char="ü"/>
            </a:pPr>
            <a:r>
              <a:rPr lang="es-MX" dirty="0">
                <a:solidFill>
                  <a:schemeClr val="tx1">
                    <a:lumMod val="50000"/>
                    <a:lumOff val="50000"/>
                  </a:schemeClr>
                </a:solidFill>
              </a:rPr>
              <a:t>En caso de pertenecer a más de uno de esos grupos, los bonos no se suman. Por Ejemplo: si una persona tiene causantes de Subsidio Familiar (SUF) y al mismo tiempo está en el Subsistema de Seguridades y Oportunidades, recibirá sólo el beneficio correspondiente al grupo de personas con Subsidio Familiar.</a:t>
            </a:r>
          </a:p>
          <a:p>
            <a:pPr marL="285750" indent="-285750" algn="just">
              <a:buFont typeface="Wingdings" panose="05000000000000000000" pitchFamily="2" charset="2"/>
              <a:buChar char="ü"/>
            </a:pPr>
            <a:r>
              <a:rPr lang="es-MX" dirty="0">
                <a:solidFill>
                  <a:schemeClr val="tx1">
                    <a:lumMod val="50000"/>
                    <a:lumOff val="50000"/>
                  </a:schemeClr>
                </a:solidFill>
              </a:rPr>
              <a:t>Ley Nº 21.225 que establece medidas para apoyar a las familias y a las micro, pequeñas y medianas empresas por el impacto de la enfermedad COVID-19 en Chile.</a:t>
            </a:r>
          </a:p>
          <a:p>
            <a:pPr algn="just"/>
            <a:endParaRPr lang="es-MX" sz="2000" dirty="0">
              <a:solidFill>
                <a:schemeClr val="tx1">
                  <a:lumMod val="50000"/>
                  <a:lumOff val="50000"/>
                </a:schemeClr>
              </a:solidFill>
            </a:endParaRPr>
          </a:p>
        </p:txBody>
      </p:sp>
    </p:spTree>
    <p:extLst>
      <p:ext uri="{BB962C8B-B14F-4D97-AF65-F5344CB8AC3E}">
        <p14:creationId xmlns:p14="http://schemas.microsoft.com/office/powerpoint/2010/main" val="10164961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1078863"/>
            <a:ext cx="3384376" cy="4582385"/>
          </a:xfrm>
          <a:prstGeom prst="rect">
            <a:avLst/>
          </a:prstGeom>
        </p:spPr>
      </p:pic>
    </p:spTree>
    <p:extLst>
      <p:ext uri="{BB962C8B-B14F-4D97-AF65-F5344CB8AC3E}">
        <p14:creationId xmlns:p14="http://schemas.microsoft.com/office/powerpoint/2010/main" val="3383325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fontScale="90000"/>
          </a:bodyPr>
          <a:lstStyle/>
          <a:p>
            <a:r>
              <a:rPr lang="es-MX" sz="3200" b="1" dirty="0">
                <a:solidFill>
                  <a:schemeClr val="tx2"/>
                </a:solidFill>
              </a:rPr>
              <a:t>¿Cómo esta funcionando la Facultad de Medicina de la Universidad de Chile, bajo la situación Pandemia COVID-19? </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822172"/>
            <a:ext cx="7838462" cy="3693319"/>
          </a:xfrm>
          <a:prstGeom prst="rect">
            <a:avLst/>
          </a:prstGeom>
        </p:spPr>
        <p:txBody>
          <a:bodyPr wrap="square">
            <a:spAutoFit/>
          </a:bodyPr>
          <a:lstStyle/>
          <a:p>
            <a:pPr algn="just"/>
            <a:r>
              <a:rPr lang="es-MX" dirty="0">
                <a:solidFill>
                  <a:schemeClr val="tx1">
                    <a:lumMod val="65000"/>
                    <a:lumOff val="35000"/>
                  </a:schemeClr>
                </a:solidFill>
              </a:rPr>
              <a:t>Actualmente, debido a la situación de la Pandemia COVID-19 y con el objetivo de proteger a la comunidad universitaria, la mayoría de los Departamentos y Unidades tanto administrativas y académicas, se encuentran prestando funciones a través de trabajo remoto. </a:t>
            </a:r>
          </a:p>
          <a:p>
            <a:pPr algn="just"/>
            <a:endParaRPr lang="es-MX" dirty="0">
              <a:solidFill>
                <a:schemeClr val="tx1">
                  <a:lumMod val="65000"/>
                  <a:lumOff val="35000"/>
                </a:schemeClr>
              </a:solidFill>
            </a:endParaRPr>
          </a:p>
          <a:p>
            <a:pPr algn="just"/>
            <a:r>
              <a:rPr lang="es-MX" dirty="0">
                <a:solidFill>
                  <a:schemeClr val="tx1">
                    <a:lumMod val="65000"/>
                    <a:lumOff val="35000"/>
                  </a:schemeClr>
                </a:solidFill>
              </a:rPr>
              <a:t>No obstante, existen funcionarios prestando servicios presenciales en las dependencias de la Facultad, y que por la naturaleza de sus cargos, no pueden desempeñar trabajo remoto, quienes se encuentran realizando turnos éticos, los cuales son coordinados con sus Jefaturas Directas. </a:t>
            </a:r>
          </a:p>
          <a:p>
            <a:pPr algn="just"/>
            <a:endParaRPr lang="es-MX" dirty="0">
              <a:solidFill>
                <a:schemeClr val="tx1">
                  <a:lumMod val="65000"/>
                  <a:lumOff val="35000"/>
                </a:schemeClr>
              </a:solidFill>
            </a:endParaRPr>
          </a:p>
          <a:p>
            <a:pPr algn="just"/>
            <a:r>
              <a:rPr lang="es-MX" dirty="0">
                <a:solidFill>
                  <a:schemeClr val="tx1">
                    <a:lumMod val="65000"/>
                    <a:lumOff val="35000"/>
                  </a:schemeClr>
                </a:solidFill>
              </a:rPr>
              <a:t>Así mismo hay un contingente de funcionarios que se encuentran desempeñando labores voluntarias para enfrentar la situación Pandemia COVID-19, prestando apoyo, según las disposiciones del Decanato de nuestra Facultad. </a:t>
            </a:r>
          </a:p>
        </p:txBody>
      </p:sp>
      <p:pic>
        <p:nvPicPr>
          <p:cNvPr id="3" name="2 Imagen"/>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53" y="5682347"/>
            <a:ext cx="864095" cy="864095"/>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8575" y="5971321"/>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7595" y="5616658"/>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41794" y="5082550"/>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681503"/>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7873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¿En qué consiste el trabajo remoto?</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611560" y="1844824"/>
            <a:ext cx="7838462" cy="2585323"/>
          </a:xfrm>
          <a:prstGeom prst="rect">
            <a:avLst/>
          </a:prstGeom>
        </p:spPr>
        <p:txBody>
          <a:bodyPr wrap="square">
            <a:spAutoFit/>
          </a:bodyPr>
          <a:lstStyle/>
          <a:p>
            <a:pPr algn="just"/>
            <a:r>
              <a:rPr lang="es-MX" dirty="0">
                <a:solidFill>
                  <a:schemeClr val="tx1">
                    <a:lumMod val="50000"/>
                    <a:lumOff val="50000"/>
                  </a:schemeClr>
                </a:solidFill>
              </a:rPr>
              <a:t>Consiste en que se pueden realizar funciones apartadas del lugar habitual de trabajo (establecimiento) y deben ser autorizadas por la jefatura superior. Usted debe dar cumplimiento de las funciones en el horario laboral habitual y se entiende como una medida de carácter temporal. </a:t>
            </a:r>
          </a:p>
          <a:p>
            <a:pPr algn="just"/>
            <a:endParaRPr lang="es-MX" dirty="0">
              <a:solidFill>
                <a:schemeClr val="tx1">
                  <a:lumMod val="50000"/>
                  <a:lumOff val="50000"/>
                </a:schemeClr>
              </a:solidFill>
            </a:endParaRPr>
          </a:p>
          <a:p>
            <a:pPr algn="just"/>
            <a:r>
              <a:rPr lang="es-MX" dirty="0">
                <a:solidFill>
                  <a:schemeClr val="tx1">
                    <a:lumMod val="50000"/>
                    <a:lumOff val="50000"/>
                  </a:schemeClr>
                </a:solidFill>
              </a:rPr>
              <a:t>En el caso de la Facultad de Medicina de la Universidad de Chile, el día 18 de marzo de 2020 bajo el D.U  N° 008607, se da cuenta sobre la modalidad de trabajo remoto y cuales son sus coberturas en caso de accidente de trabajo. </a:t>
            </a:r>
          </a:p>
          <a:p>
            <a:pPr algn="just"/>
            <a:endParaRPr lang="es-MX" dirty="0">
              <a:solidFill>
                <a:schemeClr val="tx1">
                  <a:lumMod val="50000"/>
                  <a:lumOff val="50000"/>
                </a:schemeClr>
              </a:solidFill>
            </a:endParaRPr>
          </a:p>
        </p:txBody>
      </p:sp>
      <p:pic>
        <p:nvPicPr>
          <p:cNvPr id="3" name="2 Imagen"/>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53" y="5106283"/>
            <a:ext cx="1440160" cy="1440160"/>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177313"/>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371535"/>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9" y="4960842"/>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681503"/>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4767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El D.U N° 008607/2020, indica: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57845" y="1604778"/>
            <a:ext cx="7838462" cy="3693319"/>
          </a:xfrm>
          <a:prstGeom prst="rect">
            <a:avLst/>
          </a:prstGeom>
        </p:spPr>
        <p:txBody>
          <a:bodyPr wrap="square">
            <a:spAutoFit/>
          </a:bodyPr>
          <a:lstStyle/>
          <a:p>
            <a:pPr marL="285750" indent="-285750" algn="just">
              <a:buFont typeface="Wingdings" panose="05000000000000000000" pitchFamily="2" charset="2"/>
              <a:buChar char="ü"/>
            </a:pPr>
            <a:r>
              <a:rPr lang="es-MX" dirty="0">
                <a:solidFill>
                  <a:schemeClr val="tx1">
                    <a:lumMod val="50000"/>
                    <a:lumOff val="50000"/>
                  </a:schemeClr>
                </a:solidFill>
              </a:rPr>
              <a:t>El personal que pueda cumplir, en forma adecuada, con sus labores habituales de trabajo en forma remota o a distancia, desde sus hogares u otros lugares donde se encuentren, mediante el uso de herramientas tecnológicas que así lo permitan, quedará eximido, en forma temporal, mientras se encuentre vigente el presente acto administrativo, de cumplir con el deber de asistencia a su lugar de trabajo, debiendo desarrollar las labores que le asigne su jefatura directa, durante su jornada de trabajo, en forma responsable y con pleno cumplimiento de los deberes, principios y reglas que regulan la actividad de los/as funcionarios/as y servidores públicos, sin que su cumplimiento quede entregado a su mera voluntad.</a:t>
            </a:r>
          </a:p>
          <a:p>
            <a:pPr marL="285750" indent="-285750" algn="just">
              <a:buFont typeface="Wingdings" panose="05000000000000000000" pitchFamily="2" charset="2"/>
              <a:buChar char="ü"/>
            </a:pPr>
            <a:r>
              <a:rPr lang="es-MX" dirty="0">
                <a:solidFill>
                  <a:schemeClr val="tx1">
                    <a:lumMod val="50000"/>
                    <a:lumOff val="50000"/>
                  </a:schemeClr>
                </a:solidFill>
              </a:rPr>
              <a:t>El personal que labore en forma remota o a distancia no podrá efectuar trabajos extraordinarios.</a:t>
            </a:r>
          </a:p>
          <a:p>
            <a:pPr algn="just"/>
            <a:endParaRPr lang="es-MX" dirty="0">
              <a:solidFill>
                <a:schemeClr val="tx1">
                  <a:lumMod val="50000"/>
                  <a:lumOff val="50000"/>
                </a:schemeClr>
              </a:solidFill>
            </a:endParaRPr>
          </a:p>
        </p:txBody>
      </p:sp>
      <p:pic>
        <p:nvPicPr>
          <p:cNvPr id="3" name="2 Imagen"/>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53" y="5106283"/>
            <a:ext cx="1440160" cy="1440160"/>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177313"/>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371535"/>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9" y="4960842"/>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681503"/>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8111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El D.U N° 008607/2020, indica: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57845" y="1604778"/>
            <a:ext cx="7838462" cy="2862322"/>
          </a:xfrm>
          <a:prstGeom prst="rect">
            <a:avLst/>
          </a:prstGeom>
        </p:spPr>
        <p:txBody>
          <a:bodyPr wrap="square">
            <a:spAutoFit/>
          </a:bodyPr>
          <a:lstStyle/>
          <a:p>
            <a:pPr marL="285750" indent="-285750" algn="just">
              <a:buFont typeface="Wingdings" panose="05000000000000000000" pitchFamily="2" charset="2"/>
              <a:buChar char="ü"/>
            </a:pPr>
            <a:r>
              <a:rPr lang="es-MX" dirty="0">
                <a:solidFill>
                  <a:schemeClr val="tx1">
                    <a:lumMod val="50000"/>
                    <a:lumOff val="50000"/>
                  </a:schemeClr>
                </a:solidFill>
              </a:rPr>
              <a:t>El personal que no pueda cumplir, en forma adecuada, con sus labores habituales de trabajo mediante mecanismos remotos o a distancia, desde sus hogares u otros lugares donde se encuentren, quedará eximido, en forma temporal, mientras se encuentre vigente el presente acto administrativo, de cumplir con el deber de asistencia a su lugar de trabajo, siempre que su presencia no sea indispensable para la unidad en que se desempeñe, según lo determine su jefatura, sin perjuicio del deber de cumplir con los turnos que organice esta última, así como las funciones especiales que aquella le encargue, debiendo tratarse, en todo caso, de labores asociadas a su cargo.</a:t>
            </a:r>
          </a:p>
          <a:p>
            <a:pPr algn="just"/>
            <a:endParaRPr lang="es-MX" dirty="0">
              <a:solidFill>
                <a:schemeClr val="tx1">
                  <a:lumMod val="50000"/>
                  <a:lumOff val="50000"/>
                </a:schemeClr>
              </a:solidFill>
            </a:endParaRPr>
          </a:p>
        </p:txBody>
      </p:sp>
      <p:pic>
        <p:nvPicPr>
          <p:cNvPr id="3" name="2 Imagen"/>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53" y="5106283"/>
            <a:ext cx="1440160" cy="1440160"/>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177313"/>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371535"/>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9" y="4960842"/>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681503"/>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0238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El D.U N° 008607/2020, indica: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557845" y="1604778"/>
            <a:ext cx="7838462" cy="3139321"/>
          </a:xfrm>
          <a:prstGeom prst="rect">
            <a:avLst/>
          </a:prstGeom>
        </p:spPr>
        <p:txBody>
          <a:bodyPr wrap="square">
            <a:spAutoFit/>
          </a:bodyPr>
          <a:lstStyle/>
          <a:p>
            <a:pPr marL="285750" indent="-285750" algn="just">
              <a:buFont typeface="Wingdings" panose="05000000000000000000" pitchFamily="2" charset="2"/>
              <a:buChar char="ü"/>
            </a:pPr>
            <a:r>
              <a:rPr lang="es-MX" dirty="0">
                <a:solidFill>
                  <a:schemeClr val="tx1">
                    <a:lumMod val="50000"/>
                    <a:lumOff val="50000"/>
                  </a:schemeClr>
                </a:solidFill>
              </a:rPr>
              <a:t>Las jefaturas podrán determinar, asimismo, personas que deberán continuar desarrollando y ejecutando sus labores habituales en sus puestos de trabajo, en forma presencial, o en otros lugares donde se requiera, determinando la jornada total o parcial que deberán cumplir, sin perjuicio de velar por el cumplimiento de las medidas de resguardo y prevención que se requieran al afecto, de acuerdo con las instrucciones y recomendaciones de la autoridad sanitaria. Tratándose de estos funcionarios, la jefatura podrá autorizar la reducción de su jornada de trabajo, así como disponer el anticipo o retraso de su ingreso o salida, a fin de evitar aglomeraciones con ocasión de sus traslados de ida y de regreso.</a:t>
            </a:r>
          </a:p>
          <a:p>
            <a:pPr marL="285750" indent="-285750" algn="just">
              <a:buFont typeface="Wingdings" panose="05000000000000000000" pitchFamily="2" charset="2"/>
              <a:buChar char="ü"/>
            </a:pPr>
            <a:endParaRPr lang="es-MX" dirty="0">
              <a:solidFill>
                <a:schemeClr val="tx1">
                  <a:lumMod val="50000"/>
                  <a:lumOff val="50000"/>
                </a:schemeClr>
              </a:solidFill>
            </a:endParaRPr>
          </a:p>
        </p:txBody>
      </p:sp>
      <p:pic>
        <p:nvPicPr>
          <p:cNvPr id="3" name="2 Imagen"/>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53" y="5106283"/>
            <a:ext cx="1440160" cy="1440160"/>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177313"/>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371535"/>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9" y="4960842"/>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681503"/>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5860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341784"/>
            <a:ext cx="7426117" cy="1143000"/>
          </a:xfrm>
        </p:spPr>
        <p:txBody>
          <a:bodyPr>
            <a:normAutofit/>
          </a:bodyPr>
          <a:lstStyle/>
          <a:p>
            <a:pPr algn="l"/>
            <a:r>
              <a:rPr lang="es-MX" sz="3200" b="1" dirty="0">
                <a:solidFill>
                  <a:schemeClr val="tx2"/>
                </a:solidFill>
              </a:rPr>
              <a:t>El D.U N° 008607/2020, indica:</a:t>
            </a:r>
          </a:p>
        </p:txBody>
      </p:sp>
      <p:pic>
        <p:nvPicPr>
          <p:cNvPr id="5" name="5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3317" y="166189"/>
            <a:ext cx="1133411" cy="1534619"/>
          </a:xfrm>
          <a:prstGeom prst="rect">
            <a:avLst/>
          </a:prstGeom>
        </p:spPr>
      </p:pic>
      <p:sp>
        <p:nvSpPr>
          <p:cNvPr id="2" name="1 Rectángulo"/>
          <p:cNvSpPr/>
          <p:nvPr/>
        </p:nvSpPr>
        <p:spPr>
          <a:xfrm>
            <a:off x="313118" y="1714902"/>
            <a:ext cx="8136904" cy="4524315"/>
          </a:xfrm>
          <a:prstGeom prst="rect">
            <a:avLst/>
          </a:prstGeom>
        </p:spPr>
        <p:txBody>
          <a:bodyPr wrap="square">
            <a:spAutoFit/>
          </a:bodyPr>
          <a:lstStyle/>
          <a:p>
            <a:pPr marL="285750" indent="-285750" algn="just">
              <a:buFont typeface="Wingdings" panose="05000000000000000000" pitchFamily="2" charset="2"/>
              <a:buChar char="ü"/>
            </a:pPr>
            <a:r>
              <a:rPr lang="es-CL" dirty="0">
                <a:solidFill>
                  <a:schemeClr val="tx1">
                    <a:lumMod val="50000"/>
                    <a:lumOff val="50000"/>
                  </a:schemeClr>
                </a:solidFill>
              </a:rPr>
              <a:t>Buscando gestionar condiciones laborales que compatibilicen el ejercicio de las funciones remotas con la realidad individual y familiar del personal académico y de colaboración que se encuentra desempeñando esta modalidad de trabajo, se ha instruido, a través de la Circular 26, a las diferentes jefaturas de la Universidad de Chile aplicar y considerar una serie de medidas y recomendaciones.</a:t>
            </a:r>
          </a:p>
          <a:p>
            <a:pPr marL="285750" indent="-285750" algn="just">
              <a:buFont typeface="Wingdings" panose="05000000000000000000" pitchFamily="2" charset="2"/>
              <a:buChar char="ü"/>
            </a:pPr>
            <a:r>
              <a:rPr lang="es-ES" dirty="0">
                <a:solidFill>
                  <a:schemeClr val="tx1">
                    <a:lumMod val="50000"/>
                    <a:lumOff val="50000"/>
                  </a:schemeClr>
                </a:solidFill>
              </a:rPr>
              <a:t>Las principales consideraciones dicen relación con el rol que las jefaturas deben asumir para actualizar las formas y procesos de trabajo de manera participativa, con el fin de compatibilizar las labores esenciales con el apoyo y manejo correcto de los equipos. De igual modo, esto ha de comprender tópicos vinculados con horarios de trabajo, pausas, consideraciones de género, formas de comunicación, contacto y reorganización de objetivos y metas de cada unidad. </a:t>
            </a:r>
            <a:endParaRPr lang="es-CL" dirty="0">
              <a:solidFill>
                <a:schemeClr val="tx1">
                  <a:lumMod val="50000"/>
                  <a:lumOff val="50000"/>
                </a:schemeClr>
              </a:solidFill>
            </a:endParaRPr>
          </a:p>
          <a:p>
            <a:pPr marL="285750" indent="-285750" algn="just">
              <a:buFont typeface="Wingdings" panose="05000000000000000000" pitchFamily="2" charset="2"/>
              <a:buChar char="ü"/>
            </a:pPr>
            <a:endParaRPr lang="es-CL" dirty="0"/>
          </a:p>
          <a:p>
            <a:pPr marL="285750" indent="-285750" algn="just">
              <a:buFont typeface="Wingdings" panose="05000000000000000000" pitchFamily="2" charset="2"/>
              <a:buChar char="ü"/>
            </a:pPr>
            <a:endParaRPr lang="es-MX" dirty="0">
              <a:solidFill>
                <a:srgbClr val="FF0000"/>
              </a:solidFill>
            </a:endParaRPr>
          </a:p>
          <a:p>
            <a:pPr marL="285750" indent="-285750" algn="just">
              <a:buFont typeface="Wingdings" panose="05000000000000000000" pitchFamily="2" charset="2"/>
              <a:buChar char="ü"/>
            </a:pPr>
            <a:endParaRPr lang="es-MX" dirty="0">
              <a:solidFill>
                <a:schemeClr val="tx1">
                  <a:lumMod val="50000"/>
                  <a:lumOff val="50000"/>
                </a:schemeClr>
              </a:solidFill>
            </a:endParaRPr>
          </a:p>
          <a:p>
            <a:pPr algn="just"/>
            <a:endParaRPr lang="es-MX" dirty="0">
              <a:solidFill>
                <a:schemeClr val="tx1">
                  <a:lumMod val="50000"/>
                  <a:lumOff val="50000"/>
                </a:schemeClr>
              </a:solidFill>
            </a:endParaRPr>
          </a:p>
          <a:p>
            <a:pPr marL="285750" indent="-285750" algn="just">
              <a:buFont typeface="Wingdings" panose="05000000000000000000" pitchFamily="2" charset="2"/>
              <a:buChar char="ü"/>
            </a:pPr>
            <a:endParaRPr lang="es-MX" dirty="0">
              <a:solidFill>
                <a:schemeClr val="tx1">
                  <a:lumMod val="50000"/>
                  <a:lumOff val="50000"/>
                </a:schemeClr>
              </a:solidFill>
            </a:endParaRPr>
          </a:p>
        </p:txBody>
      </p:sp>
      <p:pic>
        <p:nvPicPr>
          <p:cNvPr id="3" name="2 Imagen"/>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246072" y="5301208"/>
            <a:ext cx="1440160" cy="1440160"/>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5177313"/>
            <a:ext cx="575121" cy="575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371535"/>
            <a:ext cx="999728" cy="99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9" y="4960842"/>
            <a:ext cx="428196" cy="43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7415" y="5681503"/>
            <a:ext cx="286544" cy="289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45693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3617</TotalTime>
  <Words>4292</Words>
  <Application>Microsoft Office PowerPoint</Application>
  <PresentationFormat>Presentación en pantalla (4:3)</PresentationFormat>
  <Paragraphs>250</Paragraphs>
  <Slides>39</Slides>
  <Notes>7</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39</vt:i4>
      </vt:variant>
    </vt:vector>
  </HeadingPairs>
  <TitlesOfParts>
    <vt:vector size="43" baseType="lpstr">
      <vt:lpstr>Arial</vt:lpstr>
      <vt:lpstr>Calibri</vt:lpstr>
      <vt:lpstr>Wingdings</vt:lpstr>
      <vt:lpstr>Tema de Office</vt:lpstr>
      <vt:lpstr>Cápsula Informativa N°2:  Situaciones de RRHH relacionadas al COVID-19</vt:lpstr>
      <vt:lpstr>CONTENIDO</vt:lpstr>
      <vt:lpstr>1. Preguntas Frecuentes del Funcionamiento de la Facultad y Situaciones de RRHH en estado de Pandemia.</vt:lpstr>
      <vt:lpstr>¿Cómo esta funcionando la Facultad de Medicina de la Universidad de Chile, bajo la situación Pandemia COVID-19? </vt:lpstr>
      <vt:lpstr>¿En qué consiste el trabajo remoto?</vt:lpstr>
      <vt:lpstr>El D.U N° 008607/2020, indica:</vt:lpstr>
      <vt:lpstr>El D.U N° 008607/2020, indica:</vt:lpstr>
      <vt:lpstr>El D.U N° 008607/2020, indica:</vt:lpstr>
      <vt:lpstr>El D.U N° 008607/2020, indica:</vt:lpstr>
      <vt:lpstr>Respecto a estas consideraciones: </vt:lpstr>
      <vt:lpstr>Si debo asistir a mi lugar de trabajo ¿Qué debo considerar?</vt:lpstr>
      <vt:lpstr>APOYO SOLIDARIO </vt:lpstr>
      <vt:lpstr>APOYO A LOS FUNCIONARIOS</vt:lpstr>
      <vt:lpstr>2. Cobertura Médica</vt:lpstr>
      <vt:lpstr>Cobertura FONASA y Situación COVID-19</vt:lpstr>
      <vt:lpstr>Tramos de Cobertura FONASA  (Desde Marzo 2020)</vt:lpstr>
      <vt:lpstr>Examen PCR FONASA e ISAPRE </vt:lpstr>
      <vt:lpstr>Atención FONASA en línea situación COVID-19</vt:lpstr>
      <vt:lpstr>Cobertura ISAPRE situación COVID-19</vt:lpstr>
      <vt:lpstr>Cobertura ISAPRE situación COVID-19</vt:lpstr>
      <vt:lpstr>Cobertura ISAPRE y Situación COVID-19</vt:lpstr>
      <vt:lpstr>Plan Colectivo Colmena</vt:lpstr>
      <vt:lpstr>3. Licencias Médicas</vt:lpstr>
      <vt:lpstr>Licencias Médicas y Situación COVID-19</vt:lpstr>
      <vt:lpstr>¿Quién tiene derecho a recibir licencia médica por Coronavirus?</vt:lpstr>
      <vt:lpstr>¿Quién tiene derecho a recibir licencia médica por Coronavirus?</vt:lpstr>
      <vt:lpstr>¿Quién tiene derecho a recibir licencia médica por Coronavirus?</vt:lpstr>
      <vt:lpstr>Entonces, si soy diagnosticado con COVID -19, ¿tengo derecho a licencia médica?</vt:lpstr>
      <vt:lpstr>¿Cómo informo sobre mi licencia médica en la Facultad de Medicina por COVID-19?</vt:lpstr>
      <vt:lpstr>Proceso de la Licencia Médica</vt:lpstr>
      <vt:lpstr>Proceso de la Licencia Médica</vt:lpstr>
      <vt:lpstr>Proceso de la Licencia Médica</vt:lpstr>
      <vt:lpstr>4. Beneficios Gubernamentales y Medidas de Protección Económica Familiar</vt:lpstr>
      <vt:lpstr>¿Cuáles son las medidas dispuestas por la Autoridad?</vt:lpstr>
      <vt:lpstr>Ingreso Familiar de Emergencia</vt:lpstr>
      <vt:lpstr>Ingreso Familiar de Emergencia</vt:lpstr>
      <vt:lpstr>Bono de Emergencia COVID-19</vt:lpstr>
      <vt:lpstr>Bono de Emergencia COVID-19</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Capacitación 2019</dc:title>
  <dc:creator>MACIEL SALINAS</dc:creator>
  <cp:lastModifiedBy>Yoga 720</cp:lastModifiedBy>
  <cp:revision>232</cp:revision>
  <dcterms:created xsi:type="dcterms:W3CDTF">2019-03-25T18:47:59Z</dcterms:created>
  <dcterms:modified xsi:type="dcterms:W3CDTF">2020-06-23T20:29:31Z</dcterms:modified>
</cp:coreProperties>
</file>