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7.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9" r:id="rId3"/>
    <p:sldId id="322" r:id="rId4"/>
    <p:sldId id="304" r:id="rId5"/>
    <p:sldId id="370" r:id="rId6"/>
    <p:sldId id="371" r:id="rId7"/>
    <p:sldId id="372" r:id="rId8"/>
    <p:sldId id="373" r:id="rId9"/>
    <p:sldId id="374" r:id="rId10"/>
    <p:sldId id="375" r:id="rId11"/>
    <p:sldId id="377" r:id="rId12"/>
    <p:sldId id="378" r:id="rId13"/>
    <p:sldId id="379" r:id="rId14"/>
    <p:sldId id="380" r:id="rId15"/>
    <p:sldId id="317" r:id="rId16"/>
    <p:sldId id="323" r:id="rId17"/>
    <p:sldId id="381" r:id="rId18"/>
    <p:sldId id="382" r:id="rId19"/>
    <p:sldId id="383" r:id="rId20"/>
    <p:sldId id="392" r:id="rId21"/>
    <p:sldId id="395" r:id="rId22"/>
    <p:sldId id="393" r:id="rId23"/>
    <p:sldId id="394" r:id="rId24"/>
    <p:sldId id="318" r:id="rId25"/>
    <p:sldId id="384" r:id="rId26"/>
    <p:sldId id="386" r:id="rId27"/>
    <p:sldId id="389" r:id="rId28"/>
    <p:sldId id="391" r:id="rId29"/>
    <p:sldId id="291" r:id="rId3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dalena" initials="M" lastIdx="2" clrIdx="0"/>
  <p:cmAuthor id="1" name="Yoga 720" initials="Y7" lastIdx="2" clrIdx="1">
    <p:extLst>
      <p:ext uri="{19B8F6BF-5375-455C-9EA6-DF929625EA0E}">
        <p15:presenceInfo xmlns:p15="http://schemas.microsoft.com/office/powerpoint/2012/main" userId="Yoga 720" providerId="None"/>
      </p:ext>
    </p:extLst>
  </p:cmAuthor>
  <p:cmAuthor id="2" name="Elizabeth Quintanilla Guerrero (equintanillag)" initials="EQG(" lastIdx="2" clrIdx="2">
    <p:extLst>
      <p:ext uri="{19B8F6BF-5375-455C-9EA6-DF929625EA0E}">
        <p15:presenceInfo xmlns:p15="http://schemas.microsoft.com/office/powerpoint/2012/main" userId="S::equintanillag@uchile.cl::f6c465cd-fac2-4774-a99c-4263fd244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6975" autoAdjust="0"/>
  </p:normalViewPr>
  <p:slideViewPr>
    <p:cSldViewPr>
      <p:cViewPr varScale="1">
        <p:scale>
          <a:sx n="57" d="100"/>
          <a:sy n="57" d="100"/>
        </p:scale>
        <p:origin x="15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ADAE9-EB42-48EA-834C-17670F6C3E57}"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24790D6B-0C5E-41AB-970A-569E58CBD224}">
      <dgm:prSet phldrT="[Texto]"/>
      <dgm:spPr/>
      <dgm:t>
        <a:bodyPr/>
        <a:lstStyle/>
        <a:p>
          <a:r>
            <a:rPr lang="es-CL" b="1" dirty="0">
              <a:solidFill>
                <a:schemeClr val="tx1">
                  <a:lumMod val="65000"/>
                  <a:lumOff val="35000"/>
                </a:schemeClr>
              </a:solidFill>
            </a:rPr>
            <a:t>Caso Confirmado</a:t>
          </a:r>
        </a:p>
      </dgm:t>
    </dgm:pt>
    <dgm:pt modelId="{D4DF5A7C-06F7-47E8-887C-7015312B4D86}" type="parTrans" cxnId="{DACDACF0-AEE1-4FB7-BC88-1423A9E91F13}">
      <dgm:prSet/>
      <dgm:spPr/>
      <dgm:t>
        <a:bodyPr/>
        <a:lstStyle/>
        <a:p>
          <a:endParaRPr lang="es-CL" b="1">
            <a:solidFill>
              <a:schemeClr val="tx1">
                <a:lumMod val="65000"/>
                <a:lumOff val="35000"/>
              </a:schemeClr>
            </a:solidFill>
          </a:endParaRPr>
        </a:p>
      </dgm:t>
    </dgm:pt>
    <dgm:pt modelId="{6BA24505-4C5F-45C5-BBC6-EB2758289852}" type="sibTrans" cxnId="{DACDACF0-AEE1-4FB7-BC88-1423A9E91F13}">
      <dgm:prSet/>
      <dgm:spPr/>
      <dgm:t>
        <a:bodyPr/>
        <a:lstStyle/>
        <a:p>
          <a:endParaRPr lang="es-CL" b="1">
            <a:solidFill>
              <a:schemeClr val="tx1">
                <a:lumMod val="65000"/>
                <a:lumOff val="35000"/>
              </a:schemeClr>
            </a:solidFill>
          </a:endParaRPr>
        </a:p>
      </dgm:t>
    </dgm:pt>
    <dgm:pt modelId="{DE6FA7A3-3E0F-40DE-9781-14B0A72EC140}">
      <dgm:prSet/>
      <dgm:spPr/>
      <dgm:t>
        <a:bodyPr/>
        <a:lstStyle/>
        <a:p>
          <a:r>
            <a:rPr lang="es-ES" b="1" dirty="0">
              <a:solidFill>
                <a:schemeClr val="tx1">
                  <a:lumMod val="65000"/>
                  <a:lumOff val="35000"/>
                </a:schemeClr>
              </a:solidFill>
            </a:rPr>
            <a:t>Contactos de Bajo Riesgo</a:t>
          </a:r>
          <a:endParaRPr lang="es-CL" b="1" dirty="0">
            <a:solidFill>
              <a:schemeClr val="tx1">
                <a:lumMod val="65000"/>
                <a:lumOff val="35000"/>
              </a:schemeClr>
            </a:solidFill>
          </a:endParaRPr>
        </a:p>
      </dgm:t>
    </dgm:pt>
    <dgm:pt modelId="{A65CE8D6-0BBB-4E86-A275-22C2E87AAE7F}" type="parTrans" cxnId="{5F7D71B5-0B7A-409C-A359-2D23D1D28756}">
      <dgm:prSet/>
      <dgm:spPr/>
      <dgm:t>
        <a:bodyPr/>
        <a:lstStyle/>
        <a:p>
          <a:endParaRPr lang="es-CL"/>
        </a:p>
      </dgm:t>
    </dgm:pt>
    <dgm:pt modelId="{0761BDF2-1195-4702-9AD5-B74D3906A8F5}" type="sibTrans" cxnId="{5F7D71B5-0B7A-409C-A359-2D23D1D28756}">
      <dgm:prSet/>
      <dgm:spPr/>
      <dgm:t>
        <a:bodyPr/>
        <a:lstStyle/>
        <a:p>
          <a:endParaRPr lang="es-CL"/>
        </a:p>
      </dgm:t>
    </dgm:pt>
    <dgm:pt modelId="{9DCDF11D-AB74-4F14-83F0-352A23187356}">
      <dgm:prSet/>
      <dgm:spPr/>
      <dgm:t>
        <a:bodyPr/>
        <a:lstStyle/>
        <a:p>
          <a:r>
            <a:rPr lang="es-ES" b="1" dirty="0">
              <a:solidFill>
                <a:schemeClr val="tx1">
                  <a:lumMod val="65000"/>
                  <a:lumOff val="35000"/>
                </a:schemeClr>
              </a:solidFill>
            </a:rPr>
            <a:t>Caso Probable</a:t>
          </a:r>
          <a:endParaRPr lang="es-CL" b="1" dirty="0">
            <a:solidFill>
              <a:schemeClr val="tx1">
                <a:lumMod val="65000"/>
                <a:lumOff val="35000"/>
              </a:schemeClr>
            </a:solidFill>
          </a:endParaRPr>
        </a:p>
      </dgm:t>
    </dgm:pt>
    <dgm:pt modelId="{734C3805-9499-4DB4-84AF-FDEB2813C177}" type="parTrans" cxnId="{D9CA8862-15DE-4D82-96F6-2B7F0C59D3BC}">
      <dgm:prSet/>
      <dgm:spPr/>
      <dgm:t>
        <a:bodyPr/>
        <a:lstStyle/>
        <a:p>
          <a:endParaRPr lang="es-CL"/>
        </a:p>
      </dgm:t>
    </dgm:pt>
    <dgm:pt modelId="{722C181A-E884-4C39-88D1-F0D13DD0E382}" type="sibTrans" cxnId="{D9CA8862-15DE-4D82-96F6-2B7F0C59D3BC}">
      <dgm:prSet/>
      <dgm:spPr/>
      <dgm:t>
        <a:bodyPr/>
        <a:lstStyle/>
        <a:p>
          <a:endParaRPr lang="es-CL"/>
        </a:p>
      </dgm:t>
    </dgm:pt>
    <dgm:pt modelId="{B51CDBF6-0801-4AE0-854A-4EED1FEA7D2D}">
      <dgm:prSet/>
      <dgm:spPr/>
      <dgm:t>
        <a:bodyPr/>
        <a:lstStyle/>
        <a:p>
          <a:r>
            <a:rPr lang="es-ES" b="1" dirty="0">
              <a:solidFill>
                <a:schemeClr val="tx1">
                  <a:lumMod val="65000"/>
                  <a:lumOff val="35000"/>
                </a:schemeClr>
              </a:solidFill>
            </a:rPr>
            <a:t>Caso Sospechoso</a:t>
          </a:r>
          <a:endParaRPr lang="es-CL" b="1" dirty="0">
            <a:solidFill>
              <a:schemeClr val="tx1">
                <a:lumMod val="65000"/>
                <a:lumOff val="35000"/>
              </a:schemeClr>
            </a:solidFill>
          </a:endParaRPr>
        </a:p>
      </dgm:t>
    </dgm:pt>
    <dgm:pt modelId="{91A5E224-0352-40F5-A106-61DE2BDBEC56}" type="parTrans" cxnId="{C3CDE587-AD60-4E6E-99D1-CD7AA97FF326}">
      <dgm:prSet/>
      <dgm:spPr/>
      <dgm:t>
        <a:bodyPr/>
        <a:lstStyle/>
        <a:p>
          <a:endParaRPr lang="es-CL"/>
        </a:p>
      </dgm:t>
    </dgm:pt>
    <dgm:pt modelId="{5120E7E6-63FA-4FF7-8CF3-7B114560F277}" type="sibTrans" cxnId="{C3CDE587-AD60-4E6E-99D1-CD7AA97FF326}">
      <dgm:prSet/>
      <dgm:spPr/>
      <dgm:t>
        <a:bodyPr/>
        <a:lstStyle/>
        <a:p>
          <a:endParaRPr lang="es-CL"/>
        </a:p>
      </dgm:t>
    </dgm:pt>
    <dgm:pt modelId="{0375DA35-CC78-455A-A92B-F6A2B26A5542}">
      <dgm:prSet/>
      <dgm:spPr/>
      <dgm:t>
        <a:bodyPr/>
        <a:lstStyle/>
        <a:p>
          <a:r>
            <a:rPr lang="es-ES" b="1" dirty="0">
              <a:solidFill>
                <a:schemeClr val="tx1">
                  <a:lumMod val="65000"/>
                  <a:lumOff val="35000"/>
                </a:schemeClr>
              </a:solidFill>
            </a:rPr>
            <a:t>Contacto Estrecho</a:t>
          </a:r>
          <a:endParaRPr lang="es-CL" b="1" dirty="0">
            <a:solidFill>
              <a:schemeClr val="tx1">
                <a:lumMod val="65000"/>
                <a:lumOff val="35000"/>
              </a:schemeClr>
            </a:solidFill>
          </a:endParaRPr>
        </a:p>
      </dgm:t>
    </dgm:pt>
    <dgm:pt modelId="{54C664B7-1DE9-4314-AFD1-A1FCD72D8FE2}" type="parTrans" cxnId="{0B602F69-CB31-412C-8411-7AF4A74F1EFD}">
      <dgm:prSet/>
      <dgm:spPr/>
      <dgm:t>
        <a:bodyPr/>
        <a:lstStyle/>
        <a:p>
          <a:endParaRPr lang="es-CL"/>
        </a:p>
      </dgm:t>
    </dgm:pt>
    <dgm:pt modelId="{279C9293-3E8E-4630-BBEC-92D911A88D18}" type="sibTrans" cxnId="{0B602F69-CB31-412C-8411-7AF4A74F1EFD}">
      <dgm:prSet/>
      <dgm:spPr/>
      <dgm:t>
        <a:bodyPr/>
        <a:lstStyle/>
        <a:p>
          <a:endParaRPr lang="es-CL"/>
        </a:p>
      </dgm:t>
    </dgm:pt>
    <dgm:pt modelId="{8E922825-FDB7-46DC-83AB-BEBE00126DD1}">
      <dgm:prSet/>
      <dgm:spPr/>
      <dgm:t>
        <a:bodyPr/>
        <a:lstStyle/>
        <a:p>
          <a:r>
            <a:rPr lang="es-ES" b="1" dirty="0">
              <a:solidFill>
                <a:schemeClr val="tx1">
                  <a:lumMod val="65000"/>
                  <a:lumOff val="35000"/>
                </a:schemeClr>
              </a:solidFill>
            </a:rPr>
            <a:t>Contactos de Alto Riesgo</a:t>
          </a:r>
          <a:endParaRPr lang="es-CL" b="1" dirty="0">
            <a:solidFill>
              <a:schemeClr val="tx1">
                <a:lumMod val="65000"/>
                <a:lumOff val="35000"/>
              </a:schemeClr>
            </a:solidFill>
          </a:endParaRPr>
        </a:p>
      </dgm:t>
    </dgm:pt>
    <dgm:pt modelId="{2EB18649-556B-4E89-8A18-4F1939A67C1F}" type="parTrans" cxnId="{E82911E1-8D12-4889-B951-357722B601D3}">
      <dgm:prSet/>
      <dgm:spPr/>
      <dgm:t>
        <a:bodyPr/>
        <a:lstStyle/>
        <a:p>
          <a:endParaRPr lang="es-CL"/>
        </a:p>
      </dgm:t>
    </dgm:pt>
    <dgm:pt modelId="{0B87F27C-639B-4D4E-88EB-1CC8B8E7D8CD}" type="sibTrans" cxnId="{E82911E1-8D12-4889-B951-357722B601D3}">
      <dgm:prSet/>
      <dgm:spPr/>
      <dgm:t>
        <a:bodyPr/>
        <a:lstStyle/>
        <a:p>
          <a:endParaRPr lang="es-CL"/>
        </a:p>
      </dgm:t>
    </dgm:pt>
    <dgm:pt modelId="{76384467-D089-4C02-A26E-36F93EAB3D26}" type="pres">
      <dgm:prSet presAssocID="{687ADAE9-EB42-48EA-834C-17670F6C3E57}" presName="Name0" presStyleCnt="0">
        <dgm:presLayoutVars>
          <dgm:chMax val="7"/>
          <dgm:dir/>
          <dgm:resizeHandles val="exact"/>
        </dgm:presLayoutVars>
      </dgm:prSet>
      <dgm:spPr/>
    </dgm:pt>
    <dgm:pt modelId="{8EB73BAA-E382-4C1B-9524-BB14080A9F4E}" type="pres">
      <dgm:prSet presAssocID="{687ADAE9-EB42-48EA-834C-17670F6C3E57}" presName="ellipse1" presStyleLbl="vennNode1" presStyleIdx="0" presStyleCnt="6" custLinFactNeighborX="-2017" custLinFactNeighborY="-2098">
        <dgm:presLayoutVars>
          <dgm:bulletEnabled val="1"/>
        </dgm:presLayoutVars>
      </dgm:prSet>
      <dgm:spPr/>
    </dgm:pt>
    <dgm:pt modelId="{309B6D3F-7A85-4B15-A98A-B68925EFB81E}" type="pres">
      <dgm:prSet presAssocID="{687ADAE9-EB42-48EA-834C-17670F6C3E57}" presName="ellipse2" presStyleLbl="vennNode1" presStyleIdx="1" presStyleCnt="6" custLinFactNeighborX="82518" custLinFactNeighborY="2220">
        <dgm:presLayoutVars>
          <dgm:bulletEnabled val="1"/>
        </dgm:presLayoutVars>
      </dgm:prSet>
      <dgm:spPr/>
    </dgm:pt>
    <dgm:pt modelId="{5CE0F9F4-B699-4082-8E8F-DD5D1E7E1112}" type="pres">
      <dgm:prSet presAssocID="{687ADAE9-EB42-48EA-834C-17670F6C3E57}" presName="ellipse3" presStyleLbl="vennNode1" presStyleIdx="2" presStyleCnt="6" custLinFactNeighborX="-55965" custLinFactNeighborY="66667">
        <dgm:presLayoutVars>
          <dgm:bulletEnabled val="1"/>
        </dgm:presLayoutVars>
      </dgm:prSet>
      <dgm:spPr/>
    </dgm:pt>
    <dgm:pt modelId="{DF485787-33D1-4900-9005-A9C8AD8CE41A}" type="pres">
      <dgm:prSet presAssocID="{687ADAE9-EB42-48EA-834C-17670F6C3E57}" presName="ellipse4" presStyleLbl="vennNode1" presStyleIdx="3" presStyleCnt="6" custLinFactNeighborX="-70199" custLinFactNeighborY="-63939">
        <dgm:presLayoutVars>
          <dgm:bulletEnabled val="1"/>
        </dgm:presLayoutVars>
      </dgm:prSet>
      <dgm:spPr/>
    </dgm:pt>
    <dgm:pt modelId="{2B04DFBE-85CA-43A9-8704-84FC9688F266}" type="pres">
      <dgm:prSet presAssocID="{687ADAE9-EB42-48EA-834C-17670F6C3E57}" presName="ellipse5" presStyleLbl="vennNode1" presStyleIdx="4" presStyleCnt="6" custLinFactNeighborX="-33010" custLinFactNeighborY="507">
        <dgm:presLayoutVars>
          <dgm:bulletEnabled val="1"/>
        </dgm:presLayoutVars>
      </dgm:prSet>
      <dgm:spPr/>
    </dgm:pt>
    <dgm:pt modelId="{F3AAD185-4AD0-4599-876E-698B0A1440F0}" type="pres">
      <dgm:prSet presAssocID="{687ADAE9-EB42-48EA-834C-17670F6C3E57}" presName="ellipse6" presStyleLbl="vennNode1" presStyleIdx="5" presStyleCnt="6" custLinFactNeighborX="-38674" custLinFactNeighborY="2220">
        <dgm:presLayoutVars>
          <dgm:bulletEnabled val="1"/>
        </dgm:presLayoutVars>
      </dgm:prSet>
      <dgm:spPr/>
    </dgm:pt>
  </dgm:ptLst>
  <dgm:cxnLst>
    <dgm:cxn modelId="{4D138C1F-BFD8-48E0-ACD3-597ACD1E3BB2}" type="presOf" srcId="{9DCDF11D-AB74-4F14-83F0-352A23187356}" destId="{2B04DFBE-85CA-43A9-8704-84FC9688F266}" srcOrd="0" destOrd="0" presId="urn:microsoft.com/office/officeart/2005/8/layout/rings+Icon"/>
    <dgm:cxn modelId="{2FA31733-2BF6-4F9B-AC6F-0AF9688AD570}" type="presOf" srcId="{8E922825-FDB7-46DC-83AB-BEBE00126DD1}" destId="{309B6D3F-7A85-4B15-A98A-B68925EFB81E}" srcOrd="0" destOrd="0" presId="urn:microsoft.com/office/officeart/2005/8/layout/rings+Icon"/>
    <dgm:cxn modelId="{1118DB34-F5EE-47AC-97D4-BAC8ED6935FA}" type="presOf" srcId="{687ADAE9-EB42-48EA-834C-17670F6C3E57}" destId="{76384467-D089-4C02-A26E-36F93EAB3D26}" srcOrd="0" destOrd="0" presId="urn:microsoft.com/office/officeart/2005/8/layout/rings+Icon"/>
    <dgm:cxn modelId="{D9CA8862-15DE-4D82-96F6-2B7F0C59D3BC}" srcId="{687ADAE9-EB42-48EA-834C-17670F6C3E57}" destId="{9DCDF11D-AB74-4F14-83F0-352A23187356}" srcOrd="4" destOrd="0" parTransId="{734C3805-9499-4DB4-84AF-FDEB2813C177}" sibTransId="{722C181A-E884-4C39-88D1-F0D13DD0E382}"/>
    <dgm:cxn modelId="{8133B546-6A7E-4C45-A778-215CD851809C}" type="presOf" srcId="{B51CDBF6-0801-4AE0-854A-4EED1FEA7D2D}" destId="{DF485787-33D1-4900-9005-A9C8AD8CE41A}" srcOrd="0" destOrd="0" presId="urn:microsoft.com/office/officeart/2005/8/layout/rings+Icon"/>
    <dgm:cxn modelId="{0B602F69-CB31-412C-8411-7AF4A74F1EFD}" srcId="{687ADAE9-EB42-48EA-834C-17670F6C3E57}" destId="{0375DA35-CC78-455A-A92B-F6A2B26A5542}" srcOrd="2" destOrd="0" parTransId="{54C664B7-1DE9-4314-AFD1-A1FCD72D8FE2}" sibTransId="{279C9293-3E8E-4630-BBEC-92D911A88D18}"/>
    <dgm:cxn modelId="{77BD3878-9248-43CA-96BF-D8A373DDDD14}" type="presOf" srcId="{24790D6B-0C5E-41AB-970A-569E58CBD224}" destId="{8EB73BAA-E382-4C1B-9524-BB14080A9F4E}" srcOrd="0" destOrd="0" presId="urn:microsoft.com/office/officeart/2005/8/layout/rings+Icon"/>
    <dgm:cxn modelId="{C3CDE587-AD60-4E6E-99D1-CD7AA97FF326}" srcId="{687ADAE9-EB42-48EA-834C-17670F6C3E57}" destId="{B51CDBF6-0801-4AE0-854A-4EED1FEA7D2D}" srcOrd="3" destOrd="0" parTransId="{91A5E224-0352-40F5-A106-61DE2BDBEC56}" sibTransId="{5120E7E6-63FA-4FF7-8CF3-7B114560F277}"/>
    <dgm:cxn modelId="{5F7D71B5-0B7A-409C-A359-2D23D1D28756}" srcId="{687ADAE9-EB42-48EA-834C-17670F6C3E57}" destId="{DE6FA7A3-3E0F-40DE-9781-14B0A72EC140}" srcOrd="5" destOrd="0" parTransId="{A65CE8D6-0BBB-4E86-A275-22C2E87AAE7F}" sibTransId="{0761BDF2-1195-4702-9AD5-B74D3906A8F5}"/>
    <dgm:cxn modelId="{8B131FBA-0E81-47B2-A065-B0B0C268AAA6}" type="presOf" srcId="{0375DA35-CC78-455A-A92B-F6A2B26A5542}" destId="{5CE0F9F4-B699-4082-8E8F-DD5D1E7E1112}" srcOrd="0" destOrd="0" presId="urn:microsoft.com/office/officeart/2005/8/layout/rings+Icon"/>
    <dgm:cxn modelId="{2FEDF9BF-DAEB-4683-8B06-695213DE2543}" type="presOf" srcId="{DE6FA7A3-3E0F-40DE-9781-14B0A72EC140}" destId="{F3AAD185-4AD0-4599-876E-698B0A1440F0}" srcOrd="0" destOrd="0" presId="urn:microsoft.com/office/officeart/2005/8/layout/rings+Icon"/>
    <dgm:cxn modelId="{E82911E1-8D12-4889-B951-357722B601D3}" srcId="{687ADAE9-EB42-48EA-834C-17670F6C3E57}" destId="{8E922825-FDB7-46DC-83AB-BEBE00126DD1}" srcOrd="1" destOrd="0" parTransId="{2EB18649-556B-4E89-8A18-4F1939A67C1F}" sibTransId="{0B87F27C-639B-4D4E-88EB-1CC8B8E7D8CD}"/>
    <dgm:cxn modelId="{DACDACF0-AEE1-4FB7-BC88-1423A9E91F13}" srcId="{687ADAE9-EB42-48EA-834C-17670F6C3E57}" destId="{24790D6B-0C5E-41AB-970A-569E58CBD224}" srcOrd="0" destOrd="0" parTransId="{D4DF5A7C-06F7-47E8-887C-7015312B4D86}" sibTransId="{6BA24505-4C5F-45C5-BBC6-EB2758289852}"/>
    <dgm:cxn modelId="{E8D4A78D-0279-48CF-8BB4-C719CE8B715F}" type="presParOf" srcId="{76384467-D089-4C02-A26E-36F93EAB3D26}" destId="{8EB73BAA-E382-4C1B-9524-BB14080A9F4E}" srcOrd="0" destOrd="0" presId="urn:microsoft.com/office/officeart/2005/8/layout/rings+Icon"/>
    <dgm:cxn modelId="{4F973437-68C6-4478-ACE8-401FA378F32A}" type="presParOf" srcId="{76384467-D089-4C02-A26E-36F93EAB3D26}" destId="{309B6D3F-7A85-4B15-A98A-B68925EFB81E}" srcOrd="1" destOrd="0" presId="urn:microsoft.com/office/officeart/2005/8/layout/rings+Icon"/>
    <dgm:cxn modelId="{0432A7BF-2DE0-48A2-8744-DDAEDF510AFF}" type="presParOf" srcId="{76384467-D089-4C02-A26E-36F93EAB3D26}" destId="{5CE0F9F4-B699-4082-8E8F-DD5D1E7E1112}" srcOrd="2" destOrd="0" presId="urn:microsoft.com/office/officeart/2005/8/layout/rings+Icon"/>
    <dgm:cxn modelId="{4BCFE6BF-F014-4D4F-BE62-208844E9EAB4}" type="presParOf" srcId="{76384467-D089-4C02-A26E-36F93EAB3D26}" destId="{DF485787-33D1-4900-9005-A9C8AD8CE41A}" srcOrd="3" destOrd="0" presId="urn:microsoft.com/office/officeart/2005/8/layout/rings+Icon"/>
    <dgm:cxn modelId="{035CD000-8154-44DE-B07C-5DD24C27A404}" type="presParOf" srcId="{76384467-D089-4C02-A26E-36F93EAB3D26}" destId="{2B04DFBE-85CA-43A9-8704-84FC9688F266}" srcOrd="4" destOrd="0" presId="urn:microsoft.com/office/officeart/2005/8/layout/rings+Icon"/>
    <dgm:cxn modelId="{24D3BED5-DD37-474B-8272-F9DC85693D68}" type="presParOf" srcId="{76384467-D089-4C02-A26E-36F93EAB3D26}" destId="{F3AAD185-4AD0-4599-876E-698B0A1440F0}" srcOrd="5" destOrd="0" presId="urn:microsoft.com/office/officeart/2005/8/layout/rings+Icon"/>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73BAA-E382-4C1B-9524-BB14080A9F4E}">
      <dsp:nvSpPr>
        <dsp:cNvPr id="0" name=""/>
        <dsp:cNvSpPr/>
      </dsp:nvSpPr>
      <dsp:spPr>
        <a:xfrm>
          <a:off x="0" y="268799"/>
          <a:ext cx="2100513" cy="210061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L" sz="2100" b="1" kern="1200" dirty="0">
              <a:solidFill>
                <a:schemeClr val="tx1">
                  <a:lumMod val="65000"/>
                  <a:lumOff val="35000"/>
                </a:schemeClr>
              </a:solidFill>
            </a:rPr>
            <a:t>Caso Confirmado</a:t>
          </a:r>
        </a:p>
      </dsp:txBody>
      <dsp:txXfrm>
        <a:off x="307613" y="576428"/>
        <a:ext cx="1485287" cy="1485361"/>
      </dsp:txXfrm>
    </dsp:sp>
    <dsp:sp modelId="{309B6D3F-7A85-4B15-A98A-B68925EFB81E}">
      <dsp:nvSpPr>
        <dsp:cNvPr id="0" name=""/>
        <dsp:cNvSpPr/>
      </dsp:nvSpPr>
      <dsp:spPr>
        <a:xfrm>
          <a:off x="2824359" y="1713282"/>
          <a:ext cx="2100513" cy="2100619"/>
        </a:xfrm>
        <a:prstGeom prst="ellipse">
          <a:avLst/>
        </a:prstGeom>
        <a:solidFill>
          <a:schemeClr val="accent5">
            <a:alpha val="50000"/>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lumMod val="65000"/>
                  <a:lumOff val="35000"/>
                </a:schemeClr>
              </a:solidFill>
            </a:rPr>
            <a:t>Contactos de Alto Riesgo</a:t>
          </a:r>
          <a:endParaRPr lang="es-CL" sz="2100" b="1" kern="1200" dirty="0">
            <a:solidFill>
              <a:schemeClr val="tx1">
                <a:lumMod val="65000"/>
                <a:lumOff val="35000"/>
              </a:schemeClr>
            </a:solidFill>
          </a:endParaRPr>
        </a:p>
      </dsp:txBody>
      <dsp:txXfrm>
        <a:off x="3131972" y="2020911"/>
        <a:ext cx="1485287" cy="1485361"/>
      </dsp:txXfrm>
    </dsp:sp>
    <dsp:sp modelId="{5CE0F9F4-B699-4082-8E8F-DD5D1E7E1112}">
      <dsp:nvSpPr>
        <dsp:cNvPr id="0" name=""/>
        <dsp:cNvSpPr/>
      </dsp:nvSpPr>
      <dsp:spPr>
        <a:xfrm>
          <a:off x="1006563" y="1713289"/>
          <a:ext cx="2100513" cy="2100619"/>
        </a:xfrm>
        <a:prstGeom prst="ellipse">
          <a:avLst/>
        </a:prstGeom>
        <a:solidFill>
          <a:schemeClr val="accent5">
            <a:alpha val="50000"/>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lumMod val="65000"/>
                  <a:lumOff val="35000"/>
                </a:schemeClr>
              </a:solidFill>
            </a:rPr>
            <a:t>Contacto Estrecho</a:t>
          </a:r>
          <a:endParaRPr lang="es-CL" sz="2100" b="1" kern="1200" dirty="0">
            <a:solidFill>
              <a:schemeClr val="tx1">
                <a:lumMod val="65000"/>
                <a:lumOff val="35000"/>
              </a:schemeClr>
            </a:solidFill>
          </a:endParaRPr>
        </a:p>
      </dsp:txBody>
      <dsp:txXfrm>
        <a:off x="1314176" y="2020918"/>
        <a:ext cx="1485287" cy="1485361"/>
      </dsp:txXfrm>
    </dsp:sp>
    <dsp:sp modelId="{DF485787-33D1-4900-9005-A9C8AD8CE41A}">
      <dsp:nvSpPr>
        <dsp:cNvPr id="0" name=""/>
        <dsp:cNvSpPr/>
      </dsp:nvSpPr>
      <dsp:spPr>
        <a:xfrm>
          <a:off x="1798634" y="323533"/>
          <a:ext cx="2100513" cy="2100619"/>
        </a:xfrm>
        <a:prstGeom prst="ellipse">
          <a:avLst/>
        </a:prstGeom>
        <a:solidFill>
          <a:schemeClr val="accent5">
            <a:alpha val="50000"/>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lumMod val="65000"/>
                  <a:lumOff val="35000"/>
                </a:schemeClr>
              </a:solidFill>
            </a:rPr>
            <a:t>Caso Sospechoso</a:t>
          </a:r>
          <a:endParaRPr lang="es-CL" sz="2100" b="1" kern="1200" dirty="0">
            <a:solidFill>
              <a:schemeClr val="tx1">
                <a:lumMod val="65000"/>
                <a:lumOff val="35000"/>
              </a:schemeClr>
            </a:solidFill>
          </a:endParaRPr>
        </a:p>
      </dsp:txBody>
      <dsp:txXfrm>
        <a:off x="2106247" y="631162"/>
        <a:ext cx="1485287" cy="1485361"/>
      </dsp:txXfrm>
    </dsp:sp>
    <dsp:sp modelId="{2B04DFBE-85CA-43A9-8704-84FC9688F266}">
      <dsp:nvSpPr>
        <dsp:cNvPr id="0" name=""/>
        <dsp:cNvSpPr/>
      </dsp:nvSpPr>
      <dsp:spPr>
        <a:xfrm>
          <a:off x="3670852" y="323520"/>
          <a:ext cx="2100513" cy="2100619"/>
        </a:xfrm>
        <a:prstGeom prst="ellipse">
          <a:avLst/>
        </a:prstGeom>
        <a:solidFill>
          <a:schemeClr val="accent5">
            <a:alpha val="50000"/>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lumMod val="65000"/>
                  <a:lumOff val="35000"/>
                </a:schemeClr>
              </a:solidFill>
            </a:rPr>
            <a:t>Caso Probable</a:t>
          </a:r>
          <a:endParaRPr lang="es-CL" sz="2100" b="1" kern="1200" dirty="0">
            <a:solidFill>
              <a:schemeClr val="tx1">
                <a:lumMod val="65000"/>
                <a:lumOff val="35000"/>
              </a:schemeClr>
            </a:solidFill>
          </a:endParaRPr>
        </a:p>
      </dsp:txBody>
      <dsp:txXfrm>
        <a:off x="3978465" y="631149"/>
        <a:ext cx="1485287" cy="1485361"/>
      </dsp:txXfrm>
    </dsp:sp>
    <dsp:sp modelId="{F3AAD185-4AD0-4599-876E-698B0A1440F0}">
      <dsp:nvSpPr>
        <dsp:cNvPr id="0" name=""/>
        <dsp:cNvSpPr/>
      </dsp:nvSpPr>
      <dsp:spPr>
        <a:xfrm>
          <a:off x="4642937" y="1713282"/>
          <a:ext cx="2100513" cy="2100619"/>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lumMod val="65000"/>
                  <a:lumOff val="35000"/>
                </a:schemeClr>
              </a:solidFill>
            </a:rPr>
            <a:t>Contactos de Bajo Riesgo</a:t>
          </a:r>
          <a:endParaRPr lang="es-CL" sz="2100" b="1" kern="1200" dirty="0">
            <a:solidFill>
              <a:schemeClr val="tx1">
                <a:lumMod val="65000"/>
                <a:lumOff val="35000"/>
              </a:schemeClr>
            </a:solidFill>
          </a:endParaRPr>
        </a:p>
      </dsp:txBody>
      <dsp:txXfrm>
        <a:off x="4950550" y="2020911"/>
        <a:ext cx="1485287" cy="148536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5C98A-307F-40B0-A899-3E18DF27AB50}" type="datetimeFigureOut">
              <a:rPr lang="es-CL" smtClean="0"/>
              <a:t>23-06-2020</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759A9-8C28-4D62-B4A7-C591132ABE82}" type="slidenum">
              <a:rPr lang="es-CL" smtClean="0"/>
              <a:t>‹Nº›</a:t>
            </a:fld>
            <a:endParaRPr lang="es-CL" dirty="0"/>
          </a:p>
        </p:txBody>
      </p:sp>
    </p:spTree>
    <p:extLst>
      <p:ext uri="{BB962C8B-B14F-4D97-AF65-F5344CB8AC3E}">
        <p14:creationId xmlns:p14="http://schemas.microsoft.com/office/powerpoint/2010/main" val="340198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a:t>
            </a:fld>
            <a:endParaRPr lang="es-CL" dirty="0"/>
          </a:p>
        </p:txBody>
      </p:sp>
    </p:spTree>
    <p:extLst>
      <p:ext uri="{BB962C8B-B14F-4D97-AF65-F5344CB8AC3E}">
        <p14:creationId xmlns:p14="http://schemas.microsoft.com/office/powerpoint/2010/main" val="306532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2</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3</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8</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14</a:t>
            </a:fld>
            <a:endParaRPr lang="es-CL" dirty="0"/>
          </a:p>
        </p:txBody>
      </p:sp>
    </p:spTree>
    <p:extLst>
      <p:ext uri="{BB962C8B-B14F-4D97-AF65-F5344CB8AC3E}">
        <p14:creationId xmlns:p14="http://schemas.microsoft.com/office/powerpoint/2010/main" val="95095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9673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02575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28689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03706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44189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8198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87033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34218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311513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62931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05646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CDD1-B919-47A9-B1D6-57B3148EDF83}" type="slidenum">
              <a:rPr lang="es-CL" smtClean="0"/>
              <a:t>‹Nº›</a:t>
            </a:fld>
            <a:endParaRPr lang="es-CL" dirty="0"/>
          </a:p>
        </p:txBody>
      </p:sp>
    </p:spTree>
    <p:extLst>
      <p:ext uri="{BB962C8B-B14F-4D97-AF65-F5344CB8AC3E}">
        <p14:creationId xmlns:p14="http://schemas.microsoft.com/office/powerpoint/2010/main" val="72275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upr@med.uchile.c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8.png"/><Relationship Id="rId7" Type="http://schemas.openxmlformats.org/officeDocument/2006/relationships/diagramLayout" Target="../diagrams/layout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0.png"/><Relationship Id="rId10" Type="http://schemas.microsoft.com/office/2007/relationships/diagramDrawing" Target="../diagrams/drawing1.xml"/><Relationship Id="rId4" Type="http://schemas.openxmlformats.org/officeDocument/2006/relationships/image" Target="../media/image19.png"/><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5.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04161" y="264719"/>
            <a:ext cx="4956024" cy="4956024"/>
          </a:xfrm>
          <a:prstGeom prst="rect">
            <a:avLst/>
          </a:prstGeom>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5517232"/>
            <a:ext cx="6872535" cy="1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r="3021"/>
          <a:stretch/>
        </p:blipFill>
        <p:spPr bwMode="auto">
          <a:xfrm>
            <a:off x="5660578" y="-19422"/>
            <a:ext cx="3483422"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904656" y="0"/>
            <a:ext cx="3239344" cy="686824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pic>
        <p:nvPicPr>
          <p:cNvPr id="5" name="4 Imagen"/>
          <p:cNvPicPr>
            <a:picLocks noChangeAspect="1"/>
          </p:cNvPicPr>
          <p:nvPr/>
        </p:nvPicPr>
        <p:blipFill>
          <a:blip r:embed="rId8">
            <a:lum bright="70000" contrast="-70000"/>
            <a:extLst>
              <a:ext uri="{BEBA8EAE-BF5A-486C-A8C5-ECC9F3942E4B}">
                <a14:imgProps xmlns:a14="http://schemas.microsoft.com/office/drawing/2010/main">
                  <a14:imgLayer r:embed="rId9">
                    <a14:imgEffect>
                      <a14:sharpenSoften amount="100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6471084" y="264719"/>
            <a:ext cx="2249133" cy="3045287"/>
          </a:xfrm>
          <a:prstGeom prst="rect">
            <a:avLst/>
          </a:prstGeom>
        </p:spPr>
      </p:pic>
      <p:sp>
        <p:nvSpPr>
          <p:cNvPr id="2" name="1 Título"/>
          <p:cNvSpPr>
            <a:spLocks noGrp="1"/>
          </p:cNvSpPr>
          <p:nvPr>
            <p:ph type="ctrTitle"/>
          </p:nvPr>
        </p:nvSpPr>
        <p:spPr>
          <a:xfrm>
            <a:off x="323528" y="2060848"/>
            <a:ext cx="5040560" cy="2088232"/>
          </a:xfrm>
        </p:spPr>
        <p:txBody>
          <a:bodyPr>
            <a:noAutofit/>
          </a:bodyPr>
          <a:lstStyle/>
          <a:p>
            <a:r>
              <a:rPr lang="es-CL" sz="3600" b="1" u="sng" dirty="0">
                <a:solidFill>
                  <a:schemeClr val="tx2"/>
                </a:solidFill>
                <a:effectLst>
                  <a:outerShdw blurRad="50800" dist="38100" dir="8100000" algn="tr" rotWithShape="0">
                    <a:prstClr val="black">
                      <a:alpha val="40000"/>
                    </a:prstClr>
                  </a:outerShdw>
                </a:effectLst>
              </a:rPr>
              <a:t>Cápsula Informativa N°3: </a:t>
            </a:r>
            <a:br>
              <a:rPr lang="es-CL" sz="3600" b="1" u="sng" dirty="0">
                <a:solidFill>
                  <a:schemeClr val="tx2"/>
                </a:solidFill>
                <a:effectLst>
                  <a:outerShdw blurRad="50800" dist="38100" dir="8100000" algn="tr" rotWithShape="0">
                    <a:prstClr val="black">
                      <a:alpha val="40000"/>
                    </a:prstClr>
                  </a:outerShdw>
                </a:effectLst>
              </a:rPr>
            </a:br>
            <a:r>
              <a:rPr lang="es-MX" sz="3600" b="1" dirty="0">
                <a:solidFill>
                  <a:schemeClr val="tx2"/>
                </a:solidFill>
                <a:effectLst>
                  <a:outerShdw blurRad="50800" dist="38100" dir="8100000" algn="tr" rotWithShape="0">
                    <a:prstClr val="black">
                      <a:alpha val="40000"/>
                    </a:prstClr>
                  </a:outerShdw>
                </a:effectLst>
              </a:rPr>
              <a:t>Riesgos y seguridad asociados al contexto COVID-19. </a:t>
            </a:r>
            <a:endParaRPr lang="es-CL" sz="4000" b="1" dirty="0">
              <a:solidFill>
                <a:schemeClr val="tx2"/>
              </a:solidFill>
              <a:effectLst>
                <a:outerShdw blurRad="50800" dist="38100" dir="8100000" algn="tr" rotWithShape="0">
                  <a:prstClr val="black">
                    <a:alpha val="40000"/>
                  </a:prstClr>
                </a:outerShdw>
              </a:effectLst>
            </a:endParaRPr>
          </a:p>
        </p:txBody>
      </p:sp>
      <p:sp>
        <p:nvSpPr>
          <p:cNvPr id="3" name="2 Subtítulo"/>
          <p:cNvSpPr>
            <a:spLocks noGrp="1"/>
          </p:cNvSpPr>
          <p:nvPr>
            <p:ph type="subTitle" idx="1"/>
          </p:nvPr>
        </p:nvSpPr>
        <p:spPr>
          <a:xfrm>
            <a:off x="6300192" y="5610222"/>
            <a:ext cx="2337345" cy="360040"/>
          </a:xfrm>
        </p:spPr>
        <p:txBody>
          <a:bodyPr>
            <a:noAutofit/>
          </a:bodyPr>
          <a:lstStyle/>
          <a:p>
            <a:r>
              <a:rPr lang="es-CL" sz="1400" b="1" dirty="0">
                <a:solidFill>
                  <a:schemeClr val="bg1"/>
                </a:solidFill>
              </a:rPr>
              <a:t>SUBDIRECCIÓN DE RELACIONES HUMANAS</a:t>
            </a:r>
          </a:p>
        </p:txBody>
      </p:sp>
      <p:sp>
        <p:nvSpPr>
          <p:cNvPr id="6" name="5 CuadroTexto"/>
          <p:cNvSpPr txBox="1"/>
          <p:nvPr/>
        </p:nvSpPr>
        <p:spPr>
          <a:xfrm>
            <a:off x="6748784" y="6108282"/>
            <a:ext cx="1440160" cy="276999"/>
          </a:xfrm>
          <a:prstGeom prst="rect">
            <a:avLst/>
          </a:prstGeom>
          <a:noFill/>
        </p:spPr>
        <p:txBody>
          <a:bodyPr wrap="square" rtlCol="0">
            <a:spAutoFit/>
          </a:bodyPr>
          <a:lstStyle/>
          <a:p>
            <a:pPr algn="ctr"/>
            <a:r>
              <a:rPr lang="es-CL" sz="1200" b="1" dirty="0">
                <a:solidFill>
                  <a:schemeClr val="bg1"/>
                </a:solidFill>
              </a:rPr>
              <a:t>2020</a:t>
            </a:r>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8989" y="5656677"/>
            <a:ext cx="1849430" cy="118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48214" y="5656676"/>
            <a:ext cx="1860718" cy="121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34" y="5636160"/>
            <a:ext cx="2033323" cy="122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98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¿Qué es un accidente del trabajo? Ley 16.744</a:t>
            </a:r>
          </a:p>
        </p:txBody>
      </p:sp>
      <p:pic>
        <p:nvPicPr>
          <p:cNvPr id="7170" name="Picture 2"/>
          <p:cNvPicPr>
            <a:picLocks noChangeAspect="1" noChangeArrowheads="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78835" t="20031" b="41612"/>
          <a:stretch/>
        </p:blipFill>
        <p:spPr bwMode="auto">
          <a:xfrm>
            <a:off x="7380312" y="2068797"/>
            <a:ext cx="1345654" cy="4448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988840"/>
            <a:ext cx="7838462" cy="2554545"/>
          </a:xfrm>
          <a:prstGeom prst="rect">
            <a:avLst/>
          </a:prstGeom>
        </p:spPr>
        <p:txBody>
          <a:bodyPr wrap="square">
            <a:spAutoFit/>
          </a:bodyPr>
          <a:lstStyle/>
          <a:p>
            <a:pPr algn="just"/>
            <a:r>
              <a:rPr lang="es-MX" sz="2000" dirty="0">
                <a:solidFill>
                  <a:schemeClr val="tx1">
                    <a:lumMod val="65000"/>
                    <a:lumOff val="35000"/>
                  </a:schemeClr>
                </a:solidFill>
              </a:rPr>
              <a:t>Toda lesión que un trabajador(a) sufra a causa (relación directa con el trabajo) o con ocasión (relación indirecta con el trabajo) de las tareas que desempeña y que provoque una incapacidad, temporal o permanente (por ejemplo, resbalones, caídas, cortes y pinchazos), o muerte.</a:t>
            </a: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Fuente: Dirección de Recursos Humanos – Universidad de Chile.</a:t>
            </a: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 </a:t>
            </a:r>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27" t="18446" r="22413" b="58779"/>
          <a:stretch/>
        </p:blipFill>
        <p:spPr bwMode="auto">
          <a:xfrm>
            <a:off x="2411760" y="4293096"/>
            <a:ext cx="4598315" cy="184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69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¿Qué es un accidente de trayecto?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988840"/>
            <a:ext cx="7838462" cy="3170099"/>
          </a:xfrm>
          <a:prstGeom prst="rect">
            <a:avLst/>
          </a:prstGeom>
        </p:spPr>
        <p:txBody>
          <a:bodyPr wrap="square">
            <a:spAutoFit/>
          </a:bodyPr>
          <a:lstStyle/>
          <a:p>
            <a:pPr algn="just"/>
            <a:r>
              <a:rPr lang="es-MX" sz="2000" dirty="0">
                <a:solidFill>
                  <a:schemeClr val="tx1">
                    <a:lumMod val="65000"/>
                    <a:lumOff val="35000"/>
                  </a:schemeClr>
                </a:solidFill>
              </a:rPr>
              <a:t>De conformidad con lo dispuesto en el inciso segundo del artículo 5° de la Ley N°16.744, son aquellos ocurridos en el trayecto directo, de ida o de regreso, entre la habitación y el lugar de trabajo, y aquellos que ocurran en el trayecto directo entre dos lugares de trabajo, aunque correspondan a distintos empleadores.</a:t>
            </a: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Deberá seguir el procedimiento para actuar en caso de accidentes de trabajo publicado en el portal de servicios.</a:t>
            </a:r>
          </a:p>
          <a:p>
            <a:pPr algn="just"/>
            <a:endParaRPr lang="es-MX" sz="2000" dirty="0">
              <a:solidFill>
                <a:schemeClr val="tx1">
                  <a:lumMod val="65000"/>
                  <a:lumOff val="35000"/>
                </a:schemeClr>
              </a:solidFill>
            </a:endParaRPr>
          </a:p>
          <a:p>
            <a:pPr algn="just"/>
            <a:endParaRPr lang="es-MX" sz="2000" dirty="0">
              <a:solidFill>
                <a:schemeClr val="tx1">
                  <a:lumMod val="65000"/>
                  <a:lumOff val="3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55" t="42948" r="14731" b="28526"/>
          <a:stretch/>
        </p:blipFill>
        <p:spPr bwMode="auto">
          <a:xfrm>
            <a:off x="2873106" y="4941168"/>
            <a:ext cx="3498151" cy="156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28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¿Qué son las enfermedades profesionales?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988840"/>
            <a:ext cx="7838462" cy="2246769"/>
          </a:xfrm>
          <a:prstGeom prst="rect">
            <a:avLst/>
          </a:prstGeom>
        </p:spPr>
        <p:txBody>
          <a:bodyPr wrap="square">
            <a:spAutoFit/>
          </a:bodyPr>
          <a:lstStyle/>
          <a:p>
            <a:pPr algn="just"/>
            <a:r>
              <a:rPr lang="es-MX" sz="2000" dirty="0">
                <a:solidFill>
                  <a:schemeClr val="tx1">
                    <a:lumMod val="65000"/>
                    <a:lumOff val="35000"/>
                  </a:schemeClr>
                </a:solidFill>
              </a:rPr>
              <a:t>Son aquellas causadas de manera directa por el ejercicio de la profesión o el trabajo que realice una persona, y que le provoque algún grado de incapacidad temporal, permanente o muerte.</a:t>
            </a: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Fuente: Dirección de Recursos Humanos - Universidad de Chile.</a:t>
            </a:r>
          </a:p>
          <a:p>
            <a:pPr algn="just"/>
            <a:endParaRPr lang="es-MX" sz="2000" dirty="0">
              <a:solidFill>
                <a:schemeClr val="tx1">
                  <a:lumMod val="65000"/>
                  <a:lumOff val="35000"/>
                </a:schemeClr>
              </a:solidFill>
            </a:endParaRPr>
          </a:p>
          <a:p>
            <a:pPr algn="just"/>
            <a:endParaRPr lang="es-MX" sz="2000" dirty="0">
              <a:solidFill>
                <a:schemeClr val="tx1">
                  <a:lumMod val="65000"/>
                  <a:lumOff val="35000"/>
                </a:schemeClr>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648" y="4077072"/>
            <a:ext cx="3614286" cy="240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81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¿Qué hacer frente a una situación como esta?: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693978" y="1784325"/>
            <a:ext cx="7838462" cy="4597003"/>
          </a:xfrm>
          <a:prstGeom prst="round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es-MX" sz="2400" b="1" dirty="0">
                <a:solidFill>
                  <a:schemeClr val="bg1"/>
                </a:solidFill>
              </a:rPr>
              <a:t>En caso de atender a cualquiera de estas situaciones, debe informar a su Jefatura y/o Supervisor directo y a la Unidad de Prevención de Riesgos y Bioseguridad (UPR).</a:t>
            </a:r>
          </a:p>
          <a:p>
            <a:pPr algn="just"/>
            <a:endParaRPr lang="es-MX" sz="2400" b="1" dirty="0">
              <a:solidFill>
                <a:schemeClr val="bg1"/>
              </a:solidFill>
            </a:endParaRPr>
          </a:p>
          <a:p>
            <a:pPr algn="just"/>
            <a:r>
              <a:rPr lang="es-MX" sz="2400" b="1" dirty="0">
                <a:solidFill>
                  <a:schemeClr val="bg1"/>
                </a:solidFill>
              </a:rPr>
              <a:t>Los medios de contacto de la Unidad de Prevención de Riesgos y Bioseguridad son: </a:t>
            </a:r>
          </a:p>
          <a:p>
            <a:pPr algn="just"/>
            <a:endParaRPr lang="es-MX" sz="2400" b="1" dirty="0">
              <a:solidFill>
                <a:schemeClr val="bg1"/>
              </a:solidFill>
            </a:endParaRPr>
          </a:p>
          <a:p>
            <a:pPr algn="ctr"/>
            <a:r>
              <a:rPr lang="es-MX" sz="2400" b="1" dirty="0">
                <a:solidFill>
                  <a:schemeClr val="bg1"/>
                </a:solidFill>
              </a:rPr>
              <a:t>Correo Electrónico: </a:t>
            </a:r>
            <a:r>
              <a:rPr lang="es-MX" sz="2400" b="1" dirty="0">
                <a:solidFill>
                  <a:schemeClr val="bg1"/>
                </a:solidFill>
                <a:hlinkClick r:id="rId3"/>
              </a:rPr>
              <a:t>upr@med.uchile.cl</a:t>
            </a:r>
            <a:endParaRPr lang="es-MX" sz="2400" b="1" dirty="0">
              <a:solidFill>
                <a:schemeClr val="bg1"/>
              </a:solidFill>
            </a:endParaRPr>
          </a:p>
          <a:p>
            <a:pPr algn="ctr"/>
            <a:r>
              <a:rPr lang="es-MX" sz="2400" b="1" dirty="0">
                <a:solidFill>
                  <a:schemeClr val="bg1"/>
                </a:solidFill>
              </a:rPr>
              <a:t>Vía telefónica con la Sra. Elizabeth Quintanilla, Encargada de la UPR, número +56994711871.</a:t>
            </a:r>
          </a:p>
          <a:p>
            <a:pPr algn="ctr"/>
            <a:endParaRPr lang="es-MX" sz="2400" b="1" dirty="0">
              <a:solidFill>
                <a:schemeClr val="bg1"/>
              </a:solidFill>
            </a:endParaRPr>
          </a:p>
        </p:txBody>
      </p:sp>
    </p:spTree>
    <p:extLst>
      <p:ext uri="{BB962C8B-B14F-4D97-AF65-F5344CB8AC3E}">
        <p14:creationId xmlns:p14="http://schemas.microsoft.com/office/powerpoint/2010/main" val="243842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953344" y="933498"/>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rmAutofit/>
          </a:bodyPr>
          <a:lstStyle/>
          <a:p>
            <a:r>
              <a:rPr lang="es-MX" sz="3600" b="1" dirty="0">
                <a:solidFill>
                  <a:schemeClr val="accent5">
                    <a:lumMod val="50000"/>
                  </a:schemeClr>
                </a:solidFill>
              </a:rPr>
              <a:t>3. Posibles casos o contactos estrechos por casos COVID-19, con ocasión del desempeño del trabajo.</a:t>
            </a:r>
          </a:p>
        </p:txBody>
      </p:sp>
    </p:spTree>
    <p:extLst>
      <p:ext uri="{BB962C8B-B14F-4D97-AF65-F5344CB8AC3E}">
        <p14:creationId xmlns:p14="http://schemas.microsoft.com/office/powerpoint/2010/main" val="59690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26117" cy="1143000"/>
          </a:xfrm>
        </p:spPr>
        <p:txBody>
          <a:bodyPr>
            <a:normAutofit fontScale="90000"/>
          </a:bodyPr>
          <a:lstStyle/>
          <a:p>
            <a:r>
              <a:rPr lang="es-MX" sz="3200" b="1" dirty="0">
                <a:solidFill>
                  <a:schemeClr val="tx2"/>
                </a:solidFill>
              </a:rPr>
              <a:t>Posibles casos o contactos estrechos por casos COVID-19, con ocasión del desempeño del trabajo.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988840"/>
            <a:ext cx="7838462" cy="1754326"/>
          </a:xfrm>
          <a:prstGeom prst="rect">
            <a:avLst/>
          </a:prstGeom>
        </p:spPr>
        <p:txBody>
          <a:bodyPr wrap="square">
            <a:spAutoFit/>
          </a:bodyPr>
          <a:lstStyle/>
          <a:p>
            <a:pPr algn="just"/>
            <a:r>
              <a:rPr lang="es-MX" dirty="0">
                <a:solidFill>
                  <a:schemeClr val="tx1">
                    <a:lumMod val="65000"/>
                    <a:lumOff val="35000"/>
                  </a:schemeClr>
                </a:solidFill>
              </a:rPr>
              <a:t>La Superintendencia de Seguridad Social (SUSESO) y la Secretaría Regional Ministerial de Salud (SEREMI de Salud), permanentemente están determinando regulaciones y procedimientos. Para ello contacte a la Unidad de Prevención de Riesgos y Bioseguridad (UPR). </a:t>
            </a:r>
          </a:p>
          <a:p>
            <a:pPr algn="just"/>
            <a:endParaRPr lang="es-MX" dirty="0">
              <a:solidFill>
                <a:schemeClr val="tx1">
                  <a:lumMod val="65000"/>
                  <a:lumOff val="35000"/>
                </a:schemeClr>
              </a:solidFill>
            </a:endParaRPr>
          </a:p>
          <a:p>
            <a:pPr algn="just"/>
            <a:r>
              <a:rPr lang="es-MX" dirty="0">
                <a:solidFill>
                  <a:schemeClr val="tx1">
                    <a:lumMod val="65000"/>
                    <a:lumOff val="35000"/>
                  </a:schemeClr>
                </a:solidFill>
              </a:rPr>
              <a:t>Fuente: Dirección de Recursos Humanos – Universidad de Chile.</a:t>
            </a:r>
          </a:p>
        </p:txBody>
      </p:sp>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b="19790"/>
          <a:stretch/>
        </p:blipFill>
        <p:spPr>
          <a:xfrm>
            <a:off x="2462428" y="4299763"/>
            <a:ext cx="4800417" cy="2564904"/>
          </a:xfrm>
          <a:prstGeom prst="rect">
            <a:avLst/>
          </a:prstGeom>
        </p:spPr>
      </p:pic>
    </p:spTree>
    <p:extLst>
      <p:ext uri="{BB962C8B-B14F-4D97-AF65-F5344CB8AC3E}">
        <p14:creationId xmlns:p14="http://schemas.microsoft.com/office/powerpoint/2010/main" val="424633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7426117" cy="1143000"/>
          </a:xfrm>
        </p:spPr>
        <p:txBody>
          <a:bodyPr>
            <a:normAutofit/>
          </a:bodyPr>
          <a:lstStyle/>
          <a:p>
            <a:r>
              <a:rPr lang="es-MX" sz="3200" b="1" dirty="0">
                <a:solidFill>
                  <a:schemeClr val="tx2"/>
                </a:solidFill>
              </a:rPr>
              <a:t>¿Cómo se definen y determinan estos casos?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1844824"/>
            <a:ext cx="7982478" cy="707886"/>
          </a:xfrm>
          <a:prstGeom prst="rect">
            <a:avLst/>
          </a:prstGeom>
        </p:spPr>
        <p:txBody>
          <a:bodyPr wrap="square">
            <a:spAutoFit/>
          </a:bodyPr>
          <a:lstStyle/>
          <a:p>
            <a:pPr algn="just"/>
            <a:r>
              <a:rPr lang="es-MX" sz="2000" dirty="0">
                <a:solidFill>
                  <a:schemeClr val="tx1">
                    <a:lumMod val="65000"/>
                    <a:lumOff val="35000"/>
                  </a:schemeClr>
                </a:solidFill>
              </a:rPr>
              <a:t>Para responder a esta pregunta, es necesario conocer los conceptos claves: </a:t>
            </a:r>
          </a:p>
          <a:p>
            <a:pPr algn="just"/>
            <a:endParaRPr lang="es-MX" sz="2000" dirty="0">
              <a:solidFill>
                <a:schemeClr val="tx1">
                  <a:lumMod val="65000"/>
                  <a:lumOff val="35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441" y="5741640"/>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755" y="5320430"/>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3684" y="5753371"/>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3766836255"/>
              </p:ext>
            </p:extLst>
          </p:nvPr>
        </p:nvGraphicFramePr>
        <p:xfrm>
          <a:off x="901147" y="2229182"/>
          <a:ext cx="7555804" cy="40801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7988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7426117" cy="1143000"/>
          </a:xfrm>
        </p:spPr>
        <p:txBody>
          <a:bodyPr>
            <a:normAutofit/>
          </a:bodyPr>
          <a:lstStyle/>
          <a:p>
            <a:r>
              <a:rPr lang="es-MX" sz="3200" b="1" dirty="0">
                <a:solidFill>
                  <a:schemeClr val="tx2"/>
                </a:solidFill>
              </a:rPr>
              <a:t>Caso Confirmado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592983" y="2123531"/>
            <a:ext cx="7838462" cy="207716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endParaRPr lang="es-MX" sz="3200" b="1" dirty="0">
              <a:solidFill>
                <a:schemeClr val="tx1">
                  <a:lumMod val="50000"/>
                  <a:lumOff val="50000"/>
                </a:schemeClr>
              </a:solidFill>
            </a:endParaRPr>
          </a:p>
          <a:p>
            <a:pPr algn="ctr"/>
            <a:r>
              <a:rPr lang="es-MX" sz="2800" dirty="0">
                <a:solidFill>
                  <a:schemeClr val="tx1">
                    <a:lumMod val="65000"/>
                    <a:lumOff val="35000"/>
                  </a:schemeClr>
                </a:solidFill>
              </a:rPr>
              <a:t>Caso sospechoso en que la prueba específica (PCR) para COVID-19 resultó </a:t>
            </a:r>
            <a:r>
              <a:rPr lang="es-MX" sz="2800" b="1" dirty="0">
                <a:solidFill>
                  <a:schemeClr val="tx1">
                    <a:lumMod val="65000"/>
                    <a:lumOff val="35000"/>
                  </a:schemeClr>
                </a:solidFill>
              </a:rPr>
              <a:t>“positiva”.</a:t>
            </a:r>
          </a:p>
          <a:p>
            <a:pPr algn="ctr"/>
            <a:endParaRPr lang="es-MX" sz="2800" dirty="0">
              <a:solidFill>
                <a:schemeClr val="tx1">
                  <a:lumMod val="50000"/>
                  <a:lumOff val="50000"/>
                </a:schemeClr>
              </a:solidFill>
            </a:endParaRPr>
          </a:p>
        </p:txBody>
      </p:sp>
      <p:pic>
        <p:nvPicPr>
          <p:cNvPr id="6" name="5 Imagen"/>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7" name="Picture 2"/>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97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7426117" cy="1143000"/>
          </a:xfrm>
        </p:spPr>
        <p:txBody>
          <a:bodyPr>
            <a:normAutofit/>
          </a:bodyPr>
          <a:lstStyle/>
          <a:p>
            <a:r>
              <a:rPr lang="es-MX" sz="3200" b="1" dirty="0">
                <a:solidFill>
                  <a:schemeClr val="tx2"/>
                </a:solidFill>
              </a:rPr>
              <a:t>Caso Sospechoso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683568" y="1863055"/>
            <a:ext cx="7848873" cy="2860358"/>
          </a:xfrm>
          <a:prstGeom prst="round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400" dirty="0">
                <a:solidFill>
                  <a:schemeClr val="tx1">
                    <a:lumMod val="65000"/>
                    <a:lumOff val="35000"/>
                  </a:schemeClr>
                </a:solidFill>
              </a:rPr>
              <a:t>Se entenderá como caso sospechoso las siguientes hipótesis:</a:t>
            </a:r>
          </a:p>
          <a:p>
            <a:pPr marL="285750" indent="-285750" algn="just">
              <a:buFont typeface="Arial" panose="020B0604020202020204" pitchFamily="34" charset="0"/>
              <a:buChar char="•"/>
            </a:pPr>
            <a:r>
              <a:rPr lang="es-MX" sz="2400" dirty="0">
                <a:solidFill>
                  <a:schemeClr val="tx1">
                    <a:lumMod val="65000"/>
                    <a:lumOff val="35000"/>
                  </a:schemeClr>
                </a:solidFill>
              </a:rPr>
              <a:t>La persona que presenta un cuadro agudo con al menos dos de los síntomas de la enfermedad del Covid-19.</a:t>
            </a:r>
          </a:p>
          <a:p>
            <a:pPr marL="285750" indent="-285750" algn="just">
              <a:buFont typeface="Arial" panose="020B0604020202020204" pitchFamily="34" charset="0"/>
              <a:buChar char="•"/>
            </a:pPr>
            <a:r>
              <a:rPr lang="es-MX" sz="2400" dirty="0">
                <a:solidFill>
                  <a:schemeClr val="tx1">
                    <a:lumMod val="65000"/>
                    <a:lumOff val="35000"/>
                  </a:schemeClr>
                </a:solidFill>
              </a:rPr>
              <a:t>Cualquier persona con una infección respiratoria aguda grave que requiera hospitalización.</a:t>
            </a:r>
          </a:p>
          <a:p>
            <a:pPr marL="285750" indent="-285750" algn="just">
              <a:buFont typeface="Arial" panose="020B0604020202020204" pitchFamily="34" charset="0"/>
              <a:buChar char="•"/>
            </a:pPr>
            <a:endParaRPr lang="es-MX" dirty="0">
              <a:solidFill>
                <a:schemeClr val="tx1">
                  <a:lumMod val="65000"/>
                  <a:lumOff val="35000"/>
                </a:schemeClr>
              </a:solidFill>
            </a:endParaRPr>
          </a:p>
        </p:txBody>
      </p:sp>
    </p:spTree>
    <p:extLst>
      <p:ext uri="{BB962C8B-B14F-4D97-AF65-F5344CB8AC3E}">
        <p14:creationId xmlns:p14="http://schemas.microsoft.com/office/powerpoint/2010/main" val="117797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7426117" cy="1143000"/>
          </a:xfrm>
        </p:spPr>
        <p:txBody>
          <a:bodyPr>
            <a:normAutofit/>
          </a:bodyPr>
          <a:lstStyle/>
          <a:p>
            <a:r>
              <a:rPr lang="es-MX" sz="3200" b="1" dirty="0">
                <a:solidFill>
                  <a:schemeClr val="tx2"/>
                </a:solidFill>
              </a:rPr>
              <a:t>Caso Probable</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611560" y="1897158"/>
            <a:ext cx="7838462" cy="2145268"/>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400" dirty="0">
                <a:solidFill>
                  <a:schemeClr val="tx1">
                    <a:lumMod val="65000"/>
                    <a:lumOff val="35000"/>
                  </a:schemeClr>
                </a:solidFill>
              </a:rPr>
              <a:t>Se entenderá como caso probable aquellas personas que han estado expuestas a un contacto estrecho de un paciente confirmado con Covid-19, en los términos de la definición de contacto estrecho, y que presenta al menos uno de los síntomas de la enfermedad Covid-19.</a:t>
            </a:r>
          </a:p>
        </p:txBody>
      </p:sp>
      <p:pic>
        <p:nvPicPr>
          <p:cNvPr id="6" name="5 Imagen"/>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7" name="Picture 2"/>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97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476672"/>
            <a:ext cx="10657490" cy="7200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457200" y="260648"/>
            <a:ext cx="7426117" cy="1143000"/>
          </a:xfrm>
        </p:spPr>
        <p:txBody>
          <a:bodyPr>
            <a:normAutofit/>
          </a:bodyPr>
          <a:lstStyle/>
          <a:p>
            <a:pPr algn="l"/>
            <a:r>
              <a:rPr lang="es-MX" sz="3600" b="1" dirty="0">
                <a:solidFill>
                  <a:schemeClr val="tx2"/>
                </a:solidFill>
              </a:rPr>
              <a:t>CONTENIDO</a:t>
            </a:r>
            <a:endParaRPr lang="es-CL" sz="3600" b="1" dirty="0">
              <a:solidFill>
                <a:schemeClr val="tx2"/>
              </a:solidFill>
            </a:endParaRP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700808"/>
            <a:ext cx="5040560" cy="2308324"/>
          </a:xfrm>
          <a:prstGeom prst="rect">
            <a:avLst/>
          </a:prstGeom>
        </p:spPr>
        <p:txBody>
          <a:bodyPr wrap="square">
            <a:spAutoFit/>
          </a:bodyPr>
          <a:lstStyle/>
          <a:p>
            <a:pPr marL="342900" indent="-342900" algn="just">
              <a:buFont typeface="+mj-lt"/>
              <a:buAutoNum type="arabicPeriod"/>
            </a:pPr>
            <a:r>
              <a:rPr lang="es-MX" i="1" dirty="0">
                <a:solidFill>
                  <a:schemeClr val="tx1">
                    <a:lumMod val="65000"/>
                    <a:lumOff val="35000"/>
                  </a:schemeClr>
                </a:solidFill>
              </a:rPr>
              <a:t>Accidentes de trabajo cuando nos encontramos realizando trabajo remoto.</a:t>
            </a:r>
          </a:p>
          <a:p>
            <a:pPr marL="342900" indent="-342900" algn="just">
              <a:buFont typeface="+mj-lt"/>
              <a:buAutoNum type="arabicPeriod"/>
            </a:pPr>
            <a:r>
              <a:rPr lang="es-MX" i="1" dirty="0">
                <a:solidFill>
                  <a:schemeClr val="tx1">
                    <a:lumMod val="65000"/>
                    <a:lumOff val="35000"/>
                  </a:schemeClr>
                </a:solidFill>
              </a:rPr>
              <a:t>Medidas en caso de accidentes laborales y de trayecto (especialmente para funciones presenciales).</a:t>
            </a:r>
          </a:p>
          <a:p>
            <a:pPr marL="342900" indent="-342900" algn="just">
              <a:buFont typeface="+mj-lt"/>
              <a:buAutoNum type="arabicPeriod"/>
            </a:pPr>
            <a:r>
              <a:rPr lang="es-MX" i="1" dirty="0">
                <a:solidFill>
                  <a:schemeClr val="tx1">
                    <a:lumMod val="65000"/>
                    <a:lumOff val="35000"/>
                  </a:schemeClr>
                </a:solidFill>
              </a:rPr>
              <a:t>Posibles casos COVID-19, o contactos estrechos por casos COVID-19, con ocasión del desempeño del trabajo.</a:t>
            </a:r>
          </a:p>
        </p:txBody>
      </p:sp>
      <p:pic>
        <p:nvPicPr>
          <p:cNvPr id="3" name="2 Imagen"/>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45486" r="11351"/>
          <a:stretch/>
        </p:blipFill>
        <p:spPr>
          <a:xfrm>
            <a:off x="5707117" y="-19821"/>
            <a:ext cx="4950373" cy="6877819"/>
          </a:xfrm>
          <a:prstGeom prst="rect">
            <a:avLst/>
          </a:prstGeom>
        </p:spPr>
      </p:pic>
    </p:spTree>
    <p:extLst>
      <p:ext uri="{BB962C8B-B14F-4D97-AF65-F5344CB8AC3E}">
        <p14:creationId xmlns:p14="http://schemas.microsoft.com/office/powerpoint/2010/main" val="14013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7426117" cy="1143000"/>
          </a:xfrm>
        </p:spPr>
        <p:txBody>
          <a:bodyPr>
            <a:normAutofit/>
          </a:bodyPr>
          <a:lstStyle/>
          <a:p>
            <a:r>
              <a:rPr lang="es-MX" sz="3200" b="1" dirty="0">
                <a:solidFill>
                  <a:schemeClr val="tx2"/>
                </a:solidFill>
              </a:rPr>
              <a:t>Contacto Estrecho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126" y="136846"/>
            <a:ext cx="1133411" cy="1534619"/>
          </a:xfrm>
          <a:prstGeom prst="rect">
            <a:avLst/>
          </a:prstGeom>
        </p:spPr>
      </p:pic>
      <p:sp>
        <p:nvSpPr>
          <p:cNvPr id="2" name="1 Rectángulo redondeado"/>
          <p:cNvSpPr/>
          <p:nvPr/>
        </p:nvSpPr>
        <p:spPr>
          <a:xfrm>
            <a:off x="652769" y="1680137"/>
            <a:ext cx="7838462" cy="2962513"/>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400" dirty="0">
                <a:solidFill>
                  <a:schemeClr val="tx1">
                    <a:lumMod val="65000"/>
                    <a:lumOff val="35000"/>
                  </a:schemeClr>
                </a:solidFill>
              </a:rPr>
              <a:t>Se entenderá como contacto estrecho</a:t>
            </a:r>
            <a:r>
              <a:rPr lang="es-ES" sz="2400" dirty="0">
                <a:solidFill>
                  <a:schemeClr val="tx1">
                    <a:lumMod val="65000"/>
                    <a:lumOff val="35000"/>
                  </a:schemeClr>
                </a:solidFill>
              </a:rPr>
              <a:t> aquella persona que ha estado en contacto con un caso confirmado con Covid-19, entre 2 días antes del inicio de síntomas y 14 días después del inicio de síntomas del enfermo. En el caso de una persona que no presente síntomas, el contacto deberá haberse producido durante los 14 días siguientes a la toma del examen PCR. </a:t>
            </a:r>
          </a:p>
        </p:txBody>
      </p:sp>
    </p:spTree>
    <p:extLst>
      <p:ext uri="{BB962C8B-B14F-4D97-AF65-F5344CB8AC3E}">
        <p14:creationId xmlns:p14="http://schemas.microsoft.com/office/powerpoint/2010/main" val="69861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7426117" cy="1143000"/>
          </a:xfrm>
        </p:spPr>
        <p:txBody>
          <a:bodyPr>
            <a:normAutofit/>
          </a:bodyPr>
          <a:lstStyle/>
          <a:p>
            <a:r>
              <a:rPr lang="es-MX" sz="3200" b="1" dirty="0">
                <a:solidFill>
                  <a:schemeClr val="tx2"/>
                </a:solidFill>
              </a:rPr>
              <a:t>Contacto Estrecho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126" y="136846"/>
            <a:ext cx="1133411" cy="1534619"/>
          </a:xfrm>
          <a:prstGeom prst="rect">
            <a:avLst/>
          </a:prstGeom>
        </p:spPr>
      </p:pic>
      <p:sp>
        <p:nvSpPr>
          <p:cNvPr id="2" name="1 Rectángulo redondeado"/>
          <p:cNvSpPr/>
          <p:nvPr/>
        </p:nvSpPr>
        <p:spPr>
          <a:xfrm>
            <a:off x="652769" y="1266775"/>
            <a:ext cx="7838462" cy="4086225"/>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dirty="0">
                <a:solidFill>
                  <a:schemeClr val="tx1">
                    <a:lumMod val="65000"/>
                    <a:lumOff val="35000"/>
                  </a:schemeClr>
                </a:solidFill>
              </a:rPr>
              <a:t>En ambos supuestos, para calificarse dicho contacto como estrecho deberá cumplirse además alguna de las siguientes circunstancias:</a:t>
            </a:r>
          </a:p>
          <a:p>
            <a:pPr algn="just"/>
            <a:endParaRPr lang="es-ES" dirty="0">
              <a:solidFill>
                <a:schemeClr val="tx1">
                  <a:lumMod val="65000"/>
                  <a:lumOff val="35000"/>
                </a:schemeClr>
              </a:solidFill>
            </a:endParaRPr>
          </a:p>
          <a:p>
            <a:pPr marL="285750" indent="-285750" algn="just">
              <a:buFont typeface="Wingdings" panose="05000000000000000000" pitchFamily="2" charset="2"/>
              <a:buChar char="ü"/>
            </a:pPr>
            <a:r>
              <a:rPr lang="es-ES" dirty="0">
                <a:solidFill>
                  <a:schemeClr val="tx1">
                    <a:lumMod val="65000"/>
                    <a:lumOff val="35000"/>
                  </a:schemeClr>
                </a:solidFill>
              </a:rPr>
              <a:t>Haber mantenido más de 15 minutos de contacto cara a cara, a menos de un metro, sin mascarilla.</a:t>
            </a:r>
          </a:p>
          <a:p>
            <a:pPr marL="285750" indent="-285750" algn="just">
              <a:buFont typeface="Wingdings" panose="05000000000000000000" pitchFamily="2" charset="2"/>
              <a:buChar char="ü"/>
            </a:pPr>
            <a:r>
              <a:rPr lang="es-ES" dirty="0">
                <a:solidFill>
                  <a:schemeClr val="tx1">
                    <a:lumMod val="65000"/>
                    <a:lumOff val="35000"/>
                  </a:schemeClr>
                </a:solidFill>
              </a:rPr>
              <a:t>Haber compartido un espacio cerrado por 2 horas o más, en lugares tales como oficinas, trabajos, reuniones, colegios, entre otros, sin mascarilla.</a:t>
            </a:r>
          </a:p>
          <a:p>
            <a:pPr marL="285750" indent="-285750" algn="just">
              <a:buFont typeface="Wingdings" panose="05000000000000000000" pitchFamily="2" charset="2"/>
              <a:buChar char="ü"/>
            </a:pPr>
            <a:r>
              <a:rPr lang="es-ES" dirty="0">
                <a:solidFill>
                  <a:schemeClr val="tx1">
                    <a:lumMod val="65000"/>
                    <a:lumOff val="35000"/>
                  </a:schemeClr>
                </a:solidFill>
              </a:rPr>
              <a:t>Vivir o pernoctar en el mismo hogar o lugares similares a hogar, tales como, hostales, internados, instituciones cerradas, hogares de ancianos, hoteles, residencias, entre otros.</a:t>
            </a:r>
          </a:p>
          <a:p>
            <a:pPr marL="285750" indent="-285750" algn="just">
              <a:buFont typeface="Wingdings" panose="05000000000000000000" pitchFamily="2" charset="2"/>
              <a:buChar char="ü"/>
            </a:pPr>
            <a:r>
              <a:rPr lang="es-ES" dirty="0">
                <a:solidFill>
                  <a:schemeClr val="tx1">
                    <a:lumMod val="65000"/>
                    <a:lumOff val="35000"/>
                  </a:schemeClr>
                </a:solidFill>
              </a:rPr>
              <a:t>Haberse trasladado en cualquier medio de transporte cerrado a una proximidad menor de un metro con otro ocupante del medio de transporte que esté contagiado, sin mascarilla.</a:t>
            </a:r>
          </a:p>
        </p:txBody>
      </p:sp>
    </p:spTree>
    <p:extLst>
      <p:ext uri="{BB962C8B-B14F-4D97-AF65-F5344CB8AC3E}">
        <p14:creationId xmlns:p14="http://schemas.microsoft.com/office/powerpoint/2010/main" val="3794496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7426117" cy="1143000"/>
          </a:xfrm>
        </p:spPr>
        <p:txBody>
          <a:bodyPr>
            <a:normAutofit/>
          </a:bodyPr>
          <a:lstStyle/>
          <a:p>
            <a:r>
              <a:rPr lang="es-MX" sz="3200" b="1" dirty="0">
                <a:solidFill>
                  <a:schemeClr val="tx2"/>
                </a:solidFill>
              </a:rPr>
              <a:t>Contactos de Alto Riesgo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611560" y="1909916"/>
            <a:ext cx="7838462" cy="1736646"/>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400" dirty="0">
                <a:solidFill>
                  <a:schemeClr val="tx1">
                    <a:lumMod val="50000"/>
                    <a:lumOff val="50000"/>
                  </a:schemeClr>
                </a:solidFill>
              </a:rPr>
              <a:t>Corresponden a personas que brindaron atención a casos confirmados Covid-19 sin uso de elementos de protección personal, viajeros provenientes del extranjero o personas que se encuentren calificadas como contacto estrecho.</a:t>
            </a:r>
            <a:endParaRPr lang="es-ES" sz="2400" dirty="0">
              <a:solidFill>
                <a:schemeClr val="tx1">
                  <a:lumMod val="50000"/>
                  <a:lumOff val="50000"/>
                </a:schemeClr>
              </a:solidFill>
            </a:endParaRPr>
          </a:p>
        </p:txBody>
      </p:sp>
      <p:pic>
        <p:nvPicPr>
          <p:cNvPr id="3" name="Imagen 2">
            <a:extLst>
              <a:ext uri="{FF2B5EF4-FFF2-40B4-BE49-F238E27FC236}">
                <a16:creationId xmlns:a16="http://schemas.microsoft.com/office/drawing/2014/main" id="{8CDCCD99-D250-4041-81AD-DF7E82793485}"/>
              </a:ext>
            </a:extLst>
          </p:cNvPr>
          <p:cNvPicPr>
            <a:picLocks noChangeAspect="1"/>
          </p:cNvPicPr>
          <p:nvPr/>
        </p:nvPicPr>
        <p:blipFill>
          <a:blip r:embed="rId3"/>
          <a:stretch>
            <a:fillRect/>
          </a:stretch>
        </p:blipFill>
        <p:spPr>
          <a:xfrm>
            <a:off x="4427984" y="4725144"/>
            <a:ext cx="4243184" cy="1585097"/>
          </a:xfrm>
          <a:prstGeom prst="rect">
            <a:avLst/>
          </a:prstGeom>
        </p:spPr>
      </p:pic>
    </p:spTree>
    <p:extLst>
      <p:ext uri="{BB962C8B-B14F-4D97-AF65-F5344CB8AC3E}">
        <p14:creationId xmlns:p14="http://schemas.microsoft.com/office/powerpoint/2010/main" val="210833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7426117" cy="1143000"/>
          </a:xfrm>
        </p:spPr>
        <p:txBody>
          <a:bodyPr>
            <a:normAutofit/>
          </a:bodyPr>
          <a:lstStyle/>
          <a:p>
            <a:r>
              <a:rPr lang="es-MX" sz="3200" b="1" dirty="0">
                <a:solidFill>
                  <a:schemeClr val="tx2"/>
                </a:solidFill>
              </a:rPr>
              <a:t>Contactos de Bajo Riesgo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611560" y="1909916"/>
            <a:ext cx="7920880" cy="153233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800" dirty="0">
                <a:solidFill>
                  <a:schemeClr val="tx1">
                    <a:lumMod val="50000"/>
                    <a:lumOff val="50000"/>
                  </a:schemeClr>
                </a:solidFill>
              </a:rPr>
              <a:t>Corresponden a personas que fueron contactos de caso confirmado o sospechoso de Covid-19 y que no cumplen los criterios explicitados anteriormente.</a:t>
            </a:r>
            <a:endParaRPr lang="es-ES" sz="2800" dirty="0">
              <a:solidFill>
                <a:schemeClr val="tx1">
                  <a:lumMod val="50000"/>
                  <a:lumOff val="50000"/>
                </a:schemeClr>
              </a:solidFill>
            </a:endParaRPr>
          </a:p>
        </p:txBody>
      </p:sp>
      <p:pic>
        <p:nvPicPr>
          <p:cNvPr id="3" name="Imagen 2">
            <a:extLst>
              <a:ext uri="{FF2B5EF4-FFF2-40B4-BE49-F238E27FC236}">
                <a16:creationId xmlns:a16="http://schemas.microsoft.com/office/drawing/2014/main" id="{8CDCCD99-D250-4041-81AD-DF7E82793485}"/>
              </a:ext>
            </a:extLst>
          </p:cNvPr>
          <p:cNvPicPr>
            <a:picLocks noChangeAspect="1"/>
          </p:cNvPicPr>
          <p:nvPr/>
        </p:nvPicPr>
        <p:blipFill>
          <a:blip r:embed="rId3"/>
          <a:stretch>
            <a:fillRect/>
          </a:stretch>
        </p:blipFill>
        <p:spPr>
          <a:xfrm>
            <a:off x="4427984" y="4725144"/>
            <a:ext cx="4243184" cy="1585097"/>
          </a:xfrm>
          <a:prstGeom prst="rect">
            <a:avLst/>
          </a:prstGeom>
        </p:spPr>
      </p:pic>
    </p:spTree>
    <p:extLst>
      <p:ext uri="{BB962C8B-B14F-4D97-AF65-F5344CB8AC3E}">
        <p14:creationId xmlns:p14="http://schemas.microsoft.com/office/powerpoint/2010/main" val="1001468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540618"/>
            <a:ext cx="7426117" cy="1143000"/>
          </a:xfrm>
        </p:spPr>
        <p:txBody>
          <a:bodyPr>
            <a:normAutofit fontScale="90000"/>
          </a:bodyPr>
          <a:lstStyle/>
          <a:p>
            <a:r>
              <a:rPr lang="es-MX" sz="3200" b="1" dirty="0">
                <a:solidFill>
                  <a:schemeClr val="tx2"/>
                </a:solidFill>
              </a:rPr>
              <a:t>¿Qué debe hacer el trabajador si tiene un caso de sospecha, caso probable (contacto estrecho) o caso confirmado por contagio de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99700"/>
            <a:ext cx="7838462" cy="2554545"/>
          </a:xfrm>
          <a:prstGeom prst="rect">
            <a:avLst/>
          </a:prstGeom>
        </p:spPr>
        <p:txBody>
          <a:bodyPr wrap="square">
            <a:spAutoFit/>
          </a:bodyPr>
          <a:lstStyle/>
          <a:p>
            <a:pPr algn="just"/>
            <a:r>
              <a:rPr lang="es-MX" sz="2000" u="sng" dirty="0">
                <a:solidFill>
                  <a:schemeClr val="tx1">
                    <a:lumMod val="65000"/>
                    <a:lumOff val="35000"/>
                  </a:schemeClr>
                </a:solidFill>
              </a:rPr>
              <a:t>El trabajador afectado: </a:t>
            </a:r>
          </a:p>
          <a:p>
            <a:pPr algn="just"/>
            <a:endParaRPr lang="es-MX" sz="2000" dirty="0">
              <a:solidFill>
                <a:schemeClr val="tx1">
                  <a:lumMod val="65000"/>
                  <a:lumOff val="35000"/>
                </a:schemeClr>
              </a:solidFill>
            </a:endParaRPr>
          </a:p>
          <a:p>
            <a:pPr marL="342900" indent="-342900" algn="just">
              <a:buFont typeface="Arial" panose="020B0604020202020204" pitchFamily="34" charset="0"/>
              <a:buChar char="•"/>
            </a:pPr>
            <a:r>
              <a:rPr lang="es-MX" sz="2000" dirty="0">
                <a:solidFill>
                  <a:schemeClr val="tx1">
                    <a:lumMod val="65000"/>
                    <a:lumOff val="35000"/>
                  </a:schemeClr>
                </a:solidFill>
              </a:rPr>
              <a:t>Debe comunicarlo inmediatamente a su Jefatura Directa y a la Unidad de Prevención de Riesgos y Bioseguridad (UPR).</a:t>
            </a:r>
          </a:p>
          <a:p>
            <a:pPr marL="342900" indent="-342900" algn="just">
              <a:buFont typeface="Arial" panose="020B0604020202020204" pitchFamily="34" charset="0"/>
              <a:buChar char="•"/>
            </a:pPr>
            <a:endParaRPr lang="es-MX" sz="2000" dirty="0">
              <a:solidFill>
                <a:schemeClr val="tx1">
                  <a:lumMod val="65000"/>
                  <a:lumOff val="35000"/>
                </a:schemeClr>
              </a:solidFill>
            </a:endParaRPr>
          </a:p>
          <a:p>
            <a:pPr marL="342900" indent="-342900" algn="just">
              <a:buFont typeface="Arial" panose="020B0604020202020204" pitchFamily="34" charset="0"/>
              <a:buChar char="•"/>
            </a:pPr>
            <a:r>
              <a:rPr lang="es-MX" sz="2000" dirty="0">
                <a:solidFill>
                  <a:schemeClr val="tx1">
                    <a:lumMod val="65000"/>
                    <a:lumOff val="35000"/>
                  </a:schemeClr>
                </a:solidFill>
              </a:rPr>
              <a:t>Debe cumplir el tratamiento en domicilio, centro de hospitalización y residencia sanitaria, de acuerdo a las indicaciones médicas entregadas por el centro de atención de salud donde ha sido atendido.</a:t>
            </a:r>
          </a:p>
        </p:txBody>
      </p:sp>
      <p:pic>
        <p:nvPicPr>
          <p:cNvPr id="10242" name="Picture 2"/>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0193" y="4653138"/>
            <a:ext cx="1927100" cy="192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33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04664"/>
            <a:ext cx="7426117" cy="1143000"/>
          </a:xfrm>
        </p:spPr>
        <p:txBody>
          <a:bodyPr>
            <a:noAutofit/>
          </a:bodyPr>
          <a:lstStyle/>
          <a:p>
            <a:pPr algn="just"/>
            <a:r>
              <a:rPr lang="es-MX" sz="2400" b="1" dirty="0">
                <a:solidFill>
                  <a:schemeClr val="tx2"/>
                </a:solidFill>
              </a:rPr>
              <a:t>¿La Jefatura tiene la obligación de informar a su equipo cuando se presente un caso de algún funcionario con riesgo de estar contagiado?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89352" y="1647791"/>
            <a:ext cx="7838462" cy="1938992"/>
          </a:xfrm>
          <a:prstGeom prst="rect">
            <a:avLst/>
          </a:prstGeom>
        </p:spPr>
        <p:txBody>
          <a:bodyPr wrap="square">
            <a:spAutoFit/>
          </a:bodyPr>
          <a:lstStyle/>
          <a:p>
            <a:pPr algn="just"/>
            <a:r>
              <a:rPr lang="es-MX" dirty="0">
                <a:solidFill>
                  <a:schemeClr val="tx1">
                    <a:lumMod val="75000"/>
                    <a:lumOff val="25000"/>
                  </a:schemeClr>
                </a:solidFill>
              </a:rPr>
              <a:t>No, a menos que se determine que ese empleado es un caso confirmado.</a:t>
            </a:r>
          </a:p>
          <a:p>
            <a:pPr algn="just"/>
            <a:endParaRPr lang="es-MX" sz="1100" dirty="0">
              <a:solidFill>
                <a:schemeClr val="tx1">
                  <a:lumMod val="75000"/>
                  <a:lumOff val="25000"/>
                </a:schemeClr>
              </a:solidFill>
            </a:endParaRPr>
          </a:p>
          <a:p>
            <a:pPr algn="just"/>
            <a:r>
              <a:rPr lang="es-MX" dirty="0">
                <a:solidFill>
                  <a:schemeClr val="tx1">
                    <a:lumMod val="75000"/>
                    <a:lumOff val="25000"/>
                  </a:schemeClr>
                </a:solidFill>
              </a:rPr>
              <a:t>En ese contexto, la obligación es esclarecer, </a:t>
            </a:r>
            <a:r>
              <a:rPr lang="es-MX" dirty="0">
                <a:solidFill>
                  <a:schemeClr val="tx1">
                    <a:lumMod val="65000"/>
                    <a:lumOff val="35000"/>
                  </a:schemeClr>
                </a:solidFill>
              </a:rPr>
              <a:t>por parte de la autoridad sanitaria,</a:t>
            </a:r>
            <a:r>
              <a:rPr lang="es-MX" dirty="0">
                <a:solidFill>
                  <a:schemeClr val="tx1">
                    <a:lumMod val="75000"/>
                    <a:lumOff val="25000"/>
                  </a:schemeClr>
                </a:solidFill>
              </a:rPr>
              <a:t> si hubo contacto estrecho con este funcionario, </a:t>
            </a:r>
            <a:r>
              <a:rPr lang="es-ES" dirty="0">
                <a:solidFill>
                  <a:schemeClr val="tx1">
                    <a:lumMod val="75000"/>
                    <a:lumOff val="25000"/>
                  </a:schemeClr>
                </a:solidFill>
              </a:rPr>
              <a:t>entendiéndose por contacto estrecho aquella persona que ha estado en contacto con un caso confirmado con Covid-19, entre 2 días antes del inicio de síntomas y 14 días después del inicio de síntomas del enfermo.</a:t>
            </a:r>
            <a:r>
              <a:rPr lang="es-MX" dirty="0">
                <a:solidFill>
                  <a:schemeClr val="tx1">
                    <a:lumMod val="75000"/>
                    <a:lumOff val="25000"/>
                  </a:schemeClr>
                </a:solidFill>
              </a:rPr>
              <a:t>  </a:t>
            </a:r>
          </a:p>
        </p:txBody>
      </p:sp>
      <p:sp>
        <p:nvSpPr>
          <p:cNvPr id="6" name="1 Título"/>
          <p:cNvSpPr txBox="1">
            <a:spLocks/>
          </p:cNvSpPr>
          <p:nvPr/>
        </p:nvSpPr>
        <p:spPr>
          <a:xfrm>
            <a:off x="333937" y="3554870"/>
            <a:ext cx="835181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MX" sz="2400" b="1" dirty="0">
                <a:solidFill>
                  <a:schemeClr val="tx2"/>
                </a:solidFill>
              </a:rPr>
              <a:t>¿Qué recomendación le puedo entregar a un funcionario con síntomas pero que son leves? ¿Con quién debo derivarlo en la Facultad?</a:t>
            </a:r>
          </a:p>
        </p:txBody>
      </p:sp>
      <p:sp>
        <p:nvSpPr>
          <p:cNvPr id="7" name="6 Rectángulo"/>
          <p:cNvSpPr/>
          <p:nvPr/>
        </p:nvSpPr>
        <p:spPr>
          <a:xfrm>
            <a:off x="492925" y="4665957"/>
            <a:ext cx="8158149" cy="1938992"/>
          </a:xfrm>
          <a:prstGeom prst="rect">
            <a:avLst/>
          </a:prstGeom>
        </p:spPr>
        <p:txBody>
          <a:bodyPr wrap="square">
            <a:spAutoFit/>
          </a:bodyPr>
          <a:lstStyle/>
          <a:p>
            <a:pPr algn="just"/>
            <a:r>
              <a:rPr lang="es-MX" dirty="0">
                <a:solidFill>
                  <a:schemeClr val="tx1">
                    <a:lumMod val="65000"/>
                    <a:lumOff val="35000"/>
                  </a:schemeClr>
                </a:solidFill>
              </a:rPr>
              <a:t>Si un trabajador(a) presenta fiebre sobre 37,8° y cualquiera de los siguientes síntomas: tos seca, dolores musculares, dolor de garganta o dificultad respiratoria; el trabajador no podrá presentarse ni continuar en su lugar de trabajo hasta que sea evaluado por un médico y determine conducta.</a:t>
            </a:r>
          </a:p>
          <a:p>
            <a:pPr algn="just"/>
            <a:endParaRPr lang="es-MX" sz="1100" dirty="0">
              <a:solidFill>
                <a:schemeClr val="tx1">
                  <a:lumMod val="65000"/>
                  <a:lumOff val="35000"/>
                </a:schemeClr>
              </a:solidFill>
            </a:endParaRPr>
          </a:p>
          <a:p>
            <a:pPr algn="just"/>
            <a:r>
              <a:rPr lang="es-MX" dirty="0">
                <a:solidFill>
                  <a:schemeClr val="tx1">
                    <a:lumMod val="65000"/>
                    <a:lumOff val="35000"/>
                  </a:schemeClr>
                </a:solidFill>
              </a:rPr>
              <a:t>Debe derivar a la Encargada de Prevención de Riesgos y Bioseguridad, la Sra. Elizabeth Quintanilla.</a:t>
            </a:r>
          </a:p>
        </p:txBody>
      </p:sp>
    </p:spTree>
    <p:extLst>
      <p:ext uri="{BB962C8B-B14F-4D97-AF65-F5344CB8AC3E}">
        <p14:creationId xmlns:p14="http://schemas.microsoft.com/office/powerpoint/2010/main" val="1969682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Autofit/>
          </a:bodyPr>
          <a:lstStyle/>
          <a:p>
            <a:pPr algn="l"/>
            <a:r>
              <a:rPr lang="es-MX" sz="3000" b="1" dirty="0">
                <a:solidFill>
                  <a:schemeClr val="tx2"/>
                </a:solidFill>
              </a:rPr>
              <a:t>¿Frente a qué situación debería suspender la asistencia de mis funcionarios a la Institución?</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22172"/>
            <a:ext cx="7838462" cy="707886"/>
          </a:xfrm>
          <a:prstGeom prst="rect">
            <a:avLst/>
          </a:prstGeom>
        </p:spPr>
        <p:txBody>
          <a:bodyPr wrap="square">
            <a:spAutoFit/>
          </a:bodyPr>
          <a:lstStyle/>
          <a:p>
            <a:pPr algn="just"/>
            <a:r>
              <a:rPr lang="es-MX" sz="2000" dirty="0">
                <a:solidFill>
                  <a:schemeClr val="tx1">
                    <a:lumMod val="65000"/>
                    <a:lumOff val="35000"/>
                  </a:schemeClr>
                </a:solidFill>
              </a:rPr>
              <a:t>De acuerdo a las indicaciones de las autoridades sanitarias, o como medida preventiva cuando haya existido contacto con casos confirmados.</a:t>
            </a:r>
          </a:p>
        </p:txBody>
      </p:sp>
      <p:sp>
        <p:nvSpPr>
          <p:cNvPr id="6" name="1 Título"/>
          <p:cNvSpPr txBox="1">
            <a:spLocks/>
          </p:cNvSpPr>
          <p:nvPr/>
        </p:nvSpPr>
        <p:spPr>
          <a:xfrm>
            <a:off x="1259632" y="3184943"/>
            <a:ext cx="7426117"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MX" sz="3200" b="1" dirty="0">
                <a:solidFill>
                  <a:schemeClr val="tx2"/>
                </a:solidFill>
              </a:rPr>
              <a:t>¿Pueden las instituciones sustituir a trabajadores que estén en cuarentena?</a:t>
            </a:r>
          </a:p>
        </p:txBody>
      </p:sp>
      <p:sp>
        <p:nvSpPr>
          <p:cNvPr id="7" name="6 Rectángulo"/>
          <p:cNvSpPr/>
          <p:nvPr/>
        </p:nvSpPr>
        <p:spPr>
          <a:xfrm>
            <a:off x="683568" y="4509120"/>
            <a:ext cx="7838462" cy="707886"/>
          </a:xfrm>
          <a:prstGeom prst="rect">
            <a:avLst/>
          </a:prstGeom>
        </p:spPr>
        <p:txBody>
          <a:bodyPr wrap="square">
            <a:spAutoFit/>
          </a:bodyPr>
          <a:lstStyle/>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Puede delegar las funciones, pero la cuarentena no es causal de despido.</a:t>
            </a:r>
          </a:p>
        </p:txBody>
      </p:sp>
    </p:spTree>
    <p:extLst>
      <p:ext uri="{BB962C8B-B14F-4D97-AF65-F5344CB8AC3E}">
        <p14:creationId xmlns:p14="http://schemas.microsoft.com/office/powerpoint/2010/main" val="1969682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26117" cy="1143000"/>
          </a:xfrm>
        </p:spPr>
        <p:txBody>
          <a:bodyPr>
            <a:normAutofit/>
          </a:bodyPr>
          <a:lstStyle/>
          <a:p>
            <a:r>
              <a:rPr lang="es-MX" sz="3200" b="1" dirty="0">
                <a:solidFill>
                  <a:schemeClr val="tx2"/>
                </a:solidFill>
              </a:rPr>
              <a:t>¿Cuál es el protocolo en posible caso sospechoso o probable?</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3" name="Imagen 2">
            <a:extLst>
              <a:ext uri="{FF2B5EF4-FFF2-40B4-BE49-F238E27FC236}">
                <a16:creationId xmlns:a16="http://schemas.microsoft.com/office/drawing/2014/main" id="{DBC94DCC-C547-4677-97A6-5987B98C07D4}"/>
              </a:ext>
            </a:extLst>
          </p:cNvPr>
          <p:cNvPicPr>
            <a:picLocks noChangeAspect="1"/>
          </p:cNvPicPr>
          <p:nvPr/>
        </p:nvPicPr>
        <p:blipFill>
          <a:blip r:embed="rId3"/>
          <a:stretch>
            <a:fillRect/>
          </a:stretch>
        </p:blipFill>
        <p:spPr>
          <a:xfrm>
            <a:off x="0" y="1597277"/>
            <a:ext cx="9144000" cy="4856059"/>
          </a:xfrm>
          <a:prstGeom prst="rect">
            <a:avLst/>
          </a:prstGeom>
        </p:spPr>
      </p:pic>
    </p:spTree>
    <p:extLst>
      <p:ext uri="{BB962C8B-B14F-4D97-AF65-F5344CB8AC3E}">
        <p14:creationId xmlns:p14="http://schemas.microsoft.com/office/powerpoint/2010/main" val="2717981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26117" cy="1143000"/>
          </a:xfrm>
        </p:spPr>
        <p:txBody>
          <a:bodyPr>
            <a:normAutofit/>
          </a:bodyPr>
          <a:lstStyle/>
          <a:p>
            <a:r>
              <a:rPr lang="es-MX" sz="3200" b="1" dirty="0">
                <a:solidFill>
                  <a:schemeClr val="tx2"/>
                </a:solidFill>
              </a:rPr>
              <a:t>¿Cuál es el protocolo en caso de un posible contacto de alto riesgo?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Rectángulo 1">
            <a:extLst>
              <a:ext uri="{FF2B5EF4-FFF2-40B4-BE49-F238E27FC236}">
                <a16:creationId xmlns:a16="http://schemas.microsoft.com/office/drawing/2014/main" id="{0ABA0E6A-5AF3-4D33-BC35-0303EEC600C5}"/>
              </a:ext>
            </a:extLst>
          </p:cNvPr>
          <p:cNvSpPr/>
          <p:nvPr/>
        </p:nvSpPr>
        <p:spPr>
          <a:xfrm>
            <a:off x="251520" y="1576371"/>
            <a:ext cx="8640960" cy="646331"/>
          </a:xfrm>
          <a:prstGeom prst="rect">
            <a:avLst/>
          </a:prstGeom>
        </p:spPr>
        <p:txBody>
          <a:bodyPr wrap="square">
            <a:spAutoFit/>
          </a:bodyPr>
          <a:lstStyle/>
          <a:p>
            <a:r>
              <a:rPr lang="es-ES" dirty="0">
                <a:solidFill>
                  <a:schemeClr val="tx1">
                    <a:lumMod val="65000"/>
                    <a:lumOff val="35000"/>
                  </a:schemeClr>
                </a:solidFill>
              </a:rPr>
              <a:t>Caso contacto de alto riesgo de </a:t>
            </a:r>
            <a:r>
              <a:rPr lang="es-ES" b="1" dirty="0">
                <a:solidFill>
                  <a:srgbClr val="FF0000"/>
                </a:solidFill>
              </a:rPr>
              <a:t>origen laboral </a:t>
            </a:r>
            <a:r>
              <a:rPr lang="es-ES" dirty="0">
                <a:solidFill>
                  <a:schemeClr val="tx1">
                    <a:lumMod val="65000"/>
                    <a:lumOff val="35000"/>
                  </a:schemeClr>
                </a:solidFill>
              </a:rPr>
              <a:t>ASINTOMATICO + CUMPLE CON AL MENOS 1 DE LOS ANTECEDENTES </a:t>
            </a:r>
          </a:p>
        </p:txBody>
      </p:sp>
      <p:sp>
        <p:nvSpPr>
          <p:cNvPr id="3" name="Rectángulo 2">
            <a:extLst>
              <a:ext uri="{FF2B5EF4-FFF2-40B4-BE49-F238E27FC236}">
                <a16:creationId xmlns:a16="http://schemas.microsoft.com/office/drawing/2014/main" id="{CF97B06D-4700-4739-8AA2-61182123A07A}"/>
              </a:ext>
            </a:extLst>
          </p:cNvPr>
          <p:cNvSpPr/>
          <p:nvPr/>
        </p:nvSpPr>
        <p:spPr>
          <a:xfrm>
            <a:off x="1840462" y="2228927"/>
            <a:ext cx="5463076" cy="369332"/>
          </a:xfrm>
          <a:prstGeom prst="rect">
            <a:avLst/>
          </a:prstGeom>
        </p:spPr>
        <p:txBody>
          <a:bodyPr wrap="square">
            <a:spAutoFit/>
          </a:bodyPr>
          <a:lstStyle/>
          <a:p>
            <a:r>
              <a:rPr lang="es-419" b="1" dirty="0">
                <a:solidFill>
                  <a:srgbClr val="002060"/>
                </a:solidFill>
              </a:rPr>
              <a:t>EXISTEN DOS GRUPOS DE PERSONAS DE ALTO RIESGO</a:t>
            </a:r>
            <a:r>
              <a:rPr lang="es-419" b="1" dirty="0">
                <a:solidFill>
                  <a:srgbClr val="0070C0"/>
                </a:solidFill>
              </a:rPr>
              <a:t>:</a:t>
            </a:r>
          </a:p>
        </p:txBody>
      </p:sp>
      <p:pic>
        <p:nvPicPr>
          <p:cNvPr id="7" name="Imagen 6">
            <a:extLst>
              <a:ext uri="{FF2B5EF4-FFF2-40B4-BE49-F238E27FC236}">
                <a16:creationId xmlns:a16="http://schemas.microsoft.com/office/drawing/2014/main" id="{752D7C22-98BE-4987-A19D-12B74A445AE3}"/>
              </a:ext>
            </a:extLst>
          </p:cNvPr>
          <p:cNvPicPr>
            <a:picLocks noChangeAspect="1"/>
          </p:cNvPicPr>
          <p:nvPr/>
        </p:nvPicPr>
        <p:blipFill>
          <a:blip r:embed="rId3"/>
          <a:stretch>
            <a:fillRect/>
          </a:stretch>
        </p:blipFill>
        <p:spPr>
          <a:xfrm>
            <a:off x="251520" y="2631523"/>
            <a:ext cx="8529043" cy="4060288"/>
          </a:xfrm>
          <a:prstGeom prst="rect">
            <a:avLst/>
          </a:prstGeom>
        </p:spPr>
      </p:pic>
    </p:spTree>
    <p:extLst>
      <p:ext uri="{BB962C8B-B14F-4D97-AF65-F5344CB8AC3E}">
        <p14:creationId xmlns:p14="http://schemas.microsoft.com/office/powerpoint/2010/main" val="42698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078863"/>
            <a:ext cx="3384376" cy="4582385"/>
          </a:xfrm>
          <a:prstGeom prst="rect">
            <a:avLst/>
          </a:prstGeom>
        </p:spPr>
      </p:pic>
    </p:spTree>
    <p:extLst>
      <p:ext uri="{BB962C8B-B14F-4D97-AF65-F5344CB8AC3E}">
        <p14:creationId xmlns:p14="http://schemas.microsoft.com/office/powerpoint/2010/main" val="338332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827584" y="843971"/>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rmAutofit/>
          </a:bodyPr>
          <a:lstStyle/>
          <a:p>
            <a:r>
              <a:rPr lang="es-MX" sz="4000" b="1" dirty="0">
                <a:solidFill>
                  <a:schemeClr val="accent5">
                    <a:lumMod val="50000"/>
                  </a:schemeClr>
                </a:solidFill>
              </a:rPr>
              <a:t>1. Accidentes de trabajo cuando nos encontramos realizando trabajo remoto.</a:t>
            </a:r>
          </a:p>
        </p:txBody>
      </p:sp>
    </p:spTree>
    <p:extLst>
      <p:ext uri="{BB962C8B-B14F-4D97-AF65-F5344CB8AC3E}">
        <p14:creationId xmlns:p14="http://schemas.microsoft.com/office/powerpoint/2010/main" val="358876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1700808"/>
            <a:ext cx="9144000" cy="4711849"/>
          </a:xfrm>
          <a:prstGeom prst="rect">
            <a:avLst/>
          </a:prstGeom>
        </p:spPr>
      </p:pic>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¿Accidente de trabajo en trabajo remoto?</a:t>
            </a:r>
          </a:p>
        </p:txBody>
      </p:sp>
      <p:pic>
        <p:nvPicPr>
          <p:cNvPr id="5" name="5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52769" y="2062979"/>
            <a:ext cx="7838462" cy="3970318"/>
          </a:xfrm>
          <a:prstGeom prst="rect">
            <a:avLst/>
          </a:prstGeom>
          <a:solidFill>
            <a:schemeClr val="bg1">
              <a:alpha val="58000"/>
            </a:schemeClr>
          </a:solidFill>
        </p:spPr>
        <p:txBody>
          <a:bodyPr wrap="square">
            <a:spAutoFit/>
          </a:bodyPr>
          <a:lstStyle/>
          <a:p>
            <a:pPr algn="just"/>
            <a:r>
              <a:rPr lang="es-MX" dirty="0">
                <a:solidFill>
                  <a:schemeClr val="tx1">
                    <a:lumMod val="65000"/>
                    <a:lumOff val="35000"/>
                  </a:schemeClr>
                </a:solidFill>
              </a:rPr>
              <a:t>Según lo estipulado en el ordinario 1160 y 1161 del 18 de marzo del 2020, la Superintendencia de Seguridad Social (SUSESO) en el contexto de la actual pandemia, la Ley N° 16.744 del seguro de accidentes del trabajo y enfermedades profesionales, mantendrá cobertura aún en la modalidad de trabajo remoto, respecto de los accidentes que se produzcan a causa o con ocasión de las labores efectuadas en virtud del contrato de trabajo. No obstante cada caso será investigado para evaluar dicha calificación. </a:t>
            </a:r>
          </a:p>
          <a:p>
            <a:pPr algn="just"/>
            <a:endParaRPr lang="es-MX" dirty="0">
              <a:solidFill>
                <a:schemeClr val="tx1">
                  <a:lumMod val="65000"/>
                  <a:lumOff val="35000"/>
                </a:schemeClr>
              </a:solidFill>
            </a:endParaRPr>
          </a:p>
          <a:p>
            <a:pPr algn="just"/>
            <a:r>
              <a:rPr lang="es-MX" dirty="0">
                <a:solidFill>
                  <a:schemeClr val="tx1">
                    <a:lumMod val="65000"/>
                    <a:lumOff val="35000"/>
                  </a:schemeClr>
                </a:solidFill>
              </a:rPr>
              <a:t>Asimismo se establece que </a:t>
            </a:r>
            <a:r>
              <a:rPr lang="es-MX" b="1" dirty="0">
                <a:solidFill>
                  <a:schemeClr val="tx1">
                    <a:lumMod val="65000"/>
                    <a:lumOff val="35000"/>
                  </a:schemeClr>
                </a:solidFill>
              </a:rPr>
              <a:t>los accidentes domésticos no estarán cubiertos por dicha ley</a:t>
            </a:r>
            <a:r>
              <a:rPr lang="es-MX" dirty="0">
                <a:solidFill>
                  <a:schemeClr val="tx1">
                    <a:lumMod val="65000"/>
                    <a:lumOff val="35000"/>
                  </a:schemeClr>
                </a:solidFill>
              </a:rPr>
              <a:t>, entendiendo “accidente doméstico” como todos los accidentes producidos en la vivienda mientras se realizan actividades propias del hogar. Ejemplo: labores de aseo que incluyen subirse en un piso, cortarse o quemarse al cocinar, reparaciones, alimentar a mascotas, salir de la casa a comprar caerse y/o golpearse etc.</a:t>
            </a:r>
          </a:p>
        </p:txBody>
      </p:sp>
    </p:spTree>
    <p:extLst>
      <p:ext uri="{BB962C8B-B14F-4D97-AF65-F5344CB8AC3E}">
        <p14:creationId xmlns:p14="http://schemas.microsoft.com/office/powerpoint/2010/main" val="422787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¿Accidente de trabajo en trabajo remoto?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611560" y="1700808"/>
            <a:ext cx="7838462" cy="4528899"/>
          </a:xfrm>
          <a:prstGeom prst="round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endParaRPr lang="es-MX" sz="2000" b="1" dirty="0">
              <a:solidFill>
                <a:schemeClr val="bg1"/>
              </a:solidFill>
            </a:endParaRPr>
          </a:p>
          <a:p>
            <a:pPr algn="just"/>
            <a:r>
              <a:rPr lang="es-MX" sz="2000" b="1" dirty="0">
                <a:solidFill>
                  <a:schemeClr val="bg1"/>
                </a:solidFill>
              </a:rPr>
              <a:t>En caso de tener un accidente de trabajo en esta modalidad, debe en primera instancia informar a su jefatura y a la Unidad de Prevención de Riesgos y Bioseguridad (UPR) por correo electrónico </a:t>
            </a:r>
            <a:r>
              <a:rPr lang="es-MX" sz="2000" b="1" u="sng" dirty="0">
                <a:solidFill>
                  <a:schemeClr val="bg1"/>
                </a:solidFill>
              </a:rPr>
              <a:t>upr@med.uchile.cl</a:t>
            </a:r>
            <a:r>
              <a:rPr lang="es-MX" sz="2000" b="1" dirty="0">
                <a:solidFill>
                  <a:schemeClr val="bg1"/>
                </a:solidFill>
              </a:rPr>
              <a:t> o vía telefónica con la Sra. Elizabeth Quintanilla, Encargada de la Unidad de Prevención de Riesgos y Bioseguridad, al número +56994711871, y optar por  asistir a los  centro de atención de la Asociación Chilena de Seguridad (ACHS) más cercano a su lugar de habitación entre los horarios de 9:00 a 17:30 horas, o de lo contrario optar por el Hospital del Trabajador, (remitir su asistencia al centro de salud sólo en caso de accidente laboral).  </a:t>
            </a:r>
          </a:p>
          <a:p>
            <a:pPr algn="just"/>
            <a:endParaRPr lang="es-MX" sz="2000" b="1" dirty="0">
              <a:solidFill>
                <a:schemeClr val="bg1"/>
              </a:solidFill>
            </a:endParaRPr>
          </a:p>
          <a:p>
            <a:pPr algn="just"/>
            <a:endParaRPr lang="es-MX" sz="2000" dirty="0">
              <a:solidFill>
                <a:schemeClr val="bg1"/>
              </a:solidFill>
            </a:endParaRPr>
          </a:p>
        </p:txBody>
      </p:sp>
    </p:spTree>
    <p:extLst>
      <p:ext uri="{BB962C8B-B14F-4D97-AF65-F5344CB8AC3E}">
        <p14:creationId xmlns:p14="http://schemas.microsoft.com/office/powerpoint/2010/main" val="176145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4" y="1700808"/>
            <a:ext cx="9144000" cy="47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¿Qué podría considerarse como accidente mientras se está en Trabajo Remoto? </a:t>
            </a: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2060848"/>
            <a:ext cx="7838462" cy="3693319"/>
          </a:xfrm>
          <a:prstGeom prst="rect">
            <a:avLst/>
          </a:prstGeom>
          <a:solidFill>
            <a:schemeClr val="bg1">
              <a:alpha val="67000"/>
            </a:schemeClr>
          </a:solidFill>
        </p:spPr>
        <p:txBody>
          <a:bodyPr wrap="square">
            <a:spAutoFit/>
          </a:bodyPr>
          <a:lstStyle/>
          <a:p>
            <a:pPr algn="just"/>
            <a:r>
              <a:rPr lang="es-MX" dirty="0">
                <a:solidFill>
                  <a:schemeClr val="tx1">
                    <a:lumMod val="65000"/>
                    <a:lumOff val="35000"/>
                  </a:schemeClr>
                </a:solidFill>
              </a:rPr>
              <a:t>Son los accidentes ocurridos cumpliendo funciones de su cargo, en el lugar donde se esté realizando trabajo remoto. Por ejemplo: la caída desde la silla, tropezar  con cables, sufrir cortes con papeles o con </a:t>
            </a:r>
            <a:r>
              <a:rPr lang="es-MX" dirty="0" err="1">
                <a:solidFill>
                  <a:schemeClr val="tx1">
                    <a:lumMod val="65000"/>
                    <a:lumOff val="35000"/>
                  </a:schemeClr>
                </a:solidFill>
              </a:rPr>
              <a:t>corcheteras</a:t>
            </a:r>
            <a:r>
              <a:rPr lang="es-MX" dirty="0">
                <a:solidFill>
                  <a:schemeClr val="tx1">
                    <a:lumMod val="65000"/>
                    <a:lumOff val="35000"/>
                  </a:schemeClr>
                </a:solidFill>
              </a:rPr>
              <a:t>, entre otros.</a:t>
            </a:r>
          </a:p>
          <a:p>
            <a:pPr algn="just"/>
            <a:endParaRPr lang="es-MX" dirty="0">
              <a:solidFill>
                <a:schemeClr val="tx1">
                  <a:lumMod val="65000"/>
                  <a:lumOff val="35000"/>
                </a:schemeClr>
              </a:solidFill>
            </a:endParaRPr>
          </a:p>
          <a:p>
            <a:pPr algn="just"/>
            <a:r>
              <a:rPr lang="es-MX" dirty="0">
                <a:solidFill>
                  <a:schemeClr val="tx1">
                    <a:lumMod val="65000"/>
                    <a:lumOff val="35000"/>
                  </a:schemeClr>
                </a:solidFill>
              </a:rPr>
              <a:t>También se consideran los accidentes ocurridos en el desplazamiento, de ida o regreso, entre el lugar donde realiza el trabajo remoto (distinto de su habitación) y las dependencias de la universidad.</a:t>
            </a:r>
          </a:p>
          <a:p>
            <a:pPr algn="just"/>
            <a:endParaRPr lang="es-MX" dirty="0">
              <a:solidFill>
                <a:schemeClr val="tx1">
                  <a:lumMod val="65000"/>
                  <a:lumOff val="35000"/>
                </a:schemeClr>
              </a:solidFill>
            </a:endParaRPr>
          </a:p>
          <a:p>
            <a:pPr algn="just"/>
            <a:r>
              <a:rPr lang="es-MX" dirty="0">
                <a:solidFill>
                  <a:schemeClr val="tx1">
                    <a:lumMod val="65000"/>
                    <a:lumOff val="35000"/>
                  </a:schemeClr>
                </a:solidFill>
              </a:rPr>
              <a:t>En esa misma categoría se considera accidente de trayecto entre la habitación (donde habita o pernocta) y el lugar, distinto de su habitación, en el que realice sus labores de trabajo remoto.</a:t>
            </a:r>
          </a:p>
          <a:p>
            <a:pPr algn="just"/>
            <a:endParaRPr lang="es-MX" dirty="0">
              <a:solidFill>
                <a:schemeClr val="tx1">
                  <a:lumMod val="65000"/>
                  <a:lumOff val="35000"/>
                </a:schemeClr>
              </a:solidFill>
            </a:endParaRPr>
          </a:p>
          <a:p>
            <a:pPr algn="just"/>
            <a:r>
              <a:rPr lang="es-MX" dirty="0">
                <a:solidFill>
                  <a:schemeClr val="tx1">
                    <a:lumMod val="65000"/>
                    <a:lumOff val="35000"/>
                  </a:schemeClr>
                </a:solidFill>
              </a:rPr>
              <a:t>Fuente: Dirección de Recursos Humanos – Universidad de Chile.</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5" y="5777815"/>
            <a:ext cx="27622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45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r>
              <a:rPr lang="es-MX" sz="3200" b="1" dirty="0">
                <a:solidFill>
                  <a:schemeClr val="tx2"/>
                </a:solidFill>
              </a:rPr>
              <a:t>¿Se pueden dar enfermedades profesionales mientras se está en trabajo remoto?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916832"/>
            <a:ext cx="7838462" cy="3170099"/>
          </a:xfrm>
          <a:prstGeom prst="rect">
            <a:avLst/>
          </a:prstGeom>
        </p:spPr>
        <p:txBody>
          <a:bodyPr wrap="square">
            <a:spAutoFit/>
          </a:bodyPr>
          <a:lstStyle/>
          <a:p>
            <a:pPr algn="just"/>
            <a:r>
              <a:rPr lang="es-MX" sz="2000" dirty="0">
                <a:solidFill>
                  <a:schemeClr val="tx1">
                    <a:lumMod val="65000"/>
                    <a:lumOff val="35000"/>
                  </a:schemeClr>
                </a:solidFill>
              </a:rPr>
              <a:t>Sí, se pueden dar y son todas aquellas causadas de una manera directa por el ejercicio de la profesión o del trabajo que realiza un funcionario y que le produzca incapacidad o la muerte. Para el caso del trabajo remoto, pueden darse los siguientes casos:</a:t>
            </a:r>
          </a:p>
          <a:p>
            <a:pPr algn="just"/>
            <a:endParaRPr lang="es-MX" sz="2000" dirty="0">
              <a:solidFill>
                <a:schemeClr val="tx1">
                  <a:lumMod val="65000"/>
                  <a:lumOff val="35000"/>
                </a:schemeClr>
              </a:solidFill>
            </a:endParaRPr>
          </a:p>
          <a:p>
            <a:pPr marL="285750" indent="-285750" algn="just">
              <a:buFontTx/>
              <a:buChar char="-"/>
            </a:pPr>
            <a:r>
              <a:rPr lang="es-MX" sz="2000" b="1" dirty="0">
                <a:solidFill>
                  <a:schemeClr val="tx1">
                    <a:lumMod val="65000"/>
                    <a:lumOff val="35000"/>
                  </a:schemeClr>
                </a:solidFill>
              </a:rPr>
              <a:t>Trastorno músculo esquelético</a:t>
            </a:r>
          </a:p>
          <a:p>
            <a:pPr marL="285750" indent="-285750" algn="just">
              <a:buFontTx/>
              <a:buChar char="-"/>
            </a:pPr>
            <a:r>
              <a:rPr lang="es-MX" sz="2000" b="1" dirty="0">
                <a:solidFill>
                  <a:schemeClr val="tx1">
                    <a:lumMod val="65000"/>
                    <a:lumOff val="35000"/>
                  </a:schemeClr>
                </a:solidFill>
              </a:rPr>
              <a:t>Riesgos psicosociales</a:t>
            </a:r>
          </a:p>
          <a:p>
            <a:pPr marL="285750" indent="-285750" algn="just">
              <a:buFontTx/>
              <a:buChar char="-"/>
            </a:pPr>
            <a:r>
              <a:rPr lang="es-MX" sz="2000" b="1" dirty="0">
                <a:solidFill>
                  <a:schemeClr val="tx1">
                    <a:lumMod val="65000"/>
                    <a:lumOff val="35000"/>
                  </a:schemeClr>
                </a:solidFill>
              </a:rPr>
              <a:t>Otras enfermedades profesionales</a:t>
            </a: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Fuente: Dirección de Recursos Humanos – Universidad de Chile</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68" t="75967" r="26481"/>
          <a:stretch/>
        </p:blipFill>
        <p:spPr bwMode="auto">
          <a:xfrm>
            <a:off x="3128100" y="5094296"/>
            <a:ext cx="2805382" cy="131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84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953344" y="933498"/>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rmAutofit fontScale="90000"/>
          </a:bodyPr>
          <a:lstStyle/>
          <a:p>
            <a:r>
              <a:rPr lang="es-MX" sz="4000" b="1" dirty="0">
                <a:solidFill>
                  <a:schemeClr val="accent5">
                    <a:lumMod val="50000"/>
                  </a:schemeClr>
                </a:solidFill>
              </a:rPr>
              <a:t>2. Medidas en caso de accidentes laborales y de trayecto.</a:t>
            </a:r>
            <a:br>
              <a:rPr lang="es-MX" sz="4000" b="1" dirty="0">
                <a:solidFill>
                  <a:schemeClr val="accent5">
                    <a:lumMod val="50000"/>
                  </a:schemeClr>
                </a:solidFill>
              </a:rPr>
            </a:br>
            <a:br>
              <a:rPr lang="es-MX" sz="4000" b="1" dirty="0">
                <a:solidFill>
                  <a:schemeClr val="accent5">
                    <a:lumMod val="50000"/>
                  </a:schemeClr>
                </a:solidFill>
              </a:rPr>
            </a:br>
            <a:r>
              <a:rPr lang="es-MX" sz="2700" b="1" dirty="0">
                <a:solidFill>
                  <a:schemeClr val="tx1">
                    <a:lumMod val="65000"/>
                    <a:lumOff val="35000"/>
                  </a:schemeClr>
                </a:solidFill>
              </a:rPr>
              <a:t>(especialmente para funciones presenciales)</a:t>
            </a:r>
            <a:br>
              <a:rPr lang="es-MX" sz="2700" b="1" dirty="0">
                <a:solidFill>
                  <a:schemeClr val="tx1">
                    <a:lumMod val="65000"/>
                    <a:lumOff val="35000"/>
                  </a:schemeClr>
                </a:solidFill>
              </a:rPr>
            </a:br>
            <a:endParaRPr lang="es-CL" sz="4000" b="1" dirty="0">
              <a:solidFill>
                <a:schemeClr val="tx1">
                  <a:lumMod val="65000"/>
                  <a:lumOff val="35000"/>
                </a:schemeClr>
              </a:solidFill>
            </a:endParaRPr>
          </a:p>
        </p:txBody>
      </p:sp>
    </p:spTree>
    <p:extLst>
      <p:ext uri="{BB962C8B-B14F-4D97-AF65-F5344CB8AC3E}">
        <p14:creationId xmlns:p14="http://schemas.microsoft.com/office/powerpoint/2010/main" val="111854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¿Accidente de trabajo en turnos éticos?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467544" y="1665466"/>
            <a:ext cx="8136904" cy="408622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b="1" dirty="0">
                <a:solidFill>
                  <a:schemeClr val="tx1">
                    <a:lumMod val="50000"/>
                    <a:lumOff val="50000"/>
                  </a:schemeClr>
                </a:solidFill>
              </a:rPr>
              <a:t>Avisar a jefatura directa vía correo o telefónicamente y notificar al número de emergencia según el campus 229786250 (C. Norte), 226822113 (C. Occidente), 229770800 (C. Centro), 225516438 (C. Sur), 229770500 (C. Oriente), 229770508 (C. Peñalolén).</a:t>
            </a:r>
          </a:p>
          <a:p>
            <a:pPr algn="just"/>
            <a:endParaRPr lang="es-MX" b="1" dirty="0">
              <a:solidFill>
                <a:schemeClr val="tx1">
                  <a:lumMod val="50000"/>
                  <a:lumOff val="50000"/>
                </a:schemeClr>
              </a:solidFill>
            </a:endParaRPr>
          </a:p>
          <a:p>
            <a:pPr algn="just"/>
            <a:r>
              <a:rPr lang="es-MX" b="1" dirty="0">
                <a:solidFill>
                  <a:schemeClr val="tx1">
                    <a:lumMod val="50000"/>
                    <a:lumOff val="50000"/>
                  </a:schemeClr>
                </a:solidFill>
              </a:rPr>
              <a:t>Los responsables del número de emergencia deberán comunicarse al 1404 para solicitar ambulancia de ser necesario. Si el accidentado puede movilizarse por sus medios deberá asistir al centro de la ACHS más cercano. </a:t>
            </a:r>
          </a:p>
          <a:p>
            <a:pPr algn="just"/>
            <a:endParaRPr lang="es-MX" b="1" dirty="0">
              <a:solidFill>
                <a:schemeClr val="tx1">
                  <a:lumMod val="50000"/>
                  <a:lumOff val="50000"/>
                </a:schemeClr>
              </a:solidFill>
            </a:endParaRPr>
          </a:p>
          <a:p>
            <a:pPr algn="just"/>
            <a:r>
              <a:rPr lang="es-MX" b="1" dirty="0">
                <a:solidFill>
                  <a:schemeClr val="tx1">
                    <a:lumMod val="50000"/>
                    <a:lumOff val="50000"/>
                  </a:schemeClr>
                </a:solidFill>
              </a:rPr>
              <a:t>La Jefatura y el afectado deberá contactarse con la Unidad de Prevención de Riesgos y  Bioseguridad (UPR), mediante vía telefónica o por correo electrónico para los temas administrativos que pide y exige el organismo administrador Asociación Chilena de Seguridad (ACHS).</a:t>
            </a:r>
          </a:p>
        </p:txBody>
      </p:sp>
    </p:spTree>
    <p:extLst>
      <p:ext uri="{BB962C8B-B14F-4D97-AF65-F5344CB8AC3E}">
        <p14:creationId xmlns:p14="http://schemas.microsoft.com/office/powerpoint/2010/main" val="1196729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TotalTime>
  <Words>1976</Words>
  <Application>Microsoft Office PowerPoint</Application>
  <PresentationFormat>Presentación en pantalla (4:3)</PresentationFormat>
  <Paragraphs>122</Paragraphs>
  <Slides>29</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Wingdings</vt:lpstr>
      <vt:lpstr>Tema de Office</vt:lpstr>
      <vt:lpstr>Cápsula Informativa N°3:  Riesgos y seguridad asociados al contexto COVID-19. </vt:lpstr>
      <vt:lpstr>CONTENIDO</vt:lpstr>
      <vt:lpstr>1. Accidentes de trabajo cuando nos encontramos realizando trabajo remoto.</vt:lpstr>
      <vt:lpstr>¿Accidente de trabajo en trabajo remoto?</vt:lpstr>
      <vt:lpstr>¿Accidente de trabajo en trabajo remoto?</vt:lpstr>
      <vt:lpstr>¿Qué podría considerarse como accidente mientras se está en Trabajo Remoto? </vt:lpstr>
      <vt:lpstr>¿Se pueden dar enfermedades profesionales mientras se está en trabajo remoto?</vt:lpstr>
      <vt:lpstr>2. Medidas en caso de accidentes laborales y de trayecto.  (especialmente para funciones presenciales) </vt:lpstr>
      <vt:lpstr>¿Accidente de trabajo en turnos éticos?</vt:lpstr>
      <vt:lpstr>¿Qué es un accidente del trabajo? Ley 16.744</vt:lpstr>
      <vt:lpstr>¿Qué es un accidente de trayecto?</vt:lpstr>
      <vt:lpstr>¿Qué son las enfermedades profesionales?</vt:lpstr>
      <vt:lpstr>¿Qué hacer frente a una situación como esta?:</vt:lpstr>
      <vt:lpstr>3. Posibles casos o contactos estrechos por casos COVID-19, con ocasión del desempeño del trabajo.</vt:lpstr>
      <vt:lpstr>Posibles casos o contactos estrechos por casos COVID-19, con ocasión del desempeño del trabajo.</vt:lpstr>
      <vt:lpstr>¿Cómo se definen y determinan estos casos?</vt:lpstr>
      <vt:lpstr>Caso Confirmado</vt:lpstr>
      <vt:lpstr>Caso Sospechoso</vt:lpstr>
      <vt:lpstr>Caso Probable</vt:lpstr>
      <vt:lpstr>Contacto Estrecho</vt:lpstr>
      <vt:lpstr>Contacto Estrecho</vt:lpstr>
      <vt:lpstr>Contactos de Alto Riesgo</vt:lpstr>
      <vt:lpstr>Contactos de Bajo Riesgo</vt:lpstr>
      <vt:lpstr>¿Qué debe hacer el trabajador si tiene un caso de sospecha, caso probable (contacto estrecho) o caso confirmado por contagio de COVID-19?</vt:lpstr>
      <vt:lpstr>¿La Jefatura tiene la obligación de informar a su equipo cuando se presente un caso de algún funcionario con riesgo de estar contagiado?</vt:lpstr>
      <vt:lpstr>¿Frente a qué situación debería suspender la asistencia de mis funcionarios a la Institución?</vt:lpstr>
      <vt:lpstr>¿Cuál es el protocolo en posible caso sospechoso o probable?</vt:lpstr>
      <vt:lpstr>¿Cuál es el protocolo en caso de un posible contacto de alto riesgo?</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2019</dc:title>
  <dc:creator>MACIEL SALINAS</dc:creator>
  <cp:lastModifiedBy>Yoga 720</cp:lastModifiedBy>
  <cp:revision>205</cp:revision>
  <dcterms:created xsi:type="dcterms:W3CDTF">2019-03-25T18:47:59Z</dcterms:created>
  <dcterms:modified xsi:type="dcterms:W3CDTF">2020-06-23T23:09:13Z</dcterms:modified>
</cp:coreProperties>
</file>