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9" r:id="rId3"/>
    <p:sldId id="322" r:id="rId4"/>
    <p:sldId id="383" r:id="rId5"/>
    <p:sldId id="370" r:id="rId6"/>
    <p:sldId id="374" r:id="rId7"/>
    <p:sldId id="375" r:id="rId8"/>
    <p:sldId id="377" r:id="rId9"/>
    <p:sldId id="378" r:id="rId10"/>
    <p:sldId id="376" r:id="rId11"/>
    <p:sldId id="380" r:id="rId12"/>
    <p:sldId id="381" r:id="rId13"/>
    <p:sldId id="384" r:id="rId14"/>
    <p:sldId id="385" r:id="rId15"/>
    <p:sldId id="386" r:id="rId16"/>
    <p:sldId id="406" r:id="rId17"/>
    <p:sldId id="399" r:id="rId18"/>
    <p:sldId id="402" r:id="rId19"/>
    <p:sldId id="400" r:id="rId20"/>
    <p:sldId id="403" r:id="rId21"/>
    <p:sldId id="407" r:id="rId22"/>
    <p:sldId id="404" r:id="rId23"/>
    <p:sldId id="408" r:id="rId24"/>
    <p:sldId id="409" r:id="rId25"/>
    <p:sldId id="410" r:id="rId26"/>
    <p:sldId id="411" r:id="rId27"/>
    <p:sldId id="413" r:id="rId28"/>
    <p:sldId id="414" r:id="rId29"/>
    <p:sldId id="416" r:id="rId30"/>
    <p:sldId id="418" r:id="rId31"/>
    <p:sldId id="419" r:id="rId32"/>
    <p:sldId id="420" r:id="rId33"/>
    <p:sldId id="422" r:id="rId34"/>
    <p:sldId id="425" r:id="rId35"/>
    <p:sldId id="421" r:id="rId36"/>
    <p:sldId id="291" r:id="rId3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dalen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6975" autoAdjust="0"/>
  </p:normalViewPr>
  <p:slideViewPr>
    <p:cSldViewPr>
      <p:cViewPr varScale="1">
        <p:scale>
          <a:sx n="57" d="100"/>
          <a:sy n="57" d="100"/>
        </p:scale>
        <p:origin x="15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04CA2-2015-450A-AEE6-C21AAC46CEF0}" type="doc">
      <dgm:prSet loTypeId="urn:microsoft.com/office/officeart/2005/8/layout/venn3" loCatId="relationship" qsTypeId="urn:microsoft.com/office/officeart/2005/8/quickstyle/simple1" qsCatId="simple" csTypeId="urn:microsoft.com/office/officeart/2005/8/colors/colorful5" csCatId="colorful" phldr="1"/>
      <dgm:spPr/>
    </dgm:pt>
    <dgm:pt modelId="{60B48617-886D-495D-9B21-ADCF8B9E2761}">
      <dgm:prSet phldrT="[Texto]"/>
      <dgm:spPr/>
      <dgm:t>
        <a:bodyPr/>
        <a:lstStyle/>
        <a:p>
          <a:r>
            <a:rPr lang="es-CL" b="1" cap="none" spc="0" dirty="0">
              <a:ln w="11430">
                <a:noFill/>
              </a:ln>
              <a:solidFill>
                <a:schemeClr val="accent5">
                  <a:lumMod val="50000"/>
                </a:schemeClr>
              </a:solidFill>
              <a:effectLst/>
            </a:rPr>
            <a:t>Flexibilidad Horaria en la Jornada Laboral</a:t>
          </a:r>
        </a:p>
      </dgm:t>
    </dgm:pt>
    <dgm:pt modelId="{18412376-DB5C-4D20-BF32-D2634251BD0C}" type="parTrans" cxnId="{D195749F-0035-44F5-8448-CC2CF1D32D51}">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CL" b="1" cap="none" spc="0">
            <a:ln w="11430">
              <a:noFill/>
            </a:ln>
            <a:solidFill>
              <a:schemeClr val="accent5">
                <a:lumMod val="50000"/>
              </a:schemeClr>
            </a:solidFill>
            <a:effectLst/>
          </a:endParaRPr>
        </a:p>
      </dgm:t>
    </dgm:pt>
    <dgm:pt modelId="{87FADA65-C778-4414-9847-64A0B728D7E3}" type="sibTrans" cxnId="{D195749F-0035-44F5-8448-CC2CF1D32D51}">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CL" b="1" cap="none" spc="0">
            <a:ln w="11430">
              <a:noFill/>
            </a:ln>
            <a:solidFill>
              <a:schemeClr val="accent5">
                <a:lumMod val="50000"/>
              </a:schemeClr>
            </a:solidFill>
            <a:effectLst/>
          </a:endParaRPr>
        </a:p>
      </dgm:t>
    </dgm:pt>
    <dgm:pt modelId="{A840F179-0E21-4E71-8B83-2DB428065AB5}">
      <dgm:prSet phldrT="[Texto]"/>
      <dgm:spPr/>
      <dgm:t>
        <a:bodyPr/>
        <a:lstStyle/>
        <a:p>
          <a:r>
            <a:rPr lang="es-CL" b="1" cap="none" spc="0" dirty="0">
              <a:ln w="11430">
                <a:noFill/>
              </a:ln>
              <a:solidFill>
                <a:schemeClr val="accent5">
                  <a:lumMod val="50000"/>
                </a:schemeClr>
              </a:solidFill>
              <a:effectLst/>
            </a:rPr>
            <a:t>Pausas durante la Jornada Laboral</a:t>
          </a:r>
        </a:p>
      </dgm:t>
    </dgm:pt>
    <dgm:pt modelId="{95849AA7-0570-49F8-9E91-EA5D80E3358E}" type="parTrans" cxnId="{9FC96703-E84C-4B34-A54C-41978D3DA947}">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CL" b="1" cap="none" spc="0">
            <a:ln w="11430">
              <a:noFill/>
            </a:ln>
            <a:solidFill>
              <a:schemeClr val="accent5">
                <a:lumMod val="50000"/>
              </a:schemeClr>
            </a:solidFill>
            <a:effectLst/>
          </a:endParaRPr>
        </a:p>
      </dgm:t>
    </dgm:pt>
    <dgm:pt modelId="{A9AAA2A3-4E80-4C78-B5BC-91CCD80FEF09}" type="sibTrans" cxnId="{9FC96703-E84C-4B34-A54C-41978D3DA947}">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CL" b="1" cap="none" spc="0">
            <a:ln w="11430">
              <a:noFill/>
            </a:ln>
            <a:solidFill>
              <a:schemeClr val="accent5">
                <a:lumMod val="50000"/>
              </a:schemeClr>
            </a:solidFill>
            <a:effectLst/>
          </a:endParaRPr>
        </a:p>
      </dgm:t>
    </dgm:pt>
    <dgm:pt modelId="{B98E8038-F715-40F1-AF70-A912D51AFBE9}">
      <dgm:prSet/>
      <dgm:spPr/>
      <dgm:t>
        <a:bodyPr/>
        <a:lstStyle/>
        <a:p>
          <a:r>
            <a:rPr lang="es-CL" b="1" cap="none" spc="0" dirty="0">
              <a:ln w="11430">
                <a:noFill/>
              </a:ln>
              <a:solidFill>
                <a:schemeClr val="accent5">
                  <a:lumMod val="50000"/>
                </a:schemeClr>
              </a:solidFill>
              <a:effectLst/>
            </a:rPr>
            <a:t>Horario de Colación</a:t>
          </a:r>
        </a:p>
      </dgm:t>
    </dgm:pt>
    <dgm:pt modelId="{551719D9-EC7E-4856-BEF9-5367B3ED8019}" type="parTrans" cxnId="{FEABF65E-7ED9-41C5-BAD2-673D024F9A08}">
      <dgm:prSet/>
      <dgm:spPr/>
      <dgm:t>
        <a:bodyPr/>
        <a:lstStyle/>
        <a:p>
          <a:endParaRPr lang="es-CL"/>
        </a:p>
      </dgm:t>
    </dgm:pt>
    <dgm:pt modelId="{771444A2-BD3E-4E5C-80E8-489C8D81146E}" type="sibTrans" cxnId="{FEABF65E-7ED9-41C5-BAD2-673D024F9A08}">
      <dgm:prSet/>
      <dgm:spPr/>
      <dgm:t>
        <a:bodyPr/>
        <a:lstStyle/>
        <a:p>
          <a:endParaRPr lang="es-CL"/>
        </a:p>
      </dgm:t>
    </dgm:pt>
    <dgm:pt modelId="{A4F038AC-B2D8-4E86-88DF-48ECE4926A15}" type="pres">
      <dgm:prSet presAssocID="{6E204CA2-2015-450A-AEE6-C21AAC46CEF0}" presName="Name0" presStyleCnt="0">
        <dgm:presLayoutVars>
          <dgm:dir/>
          <dgm:resizeHandles val="exact"/>
        </dgm:presLayoutVars>
      </dgm:prSet>
      <dgm:spPr/>
    </dgm:pt>
    <dgm:pt modelId="{313906A3-AEE4-4759-B4B0-9B25F8A0BEA3}" type="pres">
      <dgm:prSet presAssocID="{60B48617-886D-495D-9B21-ADCF8B9E2761}" presName="Name5" presStyleLbl="vennNode1" presStyleIdx="0" presStyleCnt="3">
        <dgm:presLayoutVars>
          <dgm:bulletEnabled val="1"/>
        </dgm:presLayoutVars>
      </dgm:prSet>
      <dgm:spPr/>
    </dgm:pt>
    <dgm:pt modelId="{3DE49303-1CAF-4E0A-89D1-81591F284E00}" type="pres">
      <dgm:prSet presAssocID="{87FADA65-C778-4414-9847-64A0B728D7E3}" presName="space" presStyleCnt="0"/>
      <dgm:spPr/>
    </dgm:pt>
    <dgm:pt modelId="{F4B6557C-4386-4723-B53A-C8401D23A0F9}" type="pres">
      <dgm:prSet presAssocID="{A840F179-0E21-4E71-8B83-2DB428065AB5}" presName="Name5" presStyleLbl="vennNode1" presStyleIdx="1" presStyleCnt="3">
        <dgm:presLayoutVars>
          <dgm:bulletEnabled val="1"/>
        </dgm:presLayoutVars>
      </dgm:prSet>
      <dgm:spPr/>
    </dgm:pt>
    <dgm:pt modelId="{E5A520F4-F9CD-4596-B16B-4D333767188C}" type="pres">
      <dgm:prSet presAssocID="{A9AAA2A3-4E80-4C78-B5BC-91CCD80FEF09}" presName="space" presStyleCnt="0"/>
      <dgm:spPr/>
    </dgm:pt>
    <dgm:pt modelId="{F9EE83C1-E88D-4A5F-A53D-DBF91CEFF4E9}" type="pres">
      <dgm:prSet presAssocID="{B98E8038-F715-40F1-AF70-A912D51AFBE9}" presName="Name5" presStyleLbl="vennNode1" presStyleIdx="2" presStyleCnt="3">
        <dgm:presLayoutVars>
          <dgm:bulletEnabled val="1"/>
        </dgm:presLayoutVars>
      </dgm:prSet>
      <dgm:spPr/>
    </dgm:pt>
  </dgm:ptLst>
  <dgm:cxnLst>
    <dgm:cxn modelId="{9FC96703-E84C-4B34-A54C-41978D3DA947}" srcId="{6E204CA2-2015-450A-AEE6-C21AAC46CEF0}" destId="{A840F179-0E21-4E71-8B83-2DB428065AB5}" srcOrd="1" destOrd="0" parTransId="{95849AA7-0570-49F8-9E91-EA5D80E3358E}" sibTransId="{A9AAA2A3-4E80-4C78-B5BC-91CCD80FEF09}"/>
    <dgm:cxn modelId="{725F8B20-A895-4446-8486-B980859066FF}" type="presOf" srcId="{60B48617-886D-495D-9B21-ADCF8B9E2761}" destId="{313906A3-AEE4-4759-B4B0-9B25F8A0BEA3}" srcOrd="0" destOrd="0" presId="urn:microsoft.com/office/officeart/2005/8/layout/venn3"/>
    <dgm:cxn modelId="{FE76C83C-639B-45B4-AE04-2D01F3175AA2}" type="presOf" srcId="{6E204CA2-2015-450A-AEE6-C21AAC46CEF0}" destId="{A4F038AC-B2D8-4E86-88DF-48ECE4926A15}" srcOrd="0" destOrd="0" presId="urn:microsoft.com/office/officeart/2005/8/layout/venn3"/>
    <dgm:cxn modelId="{FEABF65E-7ED9-41C5-BAD2-673D024F9A08}" srcId="{6E204CA2-2015-450A-AEE6-C21AAC46CEF0}" destId="{B98E8038-F715-40F1-AF70-A912D51AFBE9}" srcOrd="2" destOrd="0" parTransId="{551719D9-EC7E-4856-BEF9-5367B3ED8019}" sibTransId="{771444A2-BD3E-4E5C-80E8-489C8D81146E}"/>
    <dgm:cxn modelId="{9959EF6E-5709-4560-8345-58B453A48B6A}" type="presOf" srcId="{B98E8038-F715-40F1-AF70-A912D51AFBE9}" destId="{F9EE83C1-E88D-4A5F-A53D-DBF91CEFF4E9}" srcOrd="0" destOrd="0" presId="urn:microsoft.com/office/officeart/2005/8/layout/venn3"/>
    <dgm:cxn modelId="{1CF6F492-FE79-41B7-A22A-1675F255C0B9}" type="presOf" srcId="{A840F179-0E21-4E71-8B83-2DB428065AB5}" destId="{F4B6557C-4386-4723-B53A-C8401D23A0F9}" srcOrd="0" destOrd="0" presId="urn:microsoft.com/office/officeart/2005/8/layout/venn3"/>
    <dgm:cxn modelId="{D195749F-0035-44F5-8448-CC2CF1D32D51}" srcId="{6E204CA2-2015-450A-AEE6-C21AAC46CEF0}" destId="{60B48617-886D-495D-9B21-ADCF8B9E2761}" srcOrd="0" destOrd="0" parTransId="{18412376-DB5C-4D20-BF32-D2634251BD0C}" sibTransId="{87FADA65-C778-4414-9847-64A0B728D7E3}"/>
    <dgm:cxn modelId="{11DA4727-0B1B-4841-9B5C-82E69C89DBCF}" type="presParOf" srcId="{A4F038AC-B2D8-4E86-88DF-48ECE4926A15}" destId="{313906A3-AEE4-4759-B4B0-9B25F8A0BEA3}" srcOrd="0" destOrd="0" presId="urn:microsoft.com/office/officeart/2005/8/layout/venn3"/>
    <dgm:cxn modelId="{24749A1C-38F1-458A-8B34-B5F7227648EA}" type="presParOf" srcId="{A4F038AC-B2D8-4E86-88DF-48ECE4926A15}" destId="{3DE49303-1CAF-4E0A-89D1-81591F284E00}" srcOrd="1" destOrd="0" presId="urn:microsoft.com/office/officeart/2005/8/layout/venn3"/>
    <dgm:cxn modelId="{7406B906-C3C9-48C7-A461-3575571178BE}" type="presParOf" srcId="{A4F038AC-B2D8-4E86-88DF-48ECE4926A15}" destId="{F4B6557C-4386-4723-B53A-C8401D23A0F9}" srcOrd="2" destOrd="0" presId="urn:microsoft.com/office/officeart/2005/8/layout/venn3"/>
    <dgm:cxn modelId="{2086C9B8-DA63-40E6-8DC6-CDD1F60FBC0A}" type="presParOf" srcId="{A4F038AC-B2D8-4E86-88DF-48ECE4926A15}" destId="{E5A520F4-F9CD-4596-B16B-4D333767188C}" srcOrd="3" destOrd="0" presId="urn:microsoft.com/office/officeart/2005/8/layout/venn3"/>
    <dgm:cxn modelId="{A1A47F69-8557-447B-B175-06ADE1826694}" type="presParOf" srcId="{A4F038AC-B2D8-4E86-88DF-48ECE4926A15}" destId="{F9EE83C1-E88D-4A5F-A53D-DBF91CEFF4E9}"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204CA2-2015-450A-AEE6-C21AAC46CEF0}" type="doc">
      <dgm:prSet loTypeId="urn:microsoft.com/office/officeart/2005/8/layout/venn3" loCatId="relationship" qsTypeId="urn:microsoft.com/office/officeart/2005/8/quickstyle/simple1" qsCatId="simple" csTypeId="urn:microsoft.com/office/officeart/2005/8/colors/colorful5" csCatId="colorful" phldr="1"/>
      <dgm:spPr/>
    </dgm:pt>
    <dgm:pt modelId="{60B48617-886D-495D-9B21-ADCF8B9E2761}">
      <dgm:prSet phldrT="[Texto]"/>
      <dgm:spPr/>
      <dgm:t>
        <a:bodyPr/>
        <a:lstStyle/>
        <a:p>
          <a:r>
            <a:rPr lang="es-CL" b="1" cap="none" spc="0" dirty="0">
              <a:ln w="11430">
                <a:noFill/>
              </a:ln>
              <a:solidFill>
                <a:schemeClr val="accent3">
                  <a:lumMod val="50000"/>
                </a:schemeClr>
              </a:solidFill>
              <a:effectLst/>
            </a:rPr>
            <a:t>Comunicaciones Institucionales </a:t>
          </a:r>
        </a:p>
      </dgm:t>
    </dgm:pt>
    <dgm:pt modelId="{18412376-DB5C-4D20-BF32-D2634251BD0C}" type="parTrans" cxnId="{D195749F-0035-44F5-8448-CC2CF1D32D51}">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CL" b="1" cap="none" spc="0">
            <a:ln w="11430">
              <a:noFill/>
            </a:ln>
            <a:solidFill>
              <a:schemeClr val="accent5">
                <a:lumMod val="50000"/>
              </a:schemeClr>
            </a:solidFill>
            <a:effectLst/>
          </a:endParaRPr>
        </a:p>
      </dgm:t>
    </dgm:pt>
    <dgm:pt modelId="{87FADA65-C778-4414-9847-64A0B728D7E3}" type="sibTrans" cxnId="{D195749F-0035-44F5-8448-CC2CF1D32D51}">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CL" b="1" cap="none" spc="0">
            <a:ln w="11430">
              <a:noFill/>
            </a:ln>
            <a:solidFill>
              <a:schemeClr val="accent5">
                <a:lumMod val="50000"/>
              </a:schemeClr>
            </a:solidFill>
            <a:effectLst/>
          </a:endParaRPr>
        </a:p>
      </dgm:t>
    </dgm:pt>
    <dgm:pt modelId="{A840F179-0E21-4E71-8B83-2DB428065AB5}">
      <dgm:prSet phldrT="[Texto]"/>
      <dgm:spPr/>
      <dgm:t>
        <a:bodyPr/>
        <a:lstStyle/>
        <a:p>
          <a:r>
            <a:rPr lang="es-CL" b="1" cap="none" spc="0" dirty="0">
              <a:ln w="11430">
                <a:noFill/>
              </a:ln>
              <a:solidFill>
                <a:schemeClr val="accent3">
                  <a:lumMod val="50000"/>
                </a:schemeClr>
              </a:solidFill>
              <a:effectLst/>
            </a:rPr>
            <a:t>Reuniones de Equipo Online </a:t>
          </a:r>
        </a:p>
      </dgm:t>
    </dgm:pt>
    <dgm:pt modelId="{95849AA7-0570-49F8-9E91-EA5D80E3358E}" type="parTrans" cxnId="{9FC96703-E84C-4B34-A54C-41978D3DA947}">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CL" b="1" cap="none" spc="0">
            <a:ln w="11430">
              <a:noFill/>
            </a:ln>
            <a:solidFill>
              <a:schemeClr val="accent5">
                <a:lumMod val="50000"/>
              </a:schemeClr>
            </a:solidFill>
            <a:effectLst/>
          </a:endParaRPr>
        </a:p>
      </dgm:t>
    </dgm:pt>
    <dgm:pt modelId="{A9AAA2A3-4E80-4C78-B5BC-91CCD80FEF09}" type="sibTrans" cxnId="{9FC96703-E84C-4B34-A54C-41978D3DA947}">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CL" b="1" cap="none" spc="0">
            <a:ln w="11430">
              <a:noFill/>
            </a:ln>
            <a:solidFill>
              <a:schemeClr val="accent5">
                <a:lumMod val="50000"/>
              </a:schemeClr>
            </a:solidFill>
            <a:effectLst/>
          </a:endParaRPr>
        </a:p>
      </dgm:t>
    </dgm:pt>
    <dgm:pt modelId="{B98E8038-F715-40F1-AF70-A912D51AFBE9}">
      <dgm:prSet/>
      <dgm:spPr/>
      <dgm:t>
        <a:bodyPr/>
        <a:lstStyle/>
        <a:p>
          <a:r>
            <a:rPr lang="es-CL" b="1" cap="none" spc="0" dirty="0">
              <a:ln w="11430">
                <a:noFill/>
              </a:ln>
              <a:solidFill>
                <a:schemeClr val="accent3">
                  <a:lumMod val="50000"/>
                </a:schemeClr>
              </a:solidFill>
              <a:effectLst/>
            </a:rPr>
            <a:t>Reuniones Individuales Online</a:t>
          </a:r>
        </a:p>
      </dgm:t>
    </dgm:pt>
    <dgm:pt modelId="{551719D9-EC7E-4856-BEF9-5367B3ED8019}" type="parTrans" cxnId="{FEABF65E-7ED9-41C5-BAD2-673D024F9A08}">
      <dgm:prSet/>
      <dgm:spPr/>
      <dgm:t>
        <a:bodyPr/>
        <a:lstStyle/>
        <a:p>
          <a:endParaRPr lang="es-CL"/>
        </a:p>
      </dgm:t>
    </dgm:pt>
    <dgm:pt modelId="{771444A2-BD3E-4E5C-80E8-489C8D81146E}" type="sibTrans" cxnId="{FEABF65E-7ED9-41C5-BAD2-673D024F9A08}">
      <dgm:prSet/>
      <dgm:spPr/>
      <dgm:t>
        <a:bodyPr/>
        <a:lstStyle/>
        <a:p>
          <a:endParaRPr lang="es-CL"/>
        </a:p>
      </dgm:t>
    </dgm:pt>
    <dgm:pt modelId="{A4F038AC-B2D8-4E86-88DF-48ECE4926A15}" type="pres">
      <dgm:prSet presAssocID="{6E204CA2-2015-450A-AEE6-C21AAC46CEF0}" presName="Name0" presStyleCnt="0">
        <dgm:presLayoutVars>
          <dgm:dir/>
          <dgm:resizeHandles val="exact"/>
        </dgm:presLayoutVars>
      </dgm:prSet>
      <dgm:spPr/>
    </dgm:pt>
    <dgm:pt modelId="{313906A3-AEE4-4759-B4B0-9B25F8A0BEA3}" type="pres">
      <dgm:prSet presAssocID="{60B48617-886D-495D-9B21-ADCF8B9E2761}" presName="Name5" presStyleLbl="vennNode1" presStyleIdx="0" presStyleCnt="3">
        <dgm:presLayoutVars>
          <dgm:bulletEnabled val="1"/>
        </dgm:presLayoutVars>
      </dgm:prSet>
      <dgm:spPr/>
    </dgm:pt>
    <dgm:pt modelId="{3DE49303-1CAF-4E0A-89D1-81591F284E00}" type="pres">
      <dgm:prSet presAssocID="{87FADA65-C778-4414-9847-64A0B728D7E3}" presName="space" presStyleCnt="0"/>
      <dgm:spPr/>
    </dgm:pt>
    <dgm:pt modelId="{F4B6557C-4386-4723-B53A-C8401D23A0F9}" type="pres">
      <dgm:prSet presAssocID="{A840F179-0E21-4E71-8B83-2DB428065AB5}" presName="Name5" presStyleLbl="vennNode1" presStyleIdx="1" presStyleCnt="3">
        <dgm:presLayoutVars>
          <dgm:bulletEnabled val="1"/>
        </dgm:presLayoutVars>
      </dgm:prSet>
      <dgm:spPr/>
    </dgm:pt>
    <dgm:pt modelId="{E5A520F4-F9CD-4596-B16B-4D333767188C}" type="pres">
      <dgm:prSet presAssocID="{A9AAA2A3-4E80-4C78-B5BC-91CCD80FEF09}" presName="space" presStyleCnt="0"/>
      <dgm:spPr/>
    </dgm:pt>
    <dgm:pt modelId="{F9EE83C1-E88D-4A5F-A53D-DBF91CEFF4E9}" type="pres">
      <dgm:prSet presAssocID="{B98E8038-F715-40F1-AF70-A912D51AFBE9}" presName="Name5" presStyleLbl="vennNode1" presStyleIdx="2" presStyleCnt="3" custLinFactNeighborX="24182" custLinFactNeighborY="-202">
        <dgm:presLayoutVars>
          <dgm:bulletEnabled val="1"/>
        </dgm:presLayoutVars>
      </dgm:prSet>
      <dgm:spPr/>
    </dgm:pt>
  </dgm:ptLst>
  <dgm:cxnLst>
    <dgm:cxn modelId="{9FC96703-E84C-4B34-A54C-41978D3DA947}" srcId="{6E204CA2-2015-450A-AEE6-C21AAC46CEF0}" destId="{A840F179-0E21-4E71-8B83-2DB428065AB5}" srcOrd="1" destOrd="0" parTransId="{95849AA7-0570-49F8-9E91-EA5D80E3358E}" sibTransId="{A9AAA2A3-4E80-4C78-B5BC-91CCD80FEF09}"/>
    <dgm:cxn modelId="{03FD0507-7C06-462F-B9D1-A7F28FA02723}" type="presOf" srcId="{B98E8038-F715-40F1-AF70-A912D51AFBE9}" destId="{F9EE83C1-E88D-4A5F-A53D-DBF91CEFF4E9}" srcOrd="0" destOrd="0" presId="urn:microsoft.com/office/officeart/2005/8/layout/venn3"/>
    <dgm:cxn modelId="{0CC90436-106F-4ADF-80B7-7272C22682C6}" type="presOf" srcId="{60B48617-886D-495D-9B21-ADCF8B9E2761}" destId="{313906A3-AEE4-4759-B4B0-9B25F8A0BEA3}" srcOrd="0" destOrd="0" presId="urn:microsoft.com/office/officeart/2005/8/layout/venn3"/>
    <dgm:cxn modelId="{FEABF65E-7ED9-41C5-BAD2-673D024F9A08}" srcId="{6E204CA2-2015-450A-AEE6-C21AAC46CEF0}" destId="{B98E8038-F715-40F1-AF70-A912D51AFBE9}" srcOrd="2" destOrd="0" parTransId="{551719D9-EC7E-4856-BEF9-5367B3ED8019}" sibTransId="{771444A2-BD3E-4E5C-80E8-489C8D81146E}"/>
    <dgm:cxn modelId="{277A0896-220A-466F-A272-5D8102E3CD8C}" type="presOf" srcId="{A840F179-0E21-4E71-8B83-2DB428065AB5}" destId="{F4B6557C-4386-4723-B53A-C8401D23A0F9}" srcOrd="0" destOrd="0" presId="urn:microsoft.com/office/officeart/2005/8/layout/venn3"/>
    <dgm:cxn modelId="{D195749F-0035-44F5-8448-CC2CF1D32D51}" srcId="{6E204CA2-2015-450A-AEE6-C21AAC46CEF0}" destId="{60B48617-886D-495D-9B21-ADCF8B9E2761}" srcOrd="0" destOrd="0" parTransId="{18412376-DB5C-4D20-BF32-D2634251BD0C}" sibTransId="{87FADA65-C778-4414-9847-64A0B728D7E3}"/>
    <dgm:cxn modelId="{D3B665FE-AC7D-4282-8754-C1838B5114E1}" type="presOf" srcId="{6E204CA2-2015-450A-AEE6-C21AAC46CEF0}" destId="{A4F038AC-B2D8-4E86-88DF-48ECE4926A15}" srcOrd="0" destOrd="0" presId="urn:microsoft.com/office/officeart/2005/8/layout/venn3"/>
    <dgm:cxn modelId="{7F37E867-3545-43A2-8C62-C6B13FFF6E60}" type="presParOf" srcId="{A4F038AC-B2D8-4E86-88DF-48ECE4926A15}" destId="{313906A3-AEE4-4759-B4B0-9B25F8A0BEA3}" srcOrd="0" destOrd="0" presId="urn:microsoft.com/office/officeart/2005/8/layout/venn3"/>
    <dgm:cxn modelId="{40A2DEC4-C0B5-4F37-8EA0-46EA8F634828}" type="presParOf" srcId="{A4F038AC-B2D8-4E86-88DF-48ECE4926A15}" destId="{3DE49303-1CAF-4E0A-89D1-81591F284E00}" srcOrd="1" destOrd="0" presId="urn:microsoft.com/office/officeart/2005/8/layout/venn3"/>
    <dgm:cxn modelId="{23F4F52E-4934-4E4A-A1C4-B1CEC56F9497}" type="presParOf" srcId="{A4F038AC-B2D8-4E86-88DF-48ECE4926A15}" destId="{F4B6557C-4386-4723-B53A-C8401D23A0F9}" srcOrd="2" destOrd="0" presId="urn:microsoft.com/office/officeart/2005/8/layout/venn3"/>
    <dgm:cxn modelId="{4938587B-9856-49A2-A9F2-9C6AF5B53512}" type="presParOf" srcId="{A4F038AC-B2D8-4E86-88DF-48ECE4926A15}" destId="{E5A520F4-F9CD-4596-B16B-4D333767188C}" srcOrd="3" destOrd="0" presId="urn:microsoft.com/office/officeart/2005/8/layout/venn3"/>
    <dgm:cxn modelId="{09D1B7B6-4AC4-47CC-B6C8-938AD09B977A}" type="presParOf" srcId="{A4F038AC-B2D8-4E86-88DF-48ECE4926A15}" destId="{F9EE83C1-E88D-4A5F-A53D-DBF91CEFF4E9}"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42A80-63AD-42B0-9562-140EDF427F0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9B9E3164-92EC-405A-8DC5-23C6BD1C9F9A}">
      <dgm:prSet/>
      <dgm:spPr/>
      <dgm:t>
        <a:bodyPr/>
        <a:lstStyle/>
        <a:p>
          <a:r>
            <a:rPr lang="es-MX" dirty="0"/>
            <a:t>Reconocimiento de la situación personal y laboral actual de los funcionarios/as. </a:t>
          </a:r>
          <a:endParaRPr lang="es-CL" dirty="0"/>
        </a:p>
      </dgm:t>
    </dgm:pt>
    <dgm:pt modelId="{37D72BD7-2C7E-4D0F-B423-31A527E74CF6}" type="parTrans" cxnId="{4D07AAF5-C839-4EEC-8EC1-EC48449620EE}">
      <dgm:prSet/>
      <dgm:spPr/>
      <dgm:t>
        <a:bodyPr/>
        <a:lstStyle/>
        <a:p>
          <a:endParaRPr lang="es-CL"/>
        </a:p>
      </dgm:t>
    </dgm:pt>
    <dgm:pt modelId="{330464ED-977F-4728-9F75-92C7434FBFE6}" type="sibTrans" cxnId="{4D07AAF5-C839-4EEC-8EC1-EC48449620EE}">
      <dgm:prSet/>
      <dgm:spPr/>
      <dgm:t>
        <a:bodyPr/>
        <a:lstStyle/>
        <a:p>
          <a:endParaRPr lang="es-CL"/>
        </a:p>
      </dgm:t>
    </dgm:pt>
    <dgm:pt modelId="{B3F9305E-4B21-4514-B89F-276A0E4357DD}">
      <dgm:prSet/>
      <dgm:spPr/>
      <dgm:t>
        <a:bodyPr/>
        <a:lstStyle/>
        <a:p>
          <a:r>
            <a:rPr lang="es-MX"/>
            <a:t>Definición del plan de trabajo. </a:t>
          </a:r>
          <a:endParaRPr lang="es-CL"/>
        </a:p>
      </dgm:t>
    </dgm:pt>
    <dgm:pt modelId="{39165A83-180C-4103-9ECC-AC4F6AAA9BEE}" type="parTrans" cxnId="{2E08B5DD-B18C-493D-9A9E-E2AEEAEC87D5}">
      <dgm:prSet/>
      <dgm:spPr/>
      <dgm:t>
        <a:bodyPr/>
        <a:lstStyle/>
        <a:p>
          <a:endParaRPr lang="es-CL"/>
        </a:p>
      </dgm:t>
    </dgm:pt>
    <dgm:pt modelId="{B06F435B-C3D2-401C-9E48-16BC7EC810F6}" type="sibTrans" cxnId="{2E08B5DD-B18C-493D-9A9E-E2AEEAEC87D5}">
      <dgm:prSet/>
      <dgm:spPr/>
      <dgm:t>
        <a:bodyPr/>
        <a:lstStyle/>
        <a:p>
          <a:endParaRPr lang="es-CL"/>
        </a:p>
      </dgm:t>
    </dgm:pt>
    <dgm:pt modelId="{40958932-3BB4-4A75-B1CE-820D4D8DCCDD}" type="pres">
      <dgm:prSet presAssocID="{5E642A80-63AD-42B0-9562-140EDF427F03}" presName="diagram" presStyleCnt="0">
        <dgm:presLayoutVars>
          <dgm:dir/>
          <dgm:resizeHandles val="exact"/>
        </dgm:presLayoutVars>
      </dgm:prSet>
      <dgm:spPr/>
    </dgm:pt>
    <dgm:pt modelId="{ECB4E07B-8C68-4B76-84CF-4FAE554F623F}" type="pres">
      <dgm:prSet presAssocID="{9B9E3164-92EC-405A-8DC5-23C6BD1C9F9A}" presName="node" presStyleLbl="node1" presStyleIdx="0" presStyleCnt="2">
        <dgm:presLayoutVars>
          <dgm:bulletEnabled val="1"/>
        </dgm:presLayoutVars>
      </dgm:prSet>
      <dgm:spPr/>
    </dgm:pt>
    <dgm:pt modelId="{3BC27ACD-188B-4C3B-9B50-DDD35243413F}" type="pres">
      <dgm:prSet presAssocID="{330464ED-977F-4728-9F75-92C7434FBFE6}" presName="sibTrans" presStyleCnt="0"/>
      <dgm:spPr/>
    </dgm:pt>
    <dgm:pt modelId="{E6AD0D8A-97E5-4A99-B944-619F78CCEAF2}" type="pres">
      <dgm:prSet presAssocID="{B3F9305E-4B21-4514-B89F-276A0E4357DD}" presName="node" presStyleLbl="node1" presStyleIdx="1" presStyleCnt="2">
        <dgm:presLayoutVars>
          <dgm:bulletEnabled val="1"/>
        </dgm:presLayoutVars>
      </dgm:prSet>
      <dgm:spPr/>
    </dgm:pt>
  </dgm:ptLst>
  <dgm:cxnLst>
    <dgm:cxn modelId="{E74EE3D2-513B-4B40-8DBF-A7407F647865}" type="presOf" srcId="{B3F9305E-4B21-4514-B89F-276A0E4357DD}" destId="{E6AD0D8A-97E5-4A99-B944-619F78CCEAF2}" srcOrd="0" destOrd="0" presId="urn:microsoft.com/office/officeart/2005/8/layout/default"/>
    <dgm:cxn modelId="{2E08B5DD-B18C-493D-9A9E-E2AEEAEC87D5}" srcId="{5E642A80-63AD-42B0-9562-140EDF427F03}" destId="{B3F9305E-4B21-4514-B89F-276A0E4357DD}" srcOrd="1" destOrd="0" parTransId="{39165A83-180C-4103-9ECC-AC4F6AAA9BEE}" sibTransId="{B06F435B-C3D2-401C-9E48-16BC7EC810F6}"/>
    <dgm:cxn modelId="{D5C0DEEB-F524-4A41-A843-E8B7EAAAD9EA}" type="presOf" srcId="{5E642A80-63AD-42B0-9562-140EDF427F03}" destId="{40958932-3BB4-4A75-B1CE-820D4D8DCCDD}" srcOrd="0" destOrd="0" presId="urn:microsoft.com/office/officeart/2005/8/layout/default"/>
    <dgm:cxn modelId="{E46AC6EE-5D38-4109-B0DF-0CAFABB5B9A2}" type="presOf" srcId="{9B9E3164-92EC-405A-8DC5-23C6BD1C9F9A}" destId="{ECB4E07B-8C68-4B76-84CF-4FAE554F623F}" srcOrd="0" destOrd="0" presId="urn:microsoft.com/office/officeart/2005/8/layout/default"/>
    <dgm:cxn modelId="{4D07AAF5-C839-4EEC-8EC1-EC48449620EE}" srcId="{5E642A80-63AD-42B0-9562-140EDF427F03}" destId="{9B9E3164-92EC-405A-8DC5-23C6BD1C9F9A}" srcOrd="0" destOrd="0" parTransId="{37D72BD7-2C7E-4D0F-B423-31A527E74CF6}" sibTransId="{330464ED-977F-4728-9F75-92C7434FBFE6}"/>
    <dgm:cxn modelId="{04B85C0F-9EAF-49FD-9B06-E15852D5133F}" type="presParOf" srcId="{40958932-3BB4-4A75-B1CE-820D4D8DCCDD}" destId="{ECB4E07B-8C68-4B76-84CF-4FAE554F623F}" srcOrd="0" destOrd="0" presId="urn:microsoft.com/office/officeart/2005/8/layout/default"/>
    <dgm:cxn modelId="{B58AD762-7A48-4AEB-87EE-51FD37CE2DF7}" type="presParOf" srcId="{40958932-3BB4-4A75-B1CE-820D4D8DCCDD}" destId="{3BC27ACD-188B-4C3B-9B50-DDD35243413F}" srcOrd="1" destOrd="0" presId="urn:microsoft.com/office/officeart/2005/8/layout/default"/>
    <dgm:cxn modelId="{91427797-0D41-4292-B022-B28FEB369E5F}" type="presParOf" srcId="{40958932-3BB4-4A75-B1CE-820D4D8DCCDD}" destId="{E6AD0D8A-97E5-4A99-B944-619F78CCEAF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906A3-AEE4-4759-B4B0-9B25F8A0BEA3}">
      <dsp:nvSpPr>
        <dsp:cNvPr id="0" name=""/>
        <dsp:cNvSpPr/>
      </dsp:nvSpPr>
      <dsp:spPr>
        <a:xfrm>
          <a:off x="3444" y="582160"/>
          <a:ext cx="3012143" cy="301214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768" tIns="36830" rIns="165768" bIns="36830" numCol="1" spcCol="1270" anchor="ctr" anchorCtr="0">
          <a:noAutofit/>
        </a:bodyPr>
        <a:lstStyle/>
        <a:p>
          <a:pPr marL="0" lvl="0" indent="0" algn="ctr" defTabSz="1289050">
            <a:lnSpc>
              <a:spcPct val="90000"/>
            </a:lnSpc>
            <a:spcBef>
              <a:spcPct val="0"/>
            </a:spcBef>
            <a:spcAft>
              <a:spcPct val="35000"/>
            </a:spcAft>
            <a:buNone/>
          </a:pPr>
          <a:r>
            <a:rPr lang="es-CL" sz="2900" b="1" kern="1200" cap="none" spc="0" dirty="0">
              <a:ln w="11430">
                <a:noFill/>
              </a:ln>
              <a:solidFill>
                <a:schemeClr val="accent5">
                  <a:lumMod val="50000"/>
                </a:schemeClr>
              </a:solidFill>
              <a:effectLst/>
            </a:rPr>
            <a:t>Flexibilidad Horaria en la Jornada Laboral</a:t>
          </a:r>
        </a:p>
      </dsp:txBody>
      <dsp:txXfrm>
        <a:off x="444562" y="1023278"/>
        <a:ext cx="2129907" cy="2129907"/>
      </dsp:txXfrm>
    </dsp:sp>
    <dsp:sp modelId="{F4B6557C-4386-4723-B53A-C8401D23A0F9}">
      <dsp:nvSpPr>
        <dsp:cNvPr id="0" name=""/>
        <dsp:cNvSpPr/>
      </dsp:nvSpPr>
      <dsp:spPr>
        <a:xfrm>
          <a:off x="2413159" y="582160"/>
          <a:ext cx="3012143" cy="3012143"/>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768" tIns="36830" rIns="165768" bIns="36830" numCol="1" spcCol="1270" anchor="ctr" anchorCtr="0">
          <a:noAutofit/>
        </a:bodyPr>
        <a:lstStyle/>
        <a:p>
          <a:pPr marL="0" lvl="0" indent="0" algn="ctr" defTabSz="1289050">
            <a:lnSpc>
              <a:spcPct val="90000"/>
            </a:lnSpc>
            <a:spcBef>
              <a:spcPct val="0"/>
            </a:spcBef>
            <a:spcAft>
              <a:spcPct val="35000"/>
            </a:spcAft>
            <a:buNone/>
          </a:pPr>
          <a:r>
            <a:rPr lang="es-CL" sz="2900" b="1" kern="1200" cap="none" spc="0" dirty="0">
              <a:ln w="11430">
                <a:noFill/>
              </a:ln>
              <a:solidFill>
                <a:schemeClr val="accent5">
                  <a:lumMod val="50000"/>
                </a:schemeClr>
              </a:solidFill>
              <a:effectLst/>
            </a:rPr>
            <a:t>Pausas durante la Jornada Laboral</a:t>
          </a:r>
        </a:p>
      </dsp:txBody>
      <dsp:txXfrm>
        <a:off x="2854277" y="1023278"/>
        <a:ext cx="2129907" cy="2129907"/>
      </dsp:txXfrm>
    </dsp:sp>
    <dsp:sp modelId="{F9EE83C1-E88D-4A5F-A53D-DBF91CEFF4E9}">
      <dsp:nvSpPr>
        <dsp:cNvPr id="0" name=""/>
        <dsp:cNvSpPr/>
      </dsp:nvSpPr>
      <dsp:spPr>
        <a:xfrm>
          <a:off x="4822874" y="582160"/>
          <a:ext cx="3012143" cy="3012143"/>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768" tIns="36830" rIns="165768" bIns="36830" numCol="1" spcCol="1270" anchor="ctr" anchorCtr="0">
          <a:noAutofit/>
        </a:bodyPr>
        <a:lstStyle/>
        <a:p>
          <a:pPr marL="0" lvl="0" indent="0" algn="ctr" defTabSz="1289050">
            <a:lnSpc>
              <a:spcPct val="90000"/>
            </a:lnSpc>
            <a:spcBef>
              <a:spcPct val="0"/>
            </a:spcBef>
            <a:spcAft>
              <a:spcPct val="35000"/>
            </a:spcAft>
            <a:buNone/>
          </a:pPr>
          <a:r>
            <a:rPr lang="es-CL" sz="2900" b="1" kern="1200" cap="none" spc="0" dirty="0">
              <a:ln w="11430">
                <a:noFill/>
              </a:ln>
              <a:solidFill>
                <a:schemeClr val="accent5">
                  <a:lumMod val="50000"/>
                </a:schemeClr>
              </a:solidFill>
              <a:effectLst/>
            </a:rPr>
            <a:t>Horario de Colación</a:t>
          </a:r>
        </a:p>
      </dsp:txBody>
      <dsp:txXfrm>
        <a:off x="5263992" y="1023278"/>
        <a:ext cx="2129907" cy="2129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906A3-AEE4-4759-B4B0-9B25F8A0BEA3}">
      <dsp:nvSpPr>
        <dsp:cNvPr id="0" name=""/>
        <dsp:cNvSpPr/>
      </dsp:nvSpPr>
      <dsp:spPr>
        <a:xfrm>
          <a:off x="3444" y="582160"/>
          <a:ext cx="3012143" cy="301214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768" tIns="25400" rIns="165768" bIns="25400" numCol="1" spcCol="1270" anchor="ctr" anchorCtr="0">
          <a:noAutofit/>
        </a:bodyPr>
        <a:lstStyle/>
        <a:p>
          <a:pPr marL="0" lvl="0" indent="0" algn="ctr" defTabSz="889000">
            <a:lnSpc>
              <a:spcPct val="90000"/>
            </a:lnSpc>
            <a:spcBef>
              <a:spcPct val="0"/>
            </a:spcBef>
            <a:spcAft>
              <a:spcPct val="35000"/>
            </a:spcAft>
            <a:buNone/>
          </a:pPr>
          <a:r>
            <a:rPr lang="es-CL" sz="2000" b="1" kern="1200" cap="none" spc="0" dirty="0">
              <a:ln w="11430">
                <a:noFill/>
              </a:ln>
              <a:solidFill>
                <a:schemeClr val="accent3">
                  <a:lumMod val="50000"/>
                </a:schemeClr>
              </a:solidFill>
              <a:effectLst/>
            </a:rPr>
            <a:t>Comunicaciones Institucionales </a:t>
          </a:r>
        </a:p>
      </dsp:txBody>
      <dsp:txXfrm>
        <a:off x="444562" y="1023278"/>
        <a:ext cx="2129907" cy="2129907"/>
      </dsp:txXfrm>
    </dsp:sp>
    <dsp:sp modelId="{F4B6557C-4386-4723-B53A-C8401D23A0F9}">
      <dsp:nvSpPr>
        <dsp:cNvPr id="0" name=""/>
        <dsp:cNvSpPr/>
      </dsp:nvSpPr>
      <dsp:spPr>
        <a:xfrm>
          <a:off x="2413159" y="582160"/>
          <a:ext cx="3012143" cy="3012143"/>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768" tIns="25400" rIns="165768" bIns="25400" numCol="1" spcCol="1270" anchor="ctr" anchorCtr="0">
          <a:noAutofit/>
        </a:bodyPr>
        <a:lstStyle/>
        <a:p>
          <a:pPr marL="0" lvl="0" indent="0" algn="ctr" defTabSz="889000">
            <a:lnSpc>
              <a:spcPct val="90000"/>
            </a:lnSpc>
            <a:spcBef>
              <a:spcPct val="0"/>
            </a:spcBef>
            <a:spcAft>
              <a:spcPct val="35000"/>
            </a:spcAft>
            <a:buNone/>
          </a:pPr>
          <a:r>
            <a:rPr lang="es-CL" sz="2000" b="1" kern="1200" cap="none" spc="0" dirty="0">
              <a:ln w="11430">
                <a:noFill/>
              </a:ln>
              <a:solidFill>
                <a:schemeClr val="accent3">
                  <a:lumMod val="50000"/>
                </a:schemeClr>
              </a:solidFill>
              <a:effectLst/>
            </a:rPr>
            <a:t>Reuniones de Equipo Online </a:t>
          </a:r>
        </a:p>
      </dsp:txBody>
      <dsp:txXfrm>
        <a:off x="2854277" y="1023278"/>
        <a:ext cx="2129907" cy="2129907"/>
      </dsp:txXfrm>
    </dsp:sp>
    <dsp:sp modelId="{F9EE83C1-E88D-4A5F-A53D-DBF91CEFF4E9}">
      <dsp:nvSpPr>
        <dsp:cNvPr id="0" name=""/>
        <dsp:cNvSpPr/>
      </dsp:nvSpPr>
      <dsp:spPr>
        <a:xfrm>
          <a:off x="4826318" y="576075"/>
          <a:ext cx="3012143" cy="3012143"/>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768" tIns="25400" rIns="165768" bIns="25400" numCol="1" spcCol="1270" anchor="ctr" anchorCtr="0">
          <a:noAutofit/>
        </a:bodyPr>
        <a:lstStyle/>
        <a:p>
          <a:pPr marL="0" lvl="0" indent="0" algn="ctr" defTabSz="889000">
            <a:lnSpc>
              <a:spcPct val="90000"/>
            </a:lnSpc>
            <a:spcBef>
              <a:spcPct val="0"/>
            </a:spcBef>
            <a:spcAft>
              <a:spcPct val="35000"/>
            </a:spcAft>
            <a:buNone/>
          </a:pPr>
          <a:r>
            <a:rPr lang="es-CL" sz="2000" b="1" kern="1200" cap="none" spc="0" dirty="0">
              <a:ln w="11430">
                <a:noFill/>
              </a:ln>
              <a:solidFill>
                <a:schemeClr val="accent3">
                  <a:lumMod val="50000"/>
                </a:schemeClr>
              </a:solidFill>
              <a:effectLst/>
            </a:rPr>
            <a:t>Reuniones Individuales Online</a:t>
          </a:r>
        </a:p>
      </dsp:txBody>
      <dsp:txXfrm>
        <a:off x="5267436" y="1017193"/>
        <a:ext cx="2129907" cy="2129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4E07B-8C68-4B76-84CF-4FAE554F623F}">
      <dsp:nvSpPr>
        <dsp:cNvPr id="0" name=""/>
        <dsp:cNvSpPr/>
      </dsp:nvSpPr>
      <dsp:spPr>
        <a:xfrm>
          <a:off x="826" y="1065421"/>
          <a:ext cx="3221927" cy="19331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Reconocimiento de la situación personal y laboral actual de los funcionarios/as. </a:t>
          </a:r>
          <a:endParaRPr lang="es-CL" sz="2800" kern="1200" dirty="0"/>
        </a:p>
      </dsp:txBody>
      <dsp:txXfrm>
        <a:off x="826" y="1065421"/>
        <a:ext cx="3221927" cy="1933156"/>
      </dsp:txXfrm>
    </dsp:sp>
    <dsp:sp modelId="{E6AD0D8A-97E5-4A99-B944-619F78CCEAF2}">
      <dsp:nvSpPr>
        <dsp:cNvPr id="0" name=""/>
        <dsp:cNvSpPr/>
      </dsp:nvSpPr>
      <dsp:spPr>
        <a:xfrm>
          <a:off x="3544946" y="1065421"/>
          <a:ext cx="3221927" cy="1933156"/>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a:t>Definición del plan de trabajo. </a:t>
          </a:r>
          <a:endParaRPr lang="es-CL" sz="2800" kern="1200"/>
        </a:p>
      </dsp:txBody>
      <dsp:txXfrm>
        <a:off x="3544946" y="1065421"/>
        <a:ext cx="3221927" cy="193315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5C98A-307F-40B0-A899-3E18DF27AB50}" type="datetimeFigureOut">
              <a:rPr lang="es-CL" smtClean="0"/>
              <a:t>23-06-2020</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759A9-8C28-4D62-B4A7-C591132ABE82}" type="slidenum">
              <a:rPr lang="es-CL" smtClean="0"/>
              <a:t>‹Nº›</a:t>
            </a:fld>
            <a:endParaRPr lang="es-CL" dirty="0"/>
          </a:p>
        </p:txBody>
      </p:sp>
    </p:spTree>
    <p:extLst>
      <p:ext uri="{BB962C8B-B14F-4D97-AF65-F5344CB8AC3E}">
        <p14:creationId xmlns:p14="http://schemas.microsoft.com/office/powerpoint/2010/main" val="340198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a:t>
            </a:fld>
            <a:endParaRPr lang="es-CL" dirty="0"/>
          </a:p>
        </p:txBody>
      </p:sp>
    </p:spTree>
    <p:extLst>
      <p:ext uri="{BB962C8B-B14F-4D97-AF65-F5344CB8AC3E}">
        <p14:creationId xmlns:p14="http://schemas.microsoft.com/office/powerpoint/2010/main" val="306532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2</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3</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12</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30</a:t>
            </a:fld>
            <a:endParaRPr lang="es-CL" dirty="0"/>
          </a:p>
        </p:txBody>
      </p:sp>
    </p:spTree>
    <p:extLst>
      <p:ext uri="{BB962C8B-B14F-4D97-AF65-F5344CB8AC3E}">
        <p14:creationId xmlns:p14="http://schemas.microsoft.com/office/powerpoint/2010/main" val="23656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31</a:t>
            </a:fld>
            <a:endParaRPr lang="es-CL" dirty="0"/>
          </a:p>
        </p:txBody>
      </p:sp>
    </p:spTree>
    <p:extLst>
      <p:ext uri="{BB962C8B-B14F-4D97-AF65-F5344CB8AC3E}">
        <p14:creationId xmlns:p14="http://schemas.microsoft.com/office/powerpoint/2010/main" val="95095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9673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02575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28689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03706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44189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8198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87033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34218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311513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62931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05646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CDD1-B919-47A9-B1D6-57B3148EDF83}" type="slidenum">
              <a:rPr lang="es-CL" smtClean="0"/>
              <a:t>‹Nº›</a:t>
            </a:fld>
            <a:endParaRPr lang="es-CL" dirty="0"/>
          </a:p>
        </p:txBody>
      </p:sp>
    </p:spTree>
    <p:extLst>
      <p:ext uri="{BB962C8B-B14F-4D97-AF65-F5344CB8AC3E}">
        <p14:creationId xmlns:p14="http://schemas.microsoft.com/office/powerpoint/2010/main" val="72275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30558" y="700652"/>
            <a:ext cx="4956024" cy="4956024"/>
          </a:xfrm>
          <a:prstGeom prst="rect">
            <a:avLst/>
          </a:prstGeom>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5517232"/>
            <a:ext cx="6872535" cy="1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r="3021"/>
          <a:stretch/>
        </p:blipFill>
        <p:spPr bwMode="auto">
          <a:xfrm>
            <a:off x="5660578" y="-19422"/>
            <a:ext cx="3483422"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904656" y="0"/>
            <a:ext cx="3239344" cy="686824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pic>
        <p:nvPicPr>
          <p:cNvPr id="5" name="4 Imagen"/>
          <p:cNvPicPr>
            <a:picLocks noChangeAspect="1"/>
          </p:cNvPicPr>
          <p:nvPr/>
        </p:nvPicPr>
        <p:blipFill>
          <a:blip r:embed="rId8">
            <a:lum bright="70000" contrast="-70000"/>
            <a:extLst>
              <a:ext uri="{BEBA8EAE-BF5A-486C-A8C5-ECC9F3942E4B}">
                <a14:imgProps xmlns:a14="http://schemas.microsoft.com/office/drawing/2010/main">
                  <a14:imgLayer r:embed="rId9">
                    <a14:imgEffect>
                      <a14:sharpenSoften amount="100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6471084" y="264719"/>
            <a:ext cx="2249133" cy="3045287"/>
          </a:xfrm>
          <a:prstGeom prst="rect">
            <a:avLst/>
          </a:prstGeom>
        </p:spPr>
      </p:pic>
      <p:sp>
        <p:nvSpPr>
          <p:cNvPr id="2" name="1 Título"/>
          <p:cNvSpPr>
            <a:spLocks noGrp="1"/>
          </p:cNvSpPr>
          <p:nvPr>
            <p:ph type="ctrTitle"/>
          </p:nvPr>
        </p:nvSpPr>
        <p:spPr>
          <a:xfrm>
            <a:off x="323528" y="2060848"/>
            <a:ext cx="5040560" cy="2088232"/>
          </a:xfrm>
        </p:spPr>
        <p:txBody>
          <a:bodyPr>
            <a:noAutofit/>
          </a:bodyPr>
          <a:lstStyle/>
          <a:p>
            <a:r>
              <a:rPr lang="es-CL" sz="3200" b="1" u="sng" dirty="0">
                <a:solidFill>
                  <a:schemeClr val="tx2"/>
                </a:solidFill>
                <a:effectLst>
                  <a:outerShdw blurRad="50800" dist="38100" dir="8100000" algn="tr" rotWithShape="0">
                    <a:prstClr val="black">
                      <a:alpha val="40000"/>
                    </a:prstClr>
                  </a:outerShdw>
                </a:effectLst>
              </a:rPr>
              <a:t>Cápsula Informativa N°4: </a:t>
            </a:r>
            <a:br>
              <a:rPr lang="es-CL" sz="3200" b="1" u="sng" dirty="0">
                <a:solidFill>
                  <a:schemeClr val="tx2"/>
                </a:solidFill>
                <a:effectLst>
                  <a:outerShdw blurRad="50800" dist="38100" dir="8100000" algn="tr" rotWithShape="0">
                    <a:prstClr val="black">
                      <a:alpha val="40000"/>
                    </a:prstClr>
                  </a:outerShdw>
                </a:effectLst>
              </a:rPr>
            </a:br>
            <a:r>
              <a:rPr lang="es-CL" sz="3200" b="1" dirty="0">
                <a:solidFill>
                  <a:schemeClr val="tx2"/>
                </a:solidFill>
                <a:effectLst>
                  <a:outerShdw blurRad="50800" dist="38100" dir="8100000" algn="tr" rotWithShape="0">
                    <a:prstClr val="black">
                      <a:alpha val="40000"/>
                    </a:prstClr>
                  </a:outerShdw>
                </a:effectLst>
              </a:rPr>
              <a:t>Pautas para </a:t>
            </a:r>
            <a:r>
              <a:rPr lang="es-CL" sz="3200" b="1">
                <a:solidFill>
                  <a:schemeClr val="tx2"/>
                </a:solidFill>
                <a:effectLst>
                  <a:outerShdw blurRad="50800" dist="38100" dir="8100000" algn="tr" rotWithShape="0">
                    <a:prstClr val="black">
                      <a:alpha val="40000"/>
                    </a:prstClr>
                  </a:outerShdw>
                </a:effectLst>
              </a:rPr>
              <a:t>el Trabajo </a:t>
            </a:r>
            <a:r>
              <a:rPr lang="es-CL" sz="3200" b="1" dirty="0">
                <a:solidFill>
                  <a:schemeClr val="tx2"/>
                </a:solidFill>
                <a:effectLst>
                  <a:outerShdw blurRad="50800" dist="38100" dir="8100000" algn="tr" rotWithShape="0">
                    <a:prstClr val="black">
                      <a:alpha val="40000"/>
                    </a:prstClr>
                  </a:outerShdw>
                </a:effectLst>
              </a:rPr>
              <a:t>Remoto y Turnos Éticos bajo la situación COVID-19</a:t>
            </a:r>
            <a:endParaRPr lang="es-CL" sz="3600" b="1" dirty="0">
              <a:solidFill>
                <a:schemeClr val="tx2"/>
              </a:solidFill>
              <a:effectLst>
                <a:outerShdw blurRad="50800" dist="38100" dir="8100000" algn="tr" rotWithShape="0">
                  <a:prstClr val="black">
                    <a:alpha val="40000"/>
                  </a:prstClr>
                </a:outerShdw>
              </a:effectLst>
            </a:endParaRPr>
          </a:p>
        </p:txBody>
      </p:sp>
      <p:sp>
        <p:nvSpPr>
          <p:cNvPr id="3" name="2 Subtítulo"/>
          <p:cNvSpPr>
            <a:spLocks noGrp="1"/>
          </p:cNvSpPr>
          <p:nvPr>
            <p:ph type="subTitle" idx="1"/>
          </p:nvPr>
        </p:nvSpPr>
        <p:spPr>
          <a:xfrm>
            <a:off x="6300192" y="5610222"/>
            <a:ext cx="2337345" cy="360040"/>
          </a:xfrm>
        </p:spPr>
        <p:txBody>
          <a:bodyPr>
            <a:noAutofit/>
          </a:bodyPr>
          <a:lstStyle/>
          <a:p>
            <a:r>
              <a:rPr lang="es-CL" sz="1400" b="1" dirty="0">
                <a:solidFill>
                  <a:schemeClr val="bg1"/>
                </a:solidFill>
              </a:rPr>
              <a:t>SUBDIRECCIÓN DE RELACIONES HUMANAS</a:t>
            </a:r>
          </a:p>
        </p:txBody>
      </p:sp>
      <p:sp>
        <p:nvSpPr>
          <p:cNvPr id="6" name="5 CuadroTexto"/>
          <p:cNvSpPr txBox="1"/>
          <p:nvPr/>
        </p:nvSpPr>
        <p:spPr>
          <a:xfrm>
            <a:off x="6748784" y="6108282"/>
            <a:ext cx="1440160" cy="276999"/>
          </a:xfrm>
          <a:prstGeom prst="rect">
            <a:avLst/>
          </a:prstGeom>
          <a:noFill/>
        </p:spPr>
        <p:txBody>
          <a:bodyPr wrap="square" rtlCol="0">
            <a:spAutoFit/>
          </a:bodyPr>
          <a:lstStyle/>
          <a:p>
            <a:pPr algn="ctr"/>
            <a:r>
              <a:rPr lang="es-CL" sz="1200" b="1" dirty="0">
                <a:solidFill>
                  <a:schemeClr val="bg1"/>
                </a:solidFill>
              </a:rPr>
              <a:t>2020</a:t>
            </a:r>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8989" y="5656677"/>
            <a:ext cx="1849430" cy="118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48214" y="5656676"/>
            <a:ext cx="1860718" cy="121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34" y="5636160"/>
            <a:ext cx="2033323" cy="122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98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just"/>
            <a:r>
              <a:rPr lang="es-MX" sz="2400" b="1" dirty="0">
                <a:solidFill>
                  <a:schemeClr val="tx2"/>
                </a:solidFill>
              </a:rPr>
              <a:t>MEDIDAS DEFINIDAS EN EL DECRETO EXENTO N°008607</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ortar rectángulo de esquina diagonal"/>
          <p:cNvSpPr/>
          <p:nvPr/>
        </p:nvSpPr>
        <p:spPr>
          <a:xfrm>
            <a:off x="643608" y="1988840"/>
            <a:ext cx="7838462" cy="2681347"/>
          </a:xfrm>
          <a:prstGeom prst="snip2Diag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000" i="1" dirty="0">
                <a:solidFill>
                  <a:schemeClr val="accent3">
                    <a:lumMod val="50000"/>
                  </a:schemeClr>
                </a:solidFill>
              </a:rPr>
              <a:t>“En todo lo demás, se estará a lo dictaminado por la Contraloría General de la República en el Oficio N°3610, de 17 de marzo de 2020”.</a:t>
            </a:r>
          </a:p>
          <a:p>
            <a:pPr algn="just"/>
            <a:endParaRPr lang="es-MX" sz="2000" i="1" dirty="0">
              <a:solidFill>
                <a:schemeClr val="accent3">
                  <a:lumMod val="50000"/>
                </a:schemeClr>
              </a:solidFill>
            </a:endParaRPr>
          </a:p>
          <a:p>
            <a:pPr algn="just"/>
            <a:r>
              <a:rPr lang="es-MX" sz="2000" i="1" dirty="0">
                <a:solidFill>
                  <a:schemeClr val="accent3">
                    <a:lumMod val="50000"/>
                  </a:schemeClr>
                </a:solidFill>
              </a:rPr>
              <a:t>“Las normas precedentemente expuestas también se aplicarán a los servicios que se presten sobre la base de convenios a honorarios, en todo lo que fuere compatible con la naturaleza de dichos actos”.</a:t>
            </a:r>
          </a:p>
          <a:p>
            <a:endParaRPr lang="es-MX" sz="2000" dirty="0">
              <a:solidFill>
                <a:schemeClr val="tx1">
                  <a:lumMod val="50000"/>
                  <a:lumOff val="50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301208"/>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365774"/>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6484" y="5084737"/>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875585"/>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61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just"/>
            <a:r>
              <a:rPr lang="es-MX" sz="2400" b="1" dirty="0">
                <a:solidFill>
                  <a:schemeClr val="tx2"/>
                </a:solidFill>
              </a:rPr>
              <a:t>MEDIDAS DEFINIDAS EN EL DECRETO EXENTO N°008607</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301208"/>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365774"/>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6484" y="5084737"/>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875585"/>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ortar rectángulo de esquina diagonal"/>
          <p:cNvSpPr/>
          <p:nvPr/>
        </p:nvSpPr>
        <p:spPr>
          <a:xfrm>
            <a:off x="671326" y="1906794"/>
            <a:ext cx="7838462" cy="2424232"/>
          </a:xfrm>
          <a:prstGeom prst="snip2Diag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i="1" dirty="0">
                <a:solidFill>
                  <a:schemeClr val="accent3">
                    <a:lumMod val="50000"/>
                  </a:schemeClr>
                </a:solidFill>
              </a:rPr>
              <a:t>“Deléguense en los/as Decanos/as de Facultades, la facultad de adoptar y arbitrar medidas especiales de organización del trabajo de sus funcionarios/as y servidores/as con el único propósito de ejecutar o complementar las normas dispuestas en el resuelvo anterior, atendidas las particulares funciones y circunstancias que sean propias de cada servicio o unidad, debiendo resguardar el cumplimiento y continuidad de sus funciones críticas, informando a Rectoría de estas medidas”.</a:t>
            </a:r>
          </a:p>
        </p:txBody>
      </p:sp>
    </p:spTree>
    <p:extLst>
      <p:ext uri="{BB962C8B-B14F-4D97-AF65-F5344CB8AC3E}">
        <p14:creationId xmlns:p14="http://schemas.microsoft.com/office/powerpoint/2010/main" val="34736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827584" y="843971"/>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Autofit/>
          </a:bodyPr>
          <a:lstStyle/>
          <a:p>
            <a:r>
              <a:rPr lang="es-MX" sz="2400" b="1" dirty="0">
                <a:solidFill>
                  <a:schemeClr val="accent5">
                    <a:lumMod val="50000"/>
                  </a:schemeClr>
                </a:solidFill>
              </a:rPr>
              <a:t>2. CIRCULAR N°26: GESTIÓN DE CONDICIONES LABORALES PARA EL DESARROLLO Y EJECUCIÓN DE LAS LABORES DEL PERSONAL ACADÉMICO Y DE COLABORACIÓN QUE SE DESEMPEÑA EN TRABAJO REMOTO DE EMERGENCIA.</a:t>
            </a:r>
            <a:br>
              <a:rPr lang="es-MX" sz="2400" b="1" dirty="0">
                <a:solidFill>
                  <a:schemeClr val="accent5">
                    <a:lumMod val="50000"/>
                  </a:schemeClr>
                </a:solidFill>
              </a:rPr>
            </a:br>
            <a:endParaRPr lang="es-CL" sz="2400" b="1" dirty="0">
              <a:solidFill>
                <a:schemeClr val="accent5">
                  <a:lumMod val="50000"/>
                </a:schemeClr>
              </a:solidFill>
            </a:endParaRPr>
          </a:p>
        </p:txBody>
      </p:sp>
    </p:spTree>
    <p:extLst>
      <p:ext uri="{BB962C8B-B14F-4D97-AF65-F5344CB8AC3E}">
        <p14:creationId xmlns:p14="http://schemas.microsoft.com/office/powerpoint/2010/main" val="293703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682687" y="2276872"/>
            <a:ext cx="7919927" cy="3371136"/>
          </a:xfrm>
          <a:prstGeom prst="round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MX" sz="2400" b="1" dirty="0">
                <a:solidFill>
                  <a:schemeClr val="bg1"/>
                </a:solidFill>
              </a:rPr>
              <a:t>El día 11 de Junio de 2020 se ha instruido desde la Rectoría de la Universidad de Chile la “Circular N°26”, que pretende gestionar las condiciones laborales que compatibilicen el ejercicio de las funciones remotas con la realidad individual y familiar del personal académico y de colaboración que se encuentra desempeñando esta modalidad de trabajo, donde se considera aplicar una serie de medidas y recomendaciones. </a:t>
            </a:r>
            <a:endParaRPr lang="es-MX" sz="2000" b="1" dirty="0">
              <a:solidFill>
                <a:schemeClr val="bg1"/>
              </a:solidFill>
            </a:endParaRPr>
          </a:p>
        </p:txBody>
      </p:sp>
      <p:sp>
        <p:nvSpPr>
          <p:cNvPr id="12" name="1 Título"/>
          <p:cNvSpPr txBox="1">
            <a:spLocks/>
          </p:cNvSpPr>
          <p:nvPr/>
        </p:nvSpPr>
        <p:spPr>
          <a:xfrm>
            <a:off x="547936" y="494184"/>
            <a:ext cx="748778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800" b="1">
                <a:solidFill>
                  <a:schemeClr val="tx2"/>
                </a:solidFill>
              </a:rPr>
              <a:t>CIRCULAR N°26/2020</a:t>
            </a:r>
            <a:endParaRPr lang="es-MX" sz="2400" b="1" dirty="0">
              <a:solidFill>
                <a:schemeClr val="tx2"/>
              </a:solidFill>
            </a:endParaRPr>
          </a:p>
        </p:txBody>
      </p:sp>
    </p:spTree>
    <p:extLst>
      <p:ext uri="{BB962C8B-B14F-4D97-AF65-F5344CB8AC3E}">
        <p14:creationId xmlns:p14="http://schemas.microsoft.com/office/powerpoint/2010/main" val="239384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tx2"/>
                </a:solidFill>
              </a:rPr>
              <a:t>MEDIDAS DEFINIDAS EN LA CIRCULAR 26: </a:t>
            </a:r>
            <a:br>
              <a:rPr lang="es-MX" sz="2400" b="1" dirty="0">
                <a:solidFill>
                  <a:schemeClr val="tx2"/>
                </a:solidFill>
              </a:rPr>
            </a:br>
            <a:r>
              <a:rPr lang="es-MX" sz="2400" b="1" dirty="0">
                <a:solidFill>
                  <a:schemeClr val="tx2"/>
                </a:solidFill>
              </a:rPr>
              <a:t>ROL DE LAS JEFATURAS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611560" y="1988840"/>
            <a:ext cx="7838462" cy="2553891"/>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dirty="0">
                <a:solidFill>
                  <a:schemeClr val="accent5">
                    <a:lumMod val="50000"/>
                  </a:schemeClr>
                </a:solidFill>
              </a:rPr>
              <a:t>“Las jefaturas tienen el deber de asumir un rol activo en el cuidado de sus equipos, en particular en condiciones de trabajo remoto prolongado de emergencia. Para ello, deberán considerar el cumplimiento de las normas laborales en conciliación con las características excepcionales de este tipo de trabajo, lo que impone sopesar los deberes de flexibilidad, implementación de mecanismos formales de comunicación, fijación de objetivos, funciones y tareas compatibles con una jornada laboral que se ejerce en un espacio doméstico, que se ve limitado y tensionado ostensiblemente en cuarentena”.</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120" y="4653136"/>
            <a:ext cx="3116048" cy="207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70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61998"/>
            <a:ext cx="7487781" cy="1143000"/>
          </a:xfrm>
        </p:spPr>
        <p:txBody>
          <a:bodyPr>
            <a:noAutofit/>
          </a:bodyPr>
          <a:lstStyle/>
          <a:p>
            <a:pPr algn="l"/>
            <a:r>
              <a:rPr lang="es-MX" sz="2400" b="1" dirty="0">
                <a:solidFill>
                  <a:schemeClr val="tx2"/>
                </a:solidFill>
              </a:rPr>
              <a:t>MEDIDAS DEFINIDAS EN LA CIRCULAR 26:</a:t>
            </a:r>
            <a:br>
              <a:rPr lang="es-MX" sz="2400" b="1" dirty="0">
                <a:solidFill>
                  <a:schemeClr val="tx2"/>
                </a:solidFill>
              </a:rPr>
            </a:br>
            <a:r>
              <a:rPr lang="es-MX" sz="2400" b="1" dirty="0">
                <a:solidFill>
                  <a:schemeClr val="tx2"/>
                </a:solidFill>
              </a:rPr>
              <a:t>CONSIDERACIONES EN MATERIA DE FLEXIBILIDAD LABORAL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graphicFrame>
        <p:nvGraphicFramePr>
          <p:cNvPr id="6" name="5 Diagrama"/>
          <p:cNvGraphicFramePr/>
          <p:nvPr>
            <p:extLst>
              <p:ext uri="{D42A27DB-BD31-4B8C-83A1-F6EECF244321}">
                <p14:modId xmlns:p14="http://schemas.microsoft.com/office/powerpoint/2010/main" val="1299578330"/>
              </p:ext>
            </p:extLst>
          </p:nvPr>
        </p:nvGraphicFramePr>
        <p:xfrm>
          <a:off x="611560" y="1988840"/>
          <a:ext cx="783846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277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tx2"/>
                </a:solidFill>
              </a:rPr>
              <a:t>MEDIDAS DEFINIDAS EN LA CIRCULAR 26: CONSIDERACIONES EN MATERIA DE FLEXIBILIDAD LABORAL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354619" y="1844824"/>
            <a:ext cx="5009469" cy="3779758"/>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u="sng" dirty="0">
                <a:solidFill>
                  <a:schemeClr val="accent5">
                    <a:lumMod val="50000"/>
                  </a:schemeClr>
                </a:solidFill>
              </a:rPr>
              <a:t>Flexibilidad horaria en la jornada de trabajo. </a:t>
            </a:r>
          </a:p>
          <a:p>
            <a:pPr algn="just"/>
            <a:endParaRPr lang="es-MX" i="1" u="sng" dirty="0">
              <a:solidFill>
                <a:schemeClr val="accent5">
                  <a:lumMod val="50000"/>
                </a:schemeClr>
              </a:solidFill>
            </a:endParaRPr>
          </a:p>
          <a:p>
            <a:pPr algn="just"/>
            <a:r>
              <a:rPr lang="es-MX" i="1" dirty="0">
                <a:solidFill>
                  <a:schemeClr val="accent5">
                    <a:lumMod val="50000"/>
                  </a:schemeClr>
                </a:solidFill>
              </a:rPr>
              <a:t>“Dadas las especiales condiciones en que se desarrolla el trabajo remoto, las jefaturas deberán dar flexibilidad horaria para el desarrollo de la jornada de trabajo, tomando en consideración los distintos roles que se encuentran ejerciendo el personal académico y de colaboración durante el día, entre otras, cuidado de niños/as, adultos dependientes y adultos mayores, tareas escolares, limpieza del hogar, abastecimiento, alimentación”.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523277"/>
            <a:ext cx="3225590" cy="234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dondear rectángulo de esquina diagonal"/>
          <p:cNvSpPr/>
          <p:nvPr/>
        </p:nvSpPr>
        <p:spPr>
          <a:xfrm>
            <a:off x="354618" y="5887521"/>
            <a:ext cx="8568075" cy="715089"/>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dirty="0">
                <a:solidFill>
                  <a:schemeClr val="accent5">
                    <a:lumMod val="50000"/>
                  </a:schemeClr>
                </a:solidFill>
              </a:rPr>
              <a:t>“Lo anterior, sin perjuicio de que los programas especiales de trabajo permitan el ejercicio del control jerárquico de parte de las jefaturas directas”.</a:t>
            </a:r>
          </a:p>
        </p:txBody>
      </p:sp>
    </p:spTree>
    <p:extLst>
      <p:ext uri="{BB962C8B-B14F-4D97-AF65-F5344CB8AC3E}">
        <p14:creationId xmlns:p14="http://schemas.microsoft.com/office/powerpoint/2010/main" val="113287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tx2"/>
                </a:solidFill>
              </a:rPr>
              <a:t>MEDIDAS DEFINIDAS EN LA CIRCULAR 26: CONSIDERACIONES EN MATERIA DE FLEXIBILIDAD LABORAL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323528" y="1916831"/>
            <a:ext cx="5477409" cy="3166824"/>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u="sng" dirty="0">
                <a:solidFill>
                  <a:schemeClr val="accent5">
                    <a:lumMod val="50000"/>
                  </a:schemeClr>
                </a:solidFill>
              </a:rPr>
              <a:t>Pausas durante la jornada laboral. </a:t>
            </a:r>
          </a:p>
          <a:p>
            <a:pPr algn="just"/>
            <a:endParaRPr lang="es-MX" i="1" u="sng" dirty="0">
              <a:solidFill>
                <a:schemeClr val="accent5">
                  <a:lumMod val="50000"/>
                </a:schemeClr>
              </a:solidFill>
            </a:endParaRPr>
          </a:p>
          <a:p>
            <a:pPr algn="just"/>
            <a:r>
              <a:rPr lang="es-MX" i="1" dirty="0">
                <a:solidFill>
                  <a:schemeClr val="accent5">
                    <a:lumMod val="50000"/>
                  </a:schemeClr>
                </a:solidFill>
              </a:rPr>
              <a:t>“El trabajo remoto prolongado y confinado, realizado en espacios domésticos, no considera una alternancia con el trabajo presencial. Asimismo, el hogar o domicilio no necesariamente se encuentra cabalmente adaptado para desarrollar trabajo remoto. Lo anterior, genera consecuencias funcionales ergonómicas que requieren de un abordaje sustentado en el autocuidado”.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060848"/>
            <a:ext cx="2736305" cy="273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dondear rectángulo de esquina diagonal"/>
          <p:cNvSpPr/>
          <p:nvPr/>
        </p:nvSpPr>
        <p:spPr>
          <a:xfrm>
            <a:off x="323528" y="5189473"/>
            <a:ext cx="8407669" cy="1328023"/>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dirty="0">
                <a:solidFill>
                  <a:schemeClr val="accent5">
                    <a:lumMod val="50000"/>
                  </a:schemeClr>
                </a:solidFill>
              </a:rPr>
              <a:t>“Por lo anterior, es necesario que las jefaturas promuevan, como un espacio formal dentro de la jornada laboral, la realización de pausas, para que cada persona pueda contar con los debidos descansos y posibilite la realización de ejercicios ergonómicos, al menos una durante la mañana y otra durante la tarde”.</a:t>
            </a:r>
          </a:p>
        </p:txBody>
      </p:sp>
    </p:spTree>
    <p:extLst>
      <p:ext uri="{BB962C8B-B14F-4D97-AF65-F5344CB8AC3E}">
        <p14:creationId xmlns:p14="http://schemas.microsoft.com/office/powerpoint/2010/main" val="397211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tx2"/>
                </a:solidFill>
              </a:rPr>
              <a:t>MEDIDAS DEFINIDAS EN LA CIRCULAR 26: CONSIDERACIONES EN MATERIA DE FLEXIBILIDAD LABORAL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545497" y="1694247"/>
            <a:ext cx="7838462" cy="2860358"/>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u="sng" dirty="0">
                <a:solidFill>
                  <a:schemeClr val="accent5">
                    <a:lumMod val="50000"/>
                  </a:schemeClr>
                </a:solidFill>
              </a:rPr>
              <a:t>Horario de colación. </a:t>
            </a:r>
          </a:p>
          <a:p>
            <a:pPr algn="just"/>
            <a:endParaRPr lang="es-MX" i="1" u="sng" dirty="0">
              <a:solidFill>
                <a:schemeClr val="accent5">
                  <a:lumMod val="50000"/>
                </a:schemeClr>
              </a:solidFill>
            </a:endParaRPr>
          </a:p>
          <a:p>
            <a:pPr algn="just"/>
            <a:r>
              <a:rPr lang="es-MX" i="1" dirty="0">
                <a:solidFill>
                  <a:schemeClr val="accent5">
                    <a:lumMod val="50000"/>
                  </a:schemeClr>
                </a:solidFill>
              </a:rPr>
              <a:t>“El horario de colación es un derecho irrenunciable para el personal que se desempeña en jornada completa, destinado a dividir la jornada laboral para un fin específico, por lo que es necesario se considere su ejercicio dentro de un tramo horario razonable, que proteja los espacios familiares. En contexto de trabajo remoto, es importante que se flexibilice y resguarde este espacio, evitando las llamadas telefónicas, emails o cualquier medio de contacto que interrumpa dicha instancia”.</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487" y="4750371"/>
            <a:ext cx="2330646" cy="181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889060"/>
            <a:ext cx="1535054" cy="153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29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4"/>
                </a:solidFill>
              </a:rPr>
              <a:t>MEDIDAS DEFINIDAS EN LA CIRCULAR 26: CONSIDERACIONES EN MATERIA DE DISCRIMINACIÓN DE GÉNERO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604891" y="2060848"/>
            <a:ext cx="3919231" cy="4315897"/>
          </a:xfrm>
          <a:prstGeom prst="round2Diag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endParaRPr lang="es-MX" i="1" dirty="0">
              <a:solidFill>
                <a:schemeClr val="accent4">
                  <a:lumMod val="50000"/>
                </a:schemeClr>
              </a:solidFill>
            </a:endParaRPr>
          </a:p>
          <a:p>
            <a:pPr algn="just"/>
            <a:r>
              <a:rPr lang="es-MX" i="1" dirty="0">
                <a:solidFill>
                  <a:schemeClr val="accent4">
                    <a:lumMod val="50000"/>
                  </a:schemeClr>
                </a:solidFill>
              </a:rPr>
              <a:t>“Considerando que más del cincuenta por ciento del personal académico y de colaboración son mujeres, cada jefatura deberá tener presente no generar sesgos de género al interior de su equipo y/o de manera individual en el ejercicio de su rol de supervisión, propiciando la equidad en la distribución de las cargas de trabajo”.</a:t>
            </a:r>
          </a:p>
          <a:p>
            <a:pPr algn="just"/>
            <a:endParaRPr lang="es-MX" i="1" dirty="0">
              <a:solidFill>
                <a:schemeClr val="accent4">
                  <a:lumMod val="50000"/>
                </a:schemeClr>
              </a:solidFill>
            </a:endParaRPr>
          </a:p>
          <a:p>
            <a:pPr algn="just"/>
            <a:endParaRPr lang="es-MX" i="1" dirty="0">
              <a:solidFill>
                <a:schemeClr val="accent4">
                  <a:lumMod val="50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6484" y="5084737"/>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409" y="2031677"/>
            <a:ext cx="4345068" cy="434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11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476672"/>
            <a:ext cx="10657490" cy="7200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457200" y="260648"/>
            <a:ext cx="7426117" cy="1143000"/>
          </a:xfrm>
        </p:spPr>
        <p:txBody>
          <a:bodyPr>
            <a:normAutofit/>
          </a:bodyPr>
          <a:lstStyle/>
          <a:p>
            <a:pPr algn="l"/>
            <a:r>
              <a:rPr lang="es-MX" sz="3600" b="1" dirty="0">
                <a:solidFill>
                  <a:schemeClr val="tx2"/>
                </a:solidFill>
              </a:rPr>
              <a:t>CONTENIDO</a:t>
            </a:r>
            <a:endParaRPr lang="es-CL" sz="3600" b="1" dirty="0">
              <a:solidFill>
                <a:schemeClr val="tx2"/>
              </a:solidFill>
            </a:endParaRP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1700808"/>
            <a:ext cx="5040560" cy="4247317"/>
          </a:xfrm>
          <a:prstGeom prst="rect">
            <a:avLst/>
          </a:prstGeom>
        </p:spPr>
        <p:txBody>
          <a:bodyPr wrap="square">
            <a:spAutoFit/>
          </a:bodyPr>
          <a:lstStyle/>
          <a:p>
            <a:pPr algn="just"/>
            <a:r>
              <a:rPr lang="es-MX" b="1" i="1" dirty="0">
                <a:solidFill>
                  <a:schemeClr val="tx1">
                    <a:lumMod val="65000"/>
                    <a:lumOff val="35000"/>
                  </a:schemeClr>
                </a:solidFill>
              </a:rPr>
              <a:t>Pautas para el Trabajo Remoto respecto al COVID-19:</a:t>
            </a:r>
          </a:p>
          <a:p>
            <a:pPr algn="just"/>
            <a:endParaRPr lang="es-MX" i="1" dirty="0">
              <a:solidFill>
                <a:schemeClr val="tx1">
                  <a:lumMod val="65000"/>
                  <a:lumOff val="35000"/>
                </a:schemeClr>
              </a:solidFill>
            </a:endParaRPr>
          </a:p>
          <a:p>
            <a:pPr marL="342900" indent="-342900" algn="just">
              <a:buFont typeface="+mj-lt"/>
              <a:buAutoNum type="arabicPeriod"/>
            </a:pPr>
            <a:r>
              <a:rPr lang="es-MX" b="1" i="1" u="sng" dirty="0">
                <a:solidFill>
                  <a:schemeClr val="tx1">
                    <a:lumMod val="65000"/>
                    <a:lumOff val="35000"/>
                  </a:schemeClr>
                </a:solidFill>
              </a:rPr>
              <a:t>D.U. N°008607:</a:t>
            </a:r>
            <a:r>
              <a:rPr lang="es-MX" b="1" i="1" dirty="0">
                <a:solidFill>
                  <a:schemeClr val="tx1">
                    <a:lumMod val="65000"/>
                    <a:lumOff val="35000"/>
                  </a:schemeClr>
                </a:solidFill>
              </a:rPr>
              <a:t> </a:t>
            </a:r>
            <a:r>
              <a:rPr lang="es-MX" i="1" dirty="0">
                <a:solidFill>
                  <a:schemeClr val="tx1">
                    <a:lumMod val="65000"/>
                    <a:lumOff val="35000"/>
                  </a:schemeClr>
                </a:solidFill>
              </a:rPr>
              <a:t>Dispone medidas excepcionales de funcionamiento para el desarrollo y</a:t>
            </a:r>
            <a:br>
              <a:rPr lang="es-MX" i="1" dirty="0">
                <a:solidFill>
                  <a:schemeClr val="tx1">
                    <a:lumMod val="65000"/>
                    <a:lumOff val="35000"/>
                  </a:schemeClr>
                </a:solidFill>
              </a:rPr>
            </a:br>
            <a:r>
              <a:rPr lang="es-MX" i="1" dirty="0">
                <a:solidFill>
                  <a:schemeClr val="tx1">
                    <a:lumMod val="65000"/>
                    <a:lumOff val="35000"/>
                  </a:schemeClr>
                </a:solidFill>
              </a:rPr>
              <a:t>ejecución de las labores del personal</a:t>
            </a:r>
            <a:br>
              <a:rPr lang="es-MX" i="1" dirty="0">
                <a:solidFill>
                  <a:schemeClr val="tx1">
                    <a:lumMod val="65000"/>
                    <a:lumOff val="35000"/>
                  </a:schemeClr>
                </a:solidFill>
              </a:rPr>
            </a:br>
            <a:r>
              <a:rPr lang="es-MX" i="1" dirty="0">
                <a:solidFill>
                  <a:schemeClr val="tx1">
                    <a:lumMod val="65000"/>
                    <a:lumOff val="35000"/>
                  </a:schemeClr>
                </a:solidFill>
              </a:rPr>
              <a:t>académico y de colaboración de la</a:t>
            </a:r>
            <a:br>
              <a:rPr lang="es-MX" i="1" dirty="0">
                <a:solidFill>
                  <a:schemeClr val="tx1">
                    <a:lumMod val="65000"/>
                    <a:lumOff val="35000"/>
                  </a:schemeClr>
                </a:solidFill>
              </a:rPr>
            </a:br>
            <a:r>
              <a:rPr lang="es-MX" i="1" dirty="0">
                <a:solidFill>
                  <a:schemeClr val="tx1">
                    <a:lumMod val="65000"/>
                    <a:lumOff val="35000"/>
                  </a:schemeClr>
                </a:solidFill>
              </a:rPr>
              <a:t>Universidad de Chile .</a:t>
            </a:r>
          </a:p>
          <a:p>
            <a:pPr marL="342900" indent="-342900" algn="just">
              <a:buFont typeface="+mj-lt"/>
              <a:buAutoNum type="arabicPeriod"/>
            </a:pPr>
            <a:r>
              <a:rPr lang="es-MX" b="1" i="1" u="sng" dirty="0">
                <a:solidFill>
                  <a:schemeClr val="tx1">
                    <a:lumMod val="65000"/>
                    <a:lumOff val="35000"/>
                  </a:schemeClr>
                </a:solidFill>
              </a:rPr>
              <a:t>Circular N°26:</a:t>
            </a:r>
            <a:r>
              <a:rPr lang="es-MX" b="1" i="1" dirty="0">
                <a:solidFill>
                  <a:schemeClr val="tx1">
                    <a:lumMod val="65000"/>
                    <a:lumOff val="35000"/>
                  </a:schemeClr>
                </a:solidFill>
              </a:rPr>
              <a:t> </a:t>
            </a:r>
            <a:r>
              <a:rPr lang="es-MX" i="1" dirty="0">
                <a:solidFill>
                  <a:schemeClr val="tx1">
                    <a:lumMod val="65000"/>
                    <a:lumOff val="35000"/>
                  </a:schemeClr>
                </a:solidFill>
              </a:rPr>
              <a:t>Gestión de condiciones laborales para el desarrollo y ejecución de las labores del personal académico y de colaboración que se desempeña en trabajo remoto de emergencia.</a:t>
            </a:r>
          </a:p>
          <a:p>
            <a:pPr marL="342900" indent="-342900" algn="just">
              <a:buFont typeface="+mj-lt"/>
              <a:buAutoNum type="arabicPeriod"/>
            </a:pPr>
            <a:r>
              <a:rPr lang="es-MX" i="1" dirty="0">
                <a:solidFill>
                  <a:schemeClr val="tx1">
                    <a:lumMod val="65000"/>
                    <a:lumOff val="35000"/>
                  </a:schemeClr>
                </a:solidFill>
              </a:rPr>
              <a:t>Recomendaciones de la Asociación Chilena de Seguridad para el buen desempeño de un trabajo a modalidad de distancia. </a:t>
            </a:r>
          </a:p>
        </p:txBody>
      </p:sp>
      <p:pic>
        <p:nvPicPr>
          <p:cNvPr id="3" name="2 Imagen"/>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45486" r="11351"/>
          <a:stretch/>
        </p:blipFill>
        <p:spPr>
          <a:xfrm>
            <a:off x="5707117" y="-19821"/>
            <a:ext cx="4950373" cy="6877819"/>
          </a:xfrm>
          <a:prstGeom prst="rect">
            <a:avLst/>
          </a:prstGeom>
        </p:spPr>
      </p:pic>
    </p:spTree>
    <p:extLst>
      <p:ext uri="{BB962C8B-B14F-4D97-AF65-F5344CB8AC3E}">
        <p14:creationId xmlns:p14="http://schemas.microsoft.com/office/powerpoint/2010/main" val="14013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3">
                    <a:lumMod val="50000"/>
                  </a:schemeClr>
                </a:solidFill>
              </a:rPr>
              <a:t>MEDIDAS DEFINIDAS EN LA CIRCULAR 26: </a:t>
            </a:r>
            <a:br>
              <a:rPr lang="es-MX" sz="2400" b="1" dirty="0">
                <a:solidFill>
                  <a:schemeClr val="accent3">
                    <a:lumMod val="50000"/>
                  </a:schemeClr>
                </a:solidFill>
              </a:rPr>
            </a:br>
            <a:r>
              <a:rPr lang="es-MX" sz="2400" b="1" dirty="0">
                <a:solidFill>
                  <a:schemeClr val="accent3">
                    <a:lumMod val="50000"/>
                  </a:schemeClr>
                </a:solidFill>
              </a:rPr>
              <a:t>LAS COMUNICACIONES.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graphicFrame>
        <p:nvGraphicFramePr>
          <p:cNvPr id="11" name="10 Diagrama"/>
          <p:cNvGraphicFramePr/>
          <p:nvPr>
            <p:extLst>
              <p:ext uri="{D42A27DB-BD31-4B8C-83A1-F6EECF244321}">
                <p14:modId xmlns:p14="http://schemas.microsoft.com/office/powerpoint/2010/main" val="927723615"/>
              </p:ext>
            </p:extLst>
          </p:nvPr>
        </p:nvGraphicFramePr>
        <p:xfrm>
          <a:off x="611560" y="1988840"/>
          <a:ext cx="783846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7744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3">
                    <a:lumMod val="50000"/>
                  </a:schemeClr>
                </a:solidFill>
              </a:rPr>
              <a:t>MEDIDAS DEFINIDAS EN LA CIRCULAR 26: </a:t>
            </a:r>
            <a:br>
              <a:rPr lang="es-MX" sz="2400" b="1" dirty="0">
                <a:solidFill>
                  <a:schemeClr val="accent3">
                    <a:lumMod val="50000"/>
                  </a:schemeClr>
                </a:solidFill>
              </a:rPr>
            </a:br>
            <a:r>
              <a:rPr lang="es-MX" sz="2400" b="1" dirty="0">
                <a:solidFill>
                  <a:schemeClr val="accent3">
                    <a:lumMod val="50000"/>
                  </a:schemeClr>
                </a:solidFill>
              </a:rPr>
              <a:t>LAS COMUNICACIONES.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621970" y="2261696"/>
            <a:ext cx="7838462" cy="2247424"/>
          </a:xfrm>
          <a:prstGeom prst="round2Diag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i="1" u="sng" dirty="0">
                <a:solidFill>
                  <a:schemeClr val="accent3">
                    <a:lumMod val="50000"/>
                  </a:schemeClr>
                </a:solidFill>
              </a:rPr>
              <a:t>Comunicaciones de índole laboral </a:t>
            </a:r>
          </a:p>
          <a:p>
            <a:pPr algn="just"/>
            <a:endParaRPr lang="es-MX" i="1" u="sng" dirty="0">
              <a:solidFill>
                <a:schemeClr val="accent3">
                  <a:lumMod val="50000"/>
                </a:schemeClr>
              </a:solidFill>
            </a:endParaRPr>
          </a:p>
          <a:p>
            <a:pPr algn="just"/>
            <a:r>
              <a:rPr lang="es-MX" i="1" dirty="0">
                <a:solidFill>
                  <a:schemeClr val="accent3">
                    <a:lumMod val="50000"/>
                  </a:schemeClr>
                </a:solidFill>
              </a:rPr>
              <a:t>“Toda comunicación de índole laboral, a través de los distintos medios, preferentemente aquellos institucionales, debe ser efectuada dentro de la duración de la jornada laboral, salvo casos calificados de extrema necesidad o urgencia”.</a:t>
            </a:r>
          </a:p>
          <a:p>
            <a:pPr algn="just"/>
            <a:endParaRPr lang="es-MX" i="1" dirty="0">
              <a:solidFill>
                <a:schemeClr val="accent3">
                  <a:lumMod val="50000"/>
                </a:scheme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89" y="4869160"/>
            <a:ext cx="77549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4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3">
                    <a:lumMod val="50000"/>
                  </a:schemeClr>
                </a:solidFill>
              </a:rPr>
              <a:t>MEDIDAS DEFINIDAS EN LA CIRCULAR 26: </a:t>
            </a:r>
            <a:br>
              <a:rPr lang="es-MX" sz="2400" b="1" dirty="0">
                <a:solidFill>
                  <a:schemeClr val="accent3">
                    <a:lumMod val="50000"/>
                  </a:schemeClr>
                </a:solidFill>
              </a:rPr>
            </a:br>
            <a:r>
              <a:rPr lang="es-MX" sz="2400" b="1" dirty="0">
                <a:solidFill>
                  <a:schemeClr val="accent3">
                    <a:lumMod val="50000"/>
                  </a:schemeClr>
                </a:solidFill>
              </a:rPr>
              <a:t>LAS COMUNICACIONES.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395536" y="1721085"/>
            <a:ext cx="8208912" cy="2247424"/>
          </a:xfrm>
          <a:prstGeom prst="round2Diag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i="1" u="sng" dirty="0">
                <a:solidFill>
                  <a:schemeClr val="accent3">
                    <a:lumMod val="50000"/>
                  </a:schemeClr>
                </a:solidFill>
              </a:rPr>
              <a:t>Reuniones de equipo online periódicas</a:t>
            </a:r>
          </a:p>
          <a:p>
            <a:pPr algn="just"/>
            <a:endParaRPr lang="es-MX" i="1" dirty="0">
              <a:solidFill>
                <a:schemeClr val="accent3">
                  <a:lumMod val="50000"/>
                </a:schemeClr>
              </a:solidFill>
            </a:endParaRPr>
          </a:p>
          <a:p>
            <a:pPr algn="just"/>
            <a:r>
              <a:rPr lang="es-MX" i="1" dirty="0">
                <a:solidFill>
                  <a:schemeClr val="accent3">
                    <a:lumMod val="50000"/>
                  </a:schemeClr>
                </a:solidFill>
              </a:rPr>
              <a:t>“Cada jefatura debe definir con antelación un horario de reuniones en conjunto con su equipo y debe procurar mantenerlo a lo largo de las semanas. Mantener una comunicación genuina y fluida entre los miembros del equipo es vital para el autocuidado y el logro de objetivos”.</a:t>
            </a:r>
          </a:p>
          <a:p>
            <a:pPr algn="just"/>
            <a:endParaRPr lang="es-MX" i="1" dirty="0">
              <a:solidFill>
                <a:schemeClr val="accent3">
                  <a:lumMod val="50000"/>
                </a:schemeClr>
              </a:solidFill>
            </a:endParaRPr>
          </a:p>
        </p:txBody>
      </p:sp>
      <p:sp>
        <p:nvSpPr>
          <p:cNvPr id="10" name="9 Redondear rectángulo de esquina diagonal"/>
          <p:cNvSpPr/>
          <p:nvPr/>
        </p:nvSpPr>
        <p:spPr>
          <a:xfrm>
            <a:off x="395536" y="4221088"/>
            <a:ext cx="8208912" cy="1940957"/>
          </a:xfrm>
          <a:prstGeom prst="round2Diag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a:r>
              <a:rPr lang="es-MX" i="1" u="sng" dirty="0">
                <a:solidFill>
                  <a:schemeClr val="accent3">
                    <a:lumMod val="50000"/>
                  </a:schemeClr>
                </a:solidFill>
              </a:rPr>
              <a:t>Reuniones individuales periódicas</a:t>
            </a:r>
            <a:r>
              <a:rPr lang="es-MX" i="1" dirty="0">
                <a:solidFill>
                  <a:schemeClr val="accent3">
                    <a:lumMod val="50000"/>
                  </a:schemeClr>
                </a:solidFill>
              </a:rPr>
              <a:t> </a:t>
            </a:r>
          </a:p>
          <a:p>
            <a:pPr algn="just"/>
            <a:endParaRPr lang="es-MX" i="1" dirty="0">
              <a:solidFill>
                <a:schemeClr val="accent3">
                  <a:lumMod val="50000"/>
                </a:schemeClr>
              </a:solidFill>
            </a:endParaRPr>
          </a:p>
          <a:p>
            <a:pPr algn="just"/>
            <a:r>
              <a:rPr lang="es-MX" i="1" dirty="0">
                <a:solidFill>
                  <a:schemeClr val="accent3">
                    <a:lumMod val="50000"/>
                  </a:schemeClr>
                </a:solidFill>
              </a:rPr>
              <a:t>“Deberá procurar mantener conversaciones individuales periódicas con cada uno de los miembros del equipo, teniendo presente las diferencias de cada persona (estilos personales, situación vital, roles). Con ello se facilita el apoyo y la retroalimentación, necesarias para la salud mental y una adecuada gestión del desempeño”.</a:t>
            </a:r>
          </a:p>
        </p:txBody>
      </p:sp>
    </p:spTree>
    <p:extLst>
      <p:ext uri="{BB962C8B-B14F-4D97-AF65-F5344CB8AC3E}">
        <p14:creationId xmlns:p14="http://schemas.microsoft.com/office/powerpoint/2010/main" val="373516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5">
                    <a:lumMod val="50000"/>
                  </a:schemeClr>
                </a:solidFill>
              </a:rPr>
              <a:t>MEDIDAS DEFINIDAS EN LA CIRCULAR 26: </a:t>
            </a:r>
            <a:br>
              <a:rPr lang="es-MX" sz="2400" b="1" dirty="0">
                <a:solidFill>
                  <a:schemeClr val="accent5">
                    <a:lumMod val="50000"/>
                  </a:schemeClr>
                </a:solidFill>
              </a:rPr>
            </a:br>
            <a:r>
              <a:rPr lang="es-MX" sz="2400" b="1" dirty="0">
                <a:solidFill>
                  <a:schemeClr val="accent5">
                    <a:lumMod val="50000"/>
                  </a:schemeClr>
                </a:solidFill>
              </a:rPr>
              <a:t>DIAGNÓSTICO Y PLANIFICACIÓN DEL TRABAJO REMOTO.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graphicFrame>
        <p:nvGraphicFramePr>
          <p:cNvPr id="3" name="2 Diagrama"/>
          <p:cNvGraphicFramePr/>
          <p:nvPr>
            <p:extLst>
              <p:ext uri="{D42A27DB-BD31-4B8C-83A1-F6EECF244321}">
                <p14:modId xmlns:p14="http://schemas.microsoft.com/office/powerpoint/2010/main" val="2049674764"/>
              </p:ext>
            </p:extLst>
          </p:nvPr>
        </p:nvGraphicFramePr>
        <p:xfrm>
          <a:off x="1121995" y="1720127"/>
          <a:ext cx="676770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7291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5">
                    <a:lumMod val="50000"/>
                  </a:schemeClr>
                </a:solidFill>
              </a:rPr>
              <a:t>MEDIDAS DEFINIDAS EN LA CIRCULAR 26: </a:t>
            </a:r>
            <a:br>
              <a:rPr lang="es-MX" sz="2400" b="1" dirty="0">
                <a:solidFill>
                  <a:schemeClr val="accent5">
                    <a:lumMod val="50000"/>
                  </a:schemeClr>
                </a:solidFill>
              </a:rPr>
            </a:br>
            <a:r>
              <a:rPr lang="es-MX" sz="2400" b="1" dirty="0">
                <a:solidFill>
                  <a:schemeClr val="accent5">
                    <a:lumMod val="50000"/>
                  </a:schemeClr>
                </a:solidFill>
              </a:rPr>
              <a:t>DIAGNÓSTICO Y PLANIFICACIÓN DEL TRABAJO REMOTO.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4067944" y="1754177"/>
            <a:ext cx="4788312" cy="4699159"/>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u="sng" dirty="0">
                <a:solidFill>
                  <a:schemeClr val="accent5">
                    <a:lumMod val="50000"/>
                  </a:schemeClr>
                </a:solidFill>
              </a:rPr>
              <a:t>Reconocimiento de la situación personal y laboral actual de los funcionarios/as. </a:t>
            </a:r>
          </a:p>
          <a:p>
            <a:pPr algn="just"/>
            <a:endParaRPr lang="es-MX" i="1" u="sng" dirty="0">
              <a:solidFill>
                <a:schemeClr val="accent5">
                  <a:lumMod val="50000"/>
                </a:schemeClr>
              </a:solidFill>
            </a:endParaRPr>
          </a:p>
          <a:p>
            <a:pPr algn="just"/>
            <a:r>
              <a:rPr lang="es-MX" i="1" dirty="0">
                <a:solidFill>
                  <a:schemeClr val="accent5">
                    <a:lumMod val="50000"/>
                  </a:schemeClr>
                </a:solidFill>
              </a:rPr>
              <a:t>“La gestión de equipos en trabajo remoto de carácter confinado requiere que cada jefatura se preocupe constantemente de reconocer y sistematizar la situación personal y laboral actual de cada uno/a de los/as funcionarios/as en miras de la protección de su salud mental, física y la planificación del trabajo. A su vez, será importante que la jefatura pueda canalizar,  las instancias que se requieran, en cuanto se detecten casos de necesidades particulares en contexto de pandemia”.</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92896"/>
            <a:ext cx="338437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949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5">
                    <a:lumMod val="50000"/>
                  </a:schemeClr>
                </a:solidFill>
              </a:rPr>
              <a:t>MEDIDAS DEFINIDAS EN LA CIRCULAR 26: </a:t>
            </a:r>
            <a:br>
              <a:rPr lang="es-MX" sz="2400" b="1" dirty="0">
                <a:solidFill>
                  <a:schemeClr val="accent5">
                    <a:lumMod val="50000"/>
                  </a:schemeClr>
                </a:solidFill>
              </a:rPr>
            </a:br>
            <a:r>
              <a:rPr lang="es-MX" sz="2400" b="1" dirty="0">
                <a:solidFill>
                  <a:schemeClr val="accent5">
                    <a:lumMod val="50000"/>
                  </a:schemeClr>
                </a:solidFill>
              </a:rPr>
              <a:t>DIAGNÓSTICO Y PLANIFICACIÓN DEL TRABAJO REMOTO.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545497" y="2060848"/>
            <a:ext cx="4026503" cy="3779758"/>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MX" i="1" u="sng" dirty="0">
                <a:solidFill>
                  <a:schemeClr val="accent5">
                    <a:lumMod val="50000"/>
                  </a:schemeClr>
                </a:solidFill>
              </a:rPr>
              <a:t>Definición del plan de trabajo.</a:t>
            </a:r>
          </a:p>
          <a:p>
            <a:pPr algn="r"/>
            <a:r>
              <a:rPr lang="es-MX" i="1" u="sng" dirty="0">
                <a:solidFill>
                  <a:schemeClr val="accent5">
                    <a:lumMod val="50000"/>
                  </a:schemeClr>
                </a:solidFill>
              </a:rPr>
              <a:t> </a:t>
            </a:r>
          </a:p>
          <a:p>
            <a:pPr algn="just"/>
            <a:r>
              <a:rPr lang="es-MX" i="1" dirty="0">
                <a:solidFill>
                  <a:schemeClr val="accent5">
                    <a:lumMod val="50000"/>
                  </a:schemeClr>
                </a:solidFill>
              </a:rPr>
              <a:t>“Sobre la base de lo anterior, cada jefatura deberá definir un plan de trabajo para su unidad, atendiendo a las brechas individuales y colectivas detectadas. Es deseable que el plan de trabajo se realice de manera participativa, para asegurar la pertinencia, factibilidad y compromiso del equipo”.</a:t>
            </a:r>
          </a:p>
          <a:p>
            <a:pPr algn="just"/>
            <a:endParaRPr lang="es-MX" i="1" dirty="0">
              <a:solidFill>
                <a:schemeClr val="accent5">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550" y="2060848"/>
            <a:ext cx="3779758" cy="377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94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5">
                    <a:lumMod val="50000"/>
                  </a:schemeClr>
                </a:solidFill>
              </a:rPr>
              <a:t>MEDIDAS DEFINIDAS EN LA CIRCULAR 26: ESTABLECIMIENTO DE METAS Y OBJETIVOS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545497" y="1694247"/>
            <a:ext cx="7838462" cy="3166824"/>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endParaRPr lang="es-MX" i="1" dirty="0">
              <a:solidFill>
                <a:schemeClr val="accent5">
                  <a:lumMod val="50000"/>
                </a:schemeClr>
              </a:solidFill>
            </a:endParaRPr>
          </a:p>
          <a:p>
            <a:pPr algn="just"/>
            <a:r>
              <a:rPr lang="es-MX" i="1" u="sng" dirty="0">
                <a:solidFill>
                  <a:schemeClr val="accent5">
                    <a:lumMod val="50000"/>
                  </a:schemeClr>
                </a:solidFill>
              </a:rPr>
              <a:t>Gestión por objetivos o tareas. </a:t>
            </a:r>
          </a:p>
          <a:p>
            <a:pPr algn="just"/>
            <a:endParaRPr lang="es-MX" i="1" dirty="0">
              <a:solidFill>
                <a:schemeClr val="accent5">
                  <a:lumMod val="50000"/>
                </a:schemeClr>
              </a:solidFill>
            </a:endParaRPr>
          </a:p>
          <a:p>
            <a:pPr algn="just"/>
            <a:r>
              <a:rPr lang="es-MX" i="1" dirty="0">
                <a:solidFill>
                  <a:schemeClr val="accent5">
                    <a:lumMod val="50000"/>
                  </a:schemeClr>
                </a:solidFill>
              </a:rPr>
              <a:t>“En contexto de trabajo remoto de emergencia, es importante que las jefaturas puedan gestionar a sus equipos con un énfasis en el qué y no en el cómo.</a:t>
            </a:r>
          </a:p>
          <a:p>
            <a:pPr algn="just"/>
            <a:endParaRPr lang="es-MX" i="1" dirty="0">
              <a:solidFill>
                <a:schemeClr val="accent5">
                  <a:lumMod val="50000"/>
                </a:schemeClr>
              </a:solidFill>
            </a:endParaRPr>
          </a:p>
          <a:p>
            <a:pPr algn="just"/>
            <a:r>
              <a:rPr lang="es-MX" i="1" dirty="0">
                <a:solidFill>
                  <a:schemeClr val="accent5">
                    <a:lumMod val="50000"/>
                  </a:schemeClr>
                </a:solidFill>
              </a:rPr>
              <a:t>Para ello, las jefaturas directas deberán establecer objetivos y prioridades claras, las cuales deben comunicar explícita y oportunamente a los/as miembros del equipo, de manera que el/la funcionario/a pueda estar informado/a y así cumplir con sus responsabilidades y compromisos”.</a:t>
            </a:r>
          </a:p>
        </p:txBody>
      </p:sp>
    </p:spTree>
    <p:extLst>
      <p:ext uri="{BB962C8B-B14F-4D97-AF65-F5344CB8AC3E}">
        <p14:creationId xmlns:p14="http://schemas.microsoft.com/office/powerpoint/2010/main" val="3611045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5">
                    <a:lumMod val="50000"/>
                  </a:schemeClr>
                </a:solidFill>
              </a:rPr>
              <a:t>MEDIDAS DEFINIDAS EN LA CIRCULAR 26:  ESTABLECIMIENTO DE METAS Y OBJETIVOS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545497" y="1694247"/>
            <a:ext cx="7838462" cy="2860358"/>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u="sng" dirty="0">
                <a:solidFill>
                  <a:schemeClr val="accent5">
                    <a:lumMod val="50000"/>
                  </a:schemeClr>
                </a:solidFill>
              </a:rPr>
              <a:t>Reformulación de metas y responsabilidades. </a:t>
            </a:r>
          </a:p>
          <a:p>
            <a:pPr algn="just"/>
            <a:endParaRPr lang="es-MX" i="1" dirty="0">
              <a:solidFill>
                <a:schemeClr val="accent5">
                  <a:lumMod val="50000"/>
                </a:schemeClr>
              </a:solidFill>
            </a:endParaRPr>
          </a:p>
          <a:p>
            <a:pPr algn="just"/>
            <a:r>
              <a:rPr lang="es-MX" i="1" dirty="0">
                <a:solidFill>
                  <a:schemeClr val="accent5">
                    <a:lumMod val="50000"/>
                  </a:schemeClr>
                </a:solidFill>
              </a:rPr>
              <a:t>“Teniendo presente que este contexto no necesariamente va a permitir tener la misma productividad que en un escenario presencial, las jefaturas deberán reformular y comunicar las metas y responsabilidades de los/as miembros de su equipo a cargo. A su vez, deberá evaluar las cargas de trabajo, priorizando lo que se puede hacer y genera mayor impacto, dentro de las funciones que desarrolla cada persona”.</a:t>
            </a:r>
          </a:p>
          <a:p>
            <a:pPr algn="just"/>
            <a:endParaRPr lang="es-MX" i="1" dirty="0">
              <a:solidFill>
                <a:schemeClr val="accent5">
                  <a:lumMod val="50000"/>
                </a:schemeClr>
              </a:solidFill>
            </a:endParaRPr>
          </a:p>
        </p:txBody>
      </p:sp>
    </p:spTree>
    <p:extLst>
      <p:ext uri="{BB962C8B-B14F-4D97-AF65-F5344CB8AC3E}">
        <p14:creationId xmlns:p14="http://schemas.microsoft.com/office/powerpoint/2010/main" val="395894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4">
                    <a:lumMod val="50000"/>
                  </a:schemeClr>
                </a:solidFill>
              </a:rPr>
              <a:t>MEDIDAS DEFINIDAS EN LA CIRCULAR 26: </a:t>
            </a:r>
            <a:br>
              <a:rPr lang="es-MX" sz="2400" b="1" dirty="0">
                <a:solidFill>
                  <a:schemeClr val="accent4">
                    <a:lumMod val="50000"/>
                  </a:schemeClr>
                </a:solidFill>
              </a:rPr>
            </a:br>
            <a:r>
              <a:rPr lang="es-MX" sz="2400" b="1" dirty="0">
                <a:solidFill>
                  <a:schemeClr val="accent4">
                    <a:lumMod val="50000"/>
                  </a:schemeClr>
                </a:solidFill>
              </a:rPr>
              <a:t>CAPACITACIONES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dondear rectángulo de esquina diagonal"/>
          <p:cNvSpPr/>
          <p:nvPr/>
        </p:nvSpPr>
        <p:spPr>
          <a:xfrm>
            <a:off x="545497" y="2204864"/>
            <a:ext cx="7838462" cy="2553891"/>
          </a:xfrm>
          <a:prstGeom prst="round2Diag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endParaRPr lang="es-MX" i="1" dirty="0">
              <a:solidFill>
                <a:schemeClr val="accent4">
                  <a:lumMod val="50000"/>
                </a:schemeClr>
              </a:solidFill>
            </a:endParaRPr>
          </a:p>
          <a:p>
            <a:pPr algn="just"/>
            <a:r>
              <a:rPr lang="es-MX" i="1" dirty="0">
                <a:solidFill>
                  <a:schemeClr val="accent4">
                    <a:lumMod val="50000"/>
                  </a:schemeClr>
                </a:solidFill>
              </a:rPr>
              <a:t>“Las jefaturas deberán otorgar facilidades horarias para que los integrantes de sus equipos puedan asistir, dentro de la jornada laboral, a las diversas actividades de capacitación online que han sido definidas como parte del Programa de Capacitación año 2020 de la Universidad de Chile. Estas actividades están destinadas a abordar temáticas de salud mental, autocuidado, habilidades institucionales, formación continua y calidad de vida”.</a:t>
            </a:r>
          </a:p>
          <a:p>
            <a:pPr algn="just"/>
            <a:endParaRPr lang="es-MX" i="1" dirty="0">
              <a:solidFill>
                <a:schemeClr val="accent4">
                  <a:lumMod val="50000"/>
                </a:schemeClr>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9" t="23250" r="2459" b="26939"/>
          <a:stretch/>
        </p:blipFill>
        <p:spPr bwMode="auto">
          <a:xfrm>
            <a:off x="3201743" y="4941168"/>
            <a:ext cx="5814985" cy="168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600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5">
                    <a:lumMod val="50000"/>
                  </a:schemeClr>
                </a:solidFill>
              </a:rPr>
              <a:t>MEDIDAS DEFINIDAS EN LA CIRCULAR 26: </a:t>
            </a:r>
            <a:br>
              <a:rPr lang="es-MX" sz="2400" b="1" dirty="0">
                <a:solidFill>
                  <a:schemeClr val="accent5">
                    <a:lumMod val="50000"/>
                  </a:schemeClr>
                </a:solidFill>
              </a:rPr>
            </a:br>
            <a:r>
              <a:rPr lang="es-MX" sz="2400" b="1" dirty="0">
                <a:solidFill>
                  <a:schemeClr val="accent5">
                    <a:lumMod val="50000"/>
                  </a:schemeClr>
                </a:solidFill>
              </a:rPr>
              <a:t>DEBERES FUNCIONARIOS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467544" y="1916832"/>
            <a:ext cx="8280920" cy="4086225"/>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dirty="0">
                <a:solidFill>
                  <a:schemeClr val="accent5">
                    <a:lumMod val="50000"/>
                  </a:schemeClr>
                </a:solidFill>
              </a:rPr>
              <a:t>“El desempeño en trabajo remoto considera el cumplimiento de los deberes, principios y reglas que regulan la actividad sin que su cumplimiento quede entregado a cada servidor/a”. </a:t>
            </a:r>
          </a:p>
          <a:p>
            <a:pPr algn="just"/>
            <a:endParaRPr lang="es-MX" i="1" dirty="0">
              <a:solidFill>
                <a:schemeClr val="accent5">
                  <a:lumMod val="50000"/>
                </a:schemeClr>
              </a:solidFill>
            </a:endParaRPr>
          </a:p>
          <a:p>
            <a:pPr algn="just"/>
            <a:r>
              <a:rPr lang="es-MX" i="1" dirty="0">
                <a:solidFill>
                  <a:schemeClr val="accent5">
                    <a:lumMod val="50000"/>
                  </a:schemeClr>
                </a:solidFill>
              </a:rPr>
              <a:t>“En particular, académicos/as y personal de colaboración deberán:</a:t>
            </a:r>
          </a:p>
          <a:p>
            <a:pPr algn="just"/>
            <a:endParaRPr lang="es-MX" i="1" dirty="0">
              <a:solidFill>
                <a:schemeClr val="accent5">
                  <a:lumMod val="50000"/>
                </a:schemeClr>
              </a:solidFill>
            </a:endParaRPr>
          </a:p>
          <a:p>
            <a:pPr algn="just"/>
            <a:r>
              <a:rPr lang="es-MX" i="1" dirty="0">
                <a:solidFill>
                  <a:schemeClr val="accent5">
                    <a:lumMod val="50000"/>
                  </a:schemeClr>
                </a:solidFill>
              </a:rPr>
              <a:t>a) Desempeñar personalmente las funciones del cargo en forma regular y continua.</a:t>
            </a:r>
          </a:p>
          <a:p>
            <a:pPr algn="just"/>
            <a:r>
              <a:rPr lang="es-MX" i="1" dirty="0">
                <a:solidFill>
                  <a:schemeClr val="accent5">
                    <a:lumMod val="50000"/>
                  </a:schemeClr>
                </a:solidFill>
              </a:rPr>
              <a:t>b) Orientar el desarrollo de sus funciones al cumplimiento de los objetivos de la Universidad de Chile y a la mejor prestación de los servicios que a ésta correspondan.</a:t>
            </a:r>
          </a:p>
          <a:p>
            <a:pPr algn="just"/>
            <a:r>
              <a:rPr lang="es-MX" i="1" dirty="0">
                <a:solidFill>
                  <a:schemeClr val="accent5">
                    <a:lumMod val="50000"/>
                  </a:schemeClr>
                </a:solidFill>
              </a:rPr>
              <a:t>c) Realizar sus labores con esmero, cortesía, dedicación y eficiencia, contribuyendo a materializar los objetivos de la Universidad de Chile”.</a:t>
            </a:r>
          </a:p>
          <a:p>
            <a:pPr algn="just"/>
            <a:endParaRPr lang="es-MX" i="1" dirty="0">
              <a:solidFill>
                <a:schemeClr val="accent5">
                  <a:lumMod val="50000"/>
                </a:schemeClr>
              </a:solidFill>
            </a:endParaRPr>
          </a:p>
        </p:txBody>
      </p:sp>
    </p:spTree>
    <p:extLst>
      <p:ext uri="{BB962C8B-B14F-4D97-AF65-F5344CB8AC3E}">
        <p14:creationId xmlns:p14="http://schemas.microsoft.com/office/powerpoint/2010/main" val="415730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827584" y="843971"/>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Autofit/>
          </a:bodyPr>
          <a:lstStyle/>
          <a:p>
            <a:r>
              <a:rPr lang="es-MX" sz="2400" b="1" dirty="0">
                <a:solidFill>
                  <a:schemeClr val="accent5">
                    <a:lumMod val="50000"/>
                  </a:schemeClr>
                </a:solidFill>
              </a:rPr>
              <a:t>1. DECRETO EXENTO N°008607: MEDIDAS EXCEPCIONALES DE FUNCIONAMIENTO PARA EL DESARROLLO Y EJECUCIÓN DE LAS LABORES DEL PERSONAL ACADÉMICO Y DE COLABORACIÓN DE LA UNIVERSIDAD DE CHILE.</a:t>
            </a:r>
            <a:endParaRPr lang="es-CL" sz="2400" b="1" dirty="0">
              <a:solidFill>
                <a:schemeClr val="accent5">
                  <a:lumMod val="50000"/>
                </a:schemeClr>
              </a:solidFill>
            </a:endParaRPr>
          </a:p>
        </p:txBody>
      </p:sp>
    </p:spTree>
    <p:extLst>
      <p:ext uri="{BB962C8B-B14F-4D97-AF65-F5344CB8AC3E}">
        <p14:creationId xmlns:p14="http://schemas.microsoft.com/office/powerpoint/2010/main" val="3588762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l"/>
            <a:r>
              <a:rPr lang="es-MX" sz="2400" b="1" dirty="0">
                <a:solidFill>
                  <a:schemeClr val="accent5">
                    <a:lumMod val="50000"/>
                  </a:schemeClr>
                </a:solidFill>
              </a:rPr>
              <a:t>MEDIDAS DEFINIDAS EN LA CIRCULAR 26: </a:t>
            </a:r>
            <a:br>
              <a:rPr lang="es-MX" sz="2400" b="1" dirty="0">
                <a:solidFill>
                  <a:schemeClr val="accent5">
                    <a:lumMod val="50000"/>
                  </a:schemeClr>
                </a:solidFill>
              </a:rPr>
            </a:br>
            <a:r>
              <a:rPr lang="es-MX" sz="2400" b="1" dirty="0">
                <a:solidFill>
                  <a:schemeClr val="accent5">
                    <a:lumMod val="50000"/>
                  </a:schemeClr>
                </a:solidFill>
              </a:rPr>
              <a:t>DEBERES FUNCIONARIOS</a:t>
            </a: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539552" y="2132856"/>
            <a:ext cx="8064896" cy="3473291"/>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dirty="0">
                <a:solidFill>
                  <a:schemeClr val="accent5">
                    <a:lumMod val="50000"/>
                  </a:schemeClr>
                </a:solidFill>
              </a:rPr>
              <a:t>“d) Cumplir su jornada de trabajo, en el marco de la flexibilidad laboral dispuesta en el Decreto Exento Nº008607, de 2020, y en la presente Circular, considerando los diversos roles laborales y familiares, sin perjuicio de lo establecido en el Decreto referido respecto del personal que no pueda cumplir, en forma adecuada, con sus labores habituales de trabajo mediante mecanismos remotos o a distancia.</a:t>
            </a:r>
          </a:p>
          <a:p>
            <a:pPr algn="just"/>
            <a:r>
              <a:rPr lang="es-MX" i="1" dirty="0">
                <a:solidFill>
                  <a:schemeClr val="accent5">
                    <a:lumMod val="50000"/>
                  </a:schemeClr>
                </a:solidFill>
              </a:rPr>
              <a:t>e) Cumplir con las instrucciones impartidas por su jefatura. </a:t>
            </a:r>
          </a:p>
          <a:p>
            <a:pPr algn="just"/>
            <a:r>
              <a:rPr lang="es-MX" i="1" dirty="0">
                <a:solidFill>
                  <a:schemeClr val="accent5">
                    <a:lumMod val="50000"/>
                  </a:schemeClr>
                </a:solidFill>
              </a:rPr>
              <a:t>f) Observar estrictamente el principio de la probidad administrativa.</a:t>
            </a:r>
          </a:p>
          <a:p>
            <a:pPr algn="just"/>
            <a:r>
              <a:rPr lang="es-MX" i="1" dirty="0">
                <a:solidFill>
                  <a:schemeClr val="accent5">
                    <a:lumMod val="50000"/>
                  </a:schemeClr>
                </a:solidFill>
              </a:rPr>
              <a:t>g) Guardar secreto en los asuntos que revistan el carácter de reservados en virtud de la ley, del reglamento, de su naturaleza o por instrucciones especiales.</a:t>
            </a:r>
          </a:p>
          <a:p>
            <a:pPr algn="just"/>
            <a:r>
              <a:rPr lang="es-MX" i="1" dirty="0">
                <a:solidFill>
                  <a:schemeClr val="accent5">
                    <a:lumMod val="50000"/>
                  </a:schemeClr>
                </a:solidFill>
              </a:rPr>
              <a:t>h) Las demás obligaciones funcionarias que prescribe la ley”.</a:t>
            </a:r>
          </a:p>
        </p:txBody>
      </p:sp>
    </p:spTree>
    <p:extLst>
      <p:ext uri="{BB962C8B-B14F-4D97-AF65-F5344CB8AC3E}">
        <p14:creationId xmlns:p14="http://schemas.microsoft.com/office/powerpoint/2010/main" val="1988600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827584" y="843971"/>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Autofit/>
          </a:bodyPr>
          <a:lstStyle/>
          <a:p>
            <a:r>
              <a:rPr lang="es-MX" sz="2800" b="1" dirty="0">
                <a:solidFill>
                  <a:schemeClr val="accent5">
                    <a:lumMod val="50000"/>
                  </a:schemeClr>
                </a:solidFill>
              </a:rPr>
              <a:t>3. RECOMENDACIONES DE LA ASOCIACIÓN CHILENA DE SEGURIDAD PARA EL BUEN DESEMPEÑO DE UN TRABAJO A MODALIDAD DE DISTANCIA. </a:t>
            </a:r>
            <a:br>
              <a:rPr lang="es-MX" sz="2800" b="1" dirty="0">
                <a:solidFill>
                  <a:schemeClr val="accent5">
                    <a:lumMod val="50000"/>
                  </a:schemeClr>
                </a:solidFill>
              </a:rPr>
            </a:br>
            <a:br>
              <a:rPr lang="es-MX" sz="2800" b="1" dirty="0">
                <a:solidFill>
                  <a:schemeClr val="accent5">
                    <a:lumMod val="50000"/>
                  </a:schemeClr>
                </a:solidFill>
              </a:rPr>
            </a:br>
            <a:endParaRPr lang="es-CL" sz="2800" b="1" dirty="0">
              <a:solidFill>
                <a:schemeClr val="accent5">
                  <a:lumMod val="50000"/>
                </a:schemeClr>
              </a:solidFill>
            </a:endParaRPr>
          </a:p>
        </p:txBody>
      </p:sp>
    </p:spTree>
    <p:extLst>
      <p:ext uri="{BB962C8B-B14F-4D97-AF65-F5344CB8AC3E}">
        <p14:creationId xmlns:p14="http://schemas.microsoft.com/office/powerpoint/2010/main" val="2296193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just"/>
            <a:r>
              <a:rPr lang="es-MX" sz="2400" b="1" dirty="0">
                <a:solidFill>
                  <a:schemeClr val="tx2"/>
                </a:solidFill>
              </a:rPr>
              <a:t>RECOMENDACIONES ASOCIACIÓN CHILENA DE SEGURIDAD SOBRE EL TRABAJO A DISTANCIA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82" t="17455" r="15909" b="21503"/>
          <a:stretch/>
        </p:blipFill>
        <p:spPr bwMode="auto">
          <a:xfrm>
            <a:off x="896781" y="2834410"/>
            <a:ext cx="7563651" cy="374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dondear rectángulo de esquina diagonal"/>
          <p:cNvSpPr/>
          <p:nvPr/>
        </p:nvSpPr>
        <p:spPr>
          <a:xfrm>
            <a:off x="443197" y="1772816"/>
            <a:ext cx="8233259" cy="1328023"/>
          </a:xfrm>
          <a:prstGeom prst="round2Diag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dirty="0">
                <a:solidFill>
                  <a:schemeClr val="accent5">
                    <a:lumMod val="50000"/>
                  </a:schemeClr>
                </a:solidFill>
              </a:rPr>
              <a:t>La situación COVID-19 puede generar diversos riesgos psicosociales y efectos emocionales en las personas, hay que recordar que el Trabajo Remoto en estas condiciones responde siempre a una situación extraordinaria bajo un contexto de Emergencia Sanitaria. </a:t>
            </a:r>
          </a:p>
        </p:txBody>
      </p:sp>
      <p:sp>
        <p:nvSpPr>
          <p:cNvPr id="7" name="6 CuadroTexto"/>
          <p:cNvSpPr txBox="1"/>
          <p:nvPr/>
        </p:nvSpPr>
        <p:spPr>
          <a:xfrm>
            <a:off x="475829" y="6453336"/>
            <a:ext cx="8519636" cy="307777"/>
          </a:xfrm>
          <a:prstGeom prst="rect">
            <a:avLst/>
          </a:prstGeom>
          <a:noFill/>
        </p:spPr>
        <p:txBody>
          <a:bodyPr wrap="square" rtlCol="0">
            <a:spAutoFit/>
          </a:bodyPr>
          <a:lstStyle/>
          <a:p>
            <a:r>
              <a:rPr lang="es-CL" sz="1400" dirty="0">
                <a:solidFill>
                  <a:schemeClr val="tx1">
                    <a:lumMod val="65000"/>
                    <a:lumOff val="35000"/>
                  </a:schemeClr>
                </a:solidFill>
              </a:rPr>
              <a:t>FUENTE: Presentación: Recomendaciones Psicológicas sobre Teletrabajo.  Asociación Chilena de Seguridad, 2020</a:t>
            </a:r>
          </a:p>
        </p:txBody>
      </p:sp>
    </p:spTree>
    <p:extLst>
      <p:ext uri="{BB962C8B-B14F-4D97-AF65-F5344CB8AC3E}">
        <p14:creationId xmlns:p14="http://schemas.microsoft.com/office/powerpoint/2010/main" val="3689089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476672"/>
            <a:ext cx="7487781" cy="1143000"/>
          </a:xfrm>
        </p:spPr>
        <p:txBody>
          <a:bodyPr>
            <a:noAutofit/>
          </a:bodyPr>
          <a:lstStyle/>
          <a:p>
            <a:pPr algn="just"/>
            <a:r>
              <a:rPr lang="es-MX" sz="2400" b="1" dirty="0">
                <a:solidFill>
                  <a:schemeClr val="accent3">
                    <a:lumMod val="50000"/>
                  </a:schemeClr>
                </a:solidFill>
              </a:rPr>
              <a:t>INICIO DE LA JORNADA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539552" y="2531293"/>
            <a:ext cx="4613159" cy="2553891"/>
          </a:xfrm>
          <a:prstGeom prst="roundRect">
            <a:avLst/>
          </a:prstGeom>
          <a:ln>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gn="just">
              <a:buFont typeface="Arial" panose="020B0604020202020204" pitchFamily="34" charset="0"/>
              <a:buChar char="•"/>
            </a:pPr>
            <a:r>
              <a:rPr lang="es-MX" i="1" dirty="0">
                <a:solidFill>
                  <a:schemeClr val="accent3">
                    <a:lumMod val="50000"/>
                  </a:schemeClr>
                </a:solidFill>
              </a:rPr>
              <a:t>Se recomienda siempre ducharse.</a:t>
            </a:r>
          </a:p>
          <a:p>
            <a:pPr marL="285750" indent="-285750" algn="just">
              <a:buFont typeface="Arial" panose="020B0604020202020204" pitchFamily="34" charset="0"/>
              <a:buChar char="•"/>
            </a:pPr>
            <a:endParaRPr lang="es-MX" i="1" dirty="0">
              <a:solidFill>
                <a:schemeClr val="accent3">
                  <a:lumMod val="50000"/>
                </a:schemeClr>
              </a:solidFill>
            </a:endParaRPr>
          </a:p>
          <a:p>
            <a:pPr marL="285750" indent="-285750" algn="just">
              <a:buFont typeface="Arial" panose="020B0604020202020204" pitchFamily="34" charset="0"/>
              <a:buChar char="•"/>
            </a:pPr>
            <a:r>
              <a:rPr lang="es-MX" i="1" dirty="0">
                <a:solidFill>
                  <a:schemeClr val="accent3">
                    <a:lumMod val="50000"/>
                  </a:schemeClr>
                </a:solidFill>
              </a:rPr>
              <a:t>Cambiarse de ropa.</a:t>
            </a:r>
          </a:p>
          <a:p>
            <a:pPr marL="285750" indent="-285750" algn="just">
              <a:buFont typeface="Arial" panose="020B0604020202020204" pitchFamily="34" charset="0"/>
              <a:buChar char="•"/>
            </a:pPr>
            <a:endParaRPr lang="es-MX" i="1" dirty="0">
              <a:solidFill>
                <a:schemeClr val="accent3">
                  <a:lumMod val="50000"/>
                </a:schemeClr>
              </a:solidFill>
            </a:endParaRPr>
          </a:p>
          <a:p>
            <a:pPr marL="285750" indent="-285750" algn="just">
              <a:buFont typeface="Arial" panose="020B0604020202020204" pitchFamily="34" charset="0"/>
              <a:buChar char="•"/>
            </a:pPr>
            <a:r>
              <a:rPr lang="es-MX" i="1" dirty="0">
                <a:solidFill>
                  <a:schemeClr val="accent3">
                    <a:lumMod val="50000"/>
                  </a:schemeClr>
                </a:solidFill>
              </a:rPr>
              <a:t>Ordenar el lugar de trabajo.</a:t>
            </a:r>
          </a:p>
          <a:p>
            <a:pPr marL="285750" indent="-285750" algn="just">
              <a:buFont typeface="Arial" panose="020B0604020202020204" pitchFamily="34" charset="0"/>
              <a:buChar char="•"/>
            </a:pPr>
            <a:endParaRPr lang="es-MX" i="1" dirty="0">
              <a:solidFill>
                <a:schemeClr val="accent3">
                  <a:lumMod val="50000"/>
                </a:schemeClr>
              </a:solidFill>
            </a:endParaRPr>
          </a:p>
          <a:p>
            <a:pPr marL="285750" indent="-285750" algn="just">
              <a:buFont typeface="Arial" panose="020B0604020202020204" pitchFamily="34" charset="0"/>
              <a:buChar char="•"/>
            </a:pPr>
            <a:r>
              <a:rPr lang="es-MX" i="1" dirty="0">
                <a:solidFill>
                  <a:schemeClr val="accent3">
                    <a:lumMod val="50000"/>
                  </a:schemeClr>
                </a:solidFill>
              </a:rPr>
              <a:t>Preparar un café de “inicio”.</a:t>
            </a:r>
          </a:p>
          <a:p>
            <a:pPr algn="just"/>
            <a:endParaRPr lang="es-MX" b="1" i="1" dirty="0">
              <a:solidFill>
                <a:schemeClr val="accent3">
                  <a:lumMod val="50000"/>
                </a:schemeClr>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428704"/>
            <a:ext cx="3208268" cy="270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75829" y="6103229"/>
            <a:ext cx="8519636" cy="307777"/>
          </a:xfrm>
          <a:prstGeom prst="rect">
            <a:avLst/>
          </a:prstGeom>
          <a:noFill/>
        </p:spPr>
        <p:txBody>
          <a:bodyPr wrap="square" rtlCol="0">
            <a:spAutoFit/>
          </a:bodyPr>
          <a:lstStyle/>
          <a:p>
            <a:r>
              <a:rPr lang="es-CL" sz="1400" dirty="0">
                <a:solidFill>
                  <a:schemeClr val="tx1">
                    <a:lumMod val="65000"/>
                    <a:lumOff val="35000"/>
                  </a:schemeClr>
                </a:solidFill>
              </a:rPr>
              <a:t>FUENTE: Presentación: Recomendaciones Psicológicas sobre Teletrabajo.  Asociación Chilena de Seguridad, 2020</a:t>
            </a:r>
          </a:p>
        </p:txBody>
      </p:sp>
    </p:spTree>
    <p:extLst>
      <p:ext uri="{BB962C8B-B14F-4D97-AF65-F5344CB8AC3E}">
        <p14:creationId xmlns:p14="http://schemas.microsoft.com/office/powerpoint/2010/main" val="2369902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just"/>
            <a:r>
              <a:rPr lang="es-MX" sz="2400" b="1" dirty="0">
                <a:solidFill>
                  <a:schemeClr val="accent3">
                    <a:lumMod val="50000"/>
                  </a:schemeClr>
                </a:solidFill>
              </a:rPr>
              <a:t>PAUSAS EN TRABAJO REMOTO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606913" y="1844824"/>
            <a:ext cx="7838462" cy="4392692"/>
          </a:xfrm>
          <a:prstGeom prst="roundRect">
            <a:avLst/>
          </a:prstGeom>
          <a:ln>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gn="just">
              <a:buFont typeface="Arial" panose="020B0604020202020204" pitchFamily="34" charset="0"/>
              <a:buChar char="•"/>
            </a:pPr>
            <a:r>
              <a:rPr lang="es-MX" i="1" dirty="0">
                <a:solidFill>
                  <a:schemeClr val="accent3">
                    <a:lumMod val="50000"/>
                  </a:schemeClr>
                </a:solidFill>
              </a:rPr>
              <a:t>Las pausas no implican trabajo doméstico. </a:t>
            </a:r>
          </a:p>
          <a:p>
            <a:pPr algn="just"/>
            <a:endParaRPr lang="es-MX" i="1" dirty="0">
              <a:solidFill>
                <a:schemeClr val="accent3">
                  <a:lumMod val="50000"/>
                </a:schemeClr>
              </a:solidFill>
            </a:endParaRPr>
          </a:p>
          <a:p>
            <a:pPr marL="285750" indent="-285750" algn="just">
              <a:buFont typeface="Arial" panose="020B0604020202020204" pitchFamily="34" charset="0"/>
              <a:buChar char="•"/>
            </a:pPr>
            <a:r>
              <a:rPr lang="es-MX" i="1" dirty="0">
                <a:solidFill>
                  <a:schemeClr val="accent3">
                    <a:lumMod val="50000"/>
                  </a:schemeClr>
                </a:solidFill>
              </a:rPr>
              <a:t>Si usted trabaja frente a un computador, recuerde no almorzar frente al computador, debe despejar estos espacios de pantallas. </a:t>
            </a:r>
          </a:p>
          <a:p>
            <a:pPr marL="285750" indent="-285750" algn="just">
              <a:buFont typeface="Arial" panose="020B0604020202020204" pitchFamily="34" charset="0"/>
              <a:buChar char="•"/>
            </a:pPr>
            <a:endParaRPr lang="es-MX" i="1" dirty="0">
              <a:solidFill>
                <a:schemeClr val="accent3">
                  <a:lumMod val="50000"/>
                </a:schemeClr>
              </a:solidFill>
            </a:endParaRPr>
          </a:p>
          <a:p>
            <a:pPr marL="285750" indent="-285750" algn="just">
              <a:buFont typeface="Arial" panose="020B0604020202020204" pitchFamily="34" charset="0"/>
              <a:buChar char="•"/>
            </a:pPr>
            <a:r>
              <a:rPr lang="es-MX" i="1" dirty="0">
                <a:solidFill>
                  <a:schemeClr val="accent3">
                    <a:lumMod val="50000"/>
                  </a:schemeClr>
                </a:solidFill>
              </a:rPr>
              <a:t>Realice una pausa que le ayude a retomar la concentración.</a:t>
            </a:r>
          </a:p>
          <a:p>
            <a:pPr marL="285750" indent="-285750" algn="just">
              <a:buFont typeface="Arial" panose="020B0604020202020204" pitchFamily="34" charset="0"/>
              <a:buChar char="•"/>
            </a:pPr>
            <a:endParaRPr lang="es-MX" i="1" dirty="0">
              <a:solidFill>
                <a:schemeClr val="accent3">
                  <a:lumMod val="50000"/>
                </a:schemeClr>
              </a:solidFill>
            </a:endParaRPr>
          </a:p>
          <a:p>
            <a:pPr marL="285750" indent="-285750" algn="just">
              <a:buFont typeface="Arial" panose="020B0604020202020204" pitchFamily="34" charset="0"/>
              <a:buChar char="•"/>
            </a:pPr>
            <a:r>
              <a:rPr lang="es-MX" i="1" dirty="0">
                <a:solidFill>
                  <a:schemeClr val="accent3">
                    <a:lumMod val="50000"/>
                  </a:schemeClr>
                </a:solidFill>
              </a:rPr>
              <a:t>Es importante tener al menos tres comidas al día.</a:t>
            </a:r>
          </a:p>
          <a:p>
            <a:pPr marL="285750" indent="-285750" algn="just">
              <a:buFont typeface="Arial" panose="020B0604020202020204" pitchFamily="34" charset="0"/>
              <a:buChar char="•"/>
            </a:pPr>
            <a:endParaRPr lang="es-MX" i="1" dirty="0">
              <a:solidFill>
                <a:schemeClr val="accent3">
                  <a:lumMod val="50000"/>
                </a:schemeClr>
              </a:solidFill>
            </a:endParaRPr>
          </a:p>
          <a:p>
            <a:pPr marL="285750" indent="-285750" algn="just">
              <a:buFont typeface="Arial" panose="020B0604020202020204" pitchFamily="34" charset="0"/>
              <a:buChar char="•"/>
            </a:pPr>
            <a:r>
              <a:rPr lang="es-MX" i="1" dirty="0">
                <a:solidFill>
                  <a:schemeClr val="accent3">
                    <a:lumMod val="50000"/>
                  </a:schemeClr>
                </a:solidFill>
              </a:rPr>
              <a:t>Si usted tiene posibilidad, se recomienda ponerse al sol.</a:t>
            </a:r>
          </a:p>
          <a:p>
            <a:pPr marL="285750" indent="-285750" algn="just">
              <a:buFont typeface="Arial" panose="020B0604020202020204" pitchFamily="34" charset="0"/>
              <a:buChar char="•"/>
            </a:pPr>
            <a:endParaRPr lang="es-MX" i="1" dirty="0">
              <a:solidFill>
                <a:schemeClr val="accent3">
                  <a:lumMod val="50000"/>
                </a:schemeClr>
              </a:solidFill>
            </a:endParaRPr>
          </a:p>
          <a:p>
            <a:pPr marL="285750" indent="-285750" algn="just">
              <a:buFont typeface="Arial" panose="020B0604020202020204" pitchFamily="34" charset="0"/>
              <a:buChar char="•"/>
            </a:pPr>
            <a:r>
              <a:rPr lang="es-MX" i="1" dirty="0">
                <a:solidFill>
                  <a:schemeClr val="accent3">
                    <a:lumMod val="50000"/>
                  </a:schemeClr>
                </a:solidFill>
              </a:rPr>
              <a:t>Planifique qué hará cada día. </a:t>
            </a:r>
          </a:p>
          <a:p>
            <a:pPr marL="285750" indent="-285750" algn="just">
              <a:buFont typeface="Arial" panose="020B0604020202020204" pitchFamily="34" charset="0"/>
              <a:buChar char="•"/>
            </a:pPr>
            <a:endParaRPr lang="es-MX" i="1" dirty="0">
              <a:solidFill>
                <a:schemeClr val="accent3">
                  <a:lumMod val="50000"/>
                </a:schemeClr>
              </a:solidFill>
            </a:endParaRPr>
          </a:p>
          <a:p>
            <a:pPr marL="285750" indent="-285750" algn="just">
              <a:buFont typeface="Arial" panose="020B0604020202020204" pitchFamily="34" charset="0"/>
              <a:buChar char="•"/>
            </a:pPr>
            <a:r>
              <a:rPr lang="es-MX" i="1" dirty="0">
                <a:solidFill>
                  <a:schemeClr val="accent3">
                    <a:lumMod val="50000"/>
                  </a:schemeClr>
                </a:solidFill>
              </a:rPr>
              <a:t>Respete su horario, no todos lo días deben ser Iguales.</a:t>
            </a:r>
          </a:p>
        </p:txBody>
      </p:sp>
      <p:sp>
        <p:nvSpPr>
          <p:cNvPr id="6" name="5 CuadroTexto"/>
          <p:cNvSpPr txBox="1"/>
          <p:nvPr/>
        </p:nvSpPr>
        <p:spPr>
          <a:xfrm>
            <a:off x="395536" y="6289575"/>
            <a:ext cx="8519636" cy="307777"/>
          </a:xfrm>
          <a:prstGeom prst="rect">
            <a:avLst/>
          </a:prstGeom>
          <a:noFill/>
        </p:spPr>
        <p:txBody>
          <a:bodyPr wrap="square" rtlCol="0">
            <a:spAutoFit/>
          </a:bodyPr>
          <a:lstStyle/>
          <a:p>
            <a:r>
              <a:rPr lang="es-CL" sz="1400" dirty="0">
                <a:solidFill>
                  <a:schemeClr val="tx1">
                    <a:lumMod val="65000"/>
                    <a:lumOff val="35000"/>
                  </a:schemeClr>
                </a:solidFill>
              </a:rPr>
              <a:t>FUENTE: Presentación: Recomendaciones Psicológicas sobre Teletrabajo.  Asociación Chilena de Seguridad, 2020</a:t>
            </a:r>
          </a:p>
        </p:txBody>
      </p:sp>
    </p:spTree>
    <p:extLst>
      <p:ext uri="{BB962C8B-B14F-4D97-AF65-F5344CB8AC3E}">
        <p14:creationId xmlns:p14="http://schemas.microsoft.com/office/powerpoint/2010/main" val="1474310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9865" y="361998"/>
            <a:ext cx="7487781" cy="1143000"/>
          </a:xfrm>
        </p:spPr>
        <p:txBody>
          <a:bodyPr>
            <a:noAutofit/>
          </a:bodyPr>
          <a:lstStyle/>
          <a:p>
            <a:pPr algn="just"/>
            <a:r>
              <a:rPr lang="es-MX" sz="2400" b="1" dirty="0">
                <a:solidFill>
                  <a:schemeClr val="accent3">
                    <a:lumMod val="50000"/>
                  </a:schemeClr>
                </a:solidFill>
              </a:rPr>
              <a:t>TÉRMINO DE JORNADA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395536" y="1667197"/>
            <a:ext cx="8352927" cy="2553891"/>
          </a:xfrm>
          <a:prstGeom prst="roundRect">
            <a:avLst/>
          </a:prstGeom>
          <a:ln>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dirty="0">
                <a:solidFill>
                  <a:schemeClr val="accent3">
                    <a:lumMod val="50000"/>
                  </a:schemeClr>
                </a:solidFill>
              </a:rPr>
              <a:t>• Guarde todo lo que se utiliza para trabajar.</a:t>
            </a:r>
          </a:p>
          <a:p>
            <a:pPr algn="just"/>
            <a:endParaRPr lang="es-MX" i="1" dirty="0">
              <a:solidFill>
                <a:schemeClr val="accent3">
                  <a:lumMod val="50000"/>
                </a:schemeClr>
              </a:solidFill>
            </a:endParaRPr>
          </a:p>
          <a:p>
            <a:pPr algn="just"/>
            <a:r>
              <a:rPr lang="es-MX" i="1" dirty="0">
                <a:solidFill>
                  <a:schemeClr val="accent3">
                    <a:lumMod val="50000"/>
                  </a:schemeClr>
                </a:solidFill>
              </a:rPr>
              <a:t>• Cierre el notebook o apague su computador, también esconder lápiz o mouse de trabajo.</a:t>
            </a:r>
          </a:p>
          <a:p>
            <a:pPr algn="just"/>
            <a:endParaRPr lang="es-MX" i="1" dirty="0">
              <a:solidFill>
                <a:schemeClr val="accent3">
                  <a:lumMod val="50000"/>
                </a:schemeClr>
              </a:solidFill>
            </a:endParaRPr>
          </a:p>
          <a:p>
            <a:pPr algn="just"/>
            <a:r>
              <a:rPr lang="es-MX" i="1" dirty="0">
                <a:solidFill>
                  <a:schemeClr val="accent3">
                    <a:lumMod val="50000"/>
                  </a:schemeClr>
                </a:solidFill>
              </a:rPr>
              <a:t>• Realizar una acción que se genere a diario y que demuestre el término de la jornada laboral. Por ejemplo: Una meditación, ejercicios de respiración, esconder o tapar los elementos de trabajo. </a:t>
            </a:r>
          </a:p>
        </p:txBody>
      </p:sp>
      <p:sp>
        <p:nvSpPr>
          <p:cNvPr id="6" name="5 Rectángulo redondeado"/>
          <p:cNvSpPr/>
          <p:nvPr/>
        </p:nvSpPr>
        <p:spPr>
          <a:xfrm>
            <a:off x="395536" y="4368363"/>
            <a:ext cx="8352927" cy="1940957"/>
          </a:xfrm>
          <a:prstGeom prst="roundRect">
            <a:avLst/>
          </a:prstGeom>
          <a:ln>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i="1" u="sng" dirty="0">
                <a:solidFill>
                  <a:schemeClr val="accent3">
                    <a:lumMod val="50000"/>
                  </a:schemeClr>
                </a:solidFill>
              </a:rPr>
              <a:t>Además: </a:t>
            </a:r>
          </a:p>
          <a:p>
            <a:pPr marL="285750" indent="-285750" algn="just">
              <a:buFont typeface="Arial" panose="020B0604020202020204" pitchFamily="34" charset="0"/>
              <a:buChar char="•"/>
            </a:pPr>
            <a:r>
              <a:rPr lang="es-MX" i="1" dirty="0">
                <a:solidFill>
                  <a:schemeClr val="accent3">
                    <a:lumMod val="50000"/>
                  </a:schemeClr>
                </a:solidFill>
              </a:rPr>
              <a:t>Es importante en momentos de confinamiento buscar cosas para hacer.</a:t>
            </a:r>
          </a:p>
          <a:p>
            <a:pPr marL="285750" indent="-285750" algn="just">
              <a:buFont typeface="Arial" panose="020B0604020202020204" pitchFamily="34" charset="0"/>
              <a:buChar char="•"/>
            </a:pPr>
            <a:r>
              <a:rPr lang="es-MX" i="1" dirty="0">
                <a:solidFill>
                  <a:schemeClr val="accent3">
                    <a:lumMod val="50000"/>
                  </a:schemeClr>
                </a:solidFill>
              </a:rPr>
              <a:t>Recordar que hay muchos deportes que se pueden realizar  sin salir de casa.</a:t>
            </a:r>
          </a:p>
          <a:p>
            <a:pPr marL="285750" indent="-285750" algn="just">
              <a:buFont typeface="Arial" panose="020B0604020202020204" pitchFamily="34" charset="0"/>
              <a:buChar char="•"/>
            </a:pPr>
            <a:r>
              <a:rPr lang="es-MX" i="1" dirty="0">
                <a:solidFill>
                  <a:schemeClr val="accent3">
                    <a:lumMod val="50000"/>
                  </a:schemeClr>
                </a:solidFill>
              </a:rPr>
              <a:t>Limitar la tecnología y privilegiar actividades físicas o manuales.</a:t>
            </a:r>
          </a:p>
          <a:p>
            <a:pPr marL="285750" indent="-285750" algn="just">
              <a:buFont typeface="Arial" panose="020B0604020202020204" pitchFamily="34" charset="0"/>
              <a:buChar char="•"/>
            </a:pPr>
            <a:r>
              <a:rPr lang="es-MX" i="1" dirty="0">
                <a:solidFill>
                  <a:schemeClr val="accent3">
                    <a:lumMod val="50000"/>
                  </a:schemeClr>
                </a:solidFill>
              </a:rPr>
              <a:t>No </a:t>
            </a:r>
            <a:r>
              <a:rPr lang="es-MX" i="1" dirty="0" err="1">
                <a:solidFill>
                  <a:schemeClr val="accent3">
                    <a:lumMod val="50000"/>
                  </a:schemeClr>
                </a:solidFill>
              </a:rPr>
              <a:t>sobreinformarse</a:t>
            </a:r>
            <a:r>
              <a:rPr lang="es-MX" i="1" dirty="0">
                <a:solidFill>
                  <a:schemeClr val="accent3">
                    <a:lumMod val="50000"/>
                  </a:schemeClr>
                </a:solidFill>
              </a:rPr>
              <a:t> respecto a la situación mundial actual.</a:t>
            </a:r>
          </a:p>
          <a:p>
            <a:pPr marL="285750" indent="-285750" algn="just">
              <a:buFont typeface="Arial" panose="020B0604020202020204" pitchFamily="34" charset="0"/>
              <a:buChar char="•"/>
            </a:pPr>
            <a:r>
              <a:rPr lang="es-MX" i="1" dirty="0">
                <a:solidFill>
                  <a:schemeClr val="accent3">
                    <a:lumMod val="50000"/>
                  </a:schemeClr>
                </a:solidFill>
              </a:rPr>
              <a:t>Apoyar a quienes lo necesitan.</a:t>
            </a:r>
            <a:endParaRPr lang="es-MX" i="1" dirty="0">
              <a:solidFill>
                <a:schemeClr val="accent5">
                  <a:lumMod val="50000"/>
                </a:schemeClr>
              </a:solidFill>
            </a:endParaRPr>
          </a:p>
        </p:txBody>
      </p:sp>
      <p:sp>
        <p:nvSpPr>
          <p:cNvPr id="7" name="6 CuadroTexto"/>
          <p:cNvSpPr txBox="1"/>
          <p:nvPr/>
        </p:nvSpPr>
        <p:spPr>
          <a:xfrm>
            <a:off x="395536" y="6381328"/>
            <a:ext cx="8519636" cy="307777"/>
          </a:xfrm>
          <a:prstGeom prst="rect">
            <a:avLst/>
          </a:prstGeom>
          <a:noFill/>
        </p:spPr>
        <p:txBody>
          <a:bodyPr wrap="square" rtlCol="0">
            <a:spAutoFit/>
          </a:bodyPr>
          <a:lstStyle/>
          <a:p>
            <a:r>
              <a:rPr lang="es-CL" sz="1400" dirty="0">
                <a:solidFill>
                  <a:schemeClr val="tx1">
                    <a:lumMod val="65000"/>
                    <a:lumOff val="35000"/>
                  </a:schemeClr>
                </a:solidFill>
              </a:rPr>
              <a:t>FUENTE: Presentación: Recomendaciones Psicológicas sobre Teletrabajo.  Asociación Chilena de Seguridad, 2020</a:t>
            </a:r>
          </a:p>
        </p:txBody>
      </p:sp>
    </p:spTree>
    <p:extLst>
      <p:ext uri="{BB962C8B-B14F-4D97-AF65-F5344CB8AC3E}">
        <p14:creationId xmlns:p14="http://schemas.microsoft.com/office/powerpoint/2010/main" val="2559770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078863"/>
            <a:ext cx="3384376" cy="4582385"/>
          </a:xfrm>
          <a:prstGeom prst="rect">
            <a:avLst/>
          </a:prstGeom>
        </p:spPr>
      </p:pic>
    </p:spTree>
    <p:extLst>
      <p:ext uri="{BB962C8B-B14F-4D97-AF65-F5344CB8AC3E}">
        <p14:creationId xmlns:p14="http://schemas.microsoft.com/office/powerpoint/2010/main" val="338332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682687" y="2276872"/>
            <a:ext cx="7919927" cy="3711654"/>
          </a:xfrm>
          <a:prstGeom prst="round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MX" sz="2400" b="1" dirty="0">
                <a:solidFill>
                  <a:schemeClr val="bg1"/>
                </a:solidFill>
              </a:rPr>
              <a:t>A raíz de la situación que acontece a nuestro país en Estado de Catástrofe Nacional por la Pandemia COVID-19, el día 18 de Marzo de 2020 se dicta el Decreto Exento N°008607 por parte de las Autoridades de la Universidad de Chile, que define las medidas excepcionales de funcionamiento para el desarrollo y ejecución de las labores del personal académico y de colaboración de la Universidad de Chile.  </a:t>
            </a:r>
            <a:endParaRPr lang="es-MX" sz="2000" b="1" dirty="0">
              <a:solidFill>
                <a:schemeClr val="bg1"/>
              </a:solidFill>
            </a:endParaRPr>
          </a:p>
          <a:p>
            <a:pPr algn="just"/>
            <a:endParaRPr lang="es-MX" sz="2000" b="1" dirty="0">
              <a:solidFill>
                <a:schemeClr val="bg1"/>
              </a:solidFill>
            </a:endParaRPr>
          </a:p>
        </p:txBody>
      </p:sp>
      <p:sp>
        <p:nvSpPr>
          <p:cNvPr id="6" name="1 Título"/>
          <p:cNvSpPr txBox="1">
            <a:spLocks/>
          </p:cNvSpPr>
          <p:nvPr/>
        </p:nvSpPr>
        <p:spPr>
          <a:xfrm>
            <a:off x="581228" y="425963"/>
            <a:ext cx="748778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800" b="1" dirty="0">
                <a:solidFill>
                  <a:schemeClr val="tx2"/>
                </a:solidFill>
              </a:rPr>
              <a:t>DECRETO EXENTO N°008607/2020</a:t>
            </a:r>
            <a:endParaRPr lang="es-MX" sz="2400" b="1" dirty="0">
              <a:solidFill>
                <a:schemeClr val="tx2"/>
              </a:solidFill>
            </a:endParaRPr>
          </a:p>
        </p:txBody>
      </p:sp>
    </p:spTree>
    <p:extLst>
      <p:ext uri="{BB962C8B-B14F-4D97-AF65-F5344CB8AC3E}">
        <p14:creationId xmlns:p14="http://schemas.microsoft.com/office/powerpoint/2010/main" val="297072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just"/>
            <a:r>
              <a:rPr lang="es-MX" sz="2400" b="1" dirty="0">
                <a:solidFill>
                  <a:schemeClr val="tx2"/>
                </a:solidFill>
              </a:rPr>
              <a:t>MEDIDAS DEFINIDAS EN EL DECRETO EXENTO N°008607, RESPECTO AL TRABAJO REMOTO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ortar rectángulo de esquina diagonal"/>
          <p:cNvSpPr/>
          <p:nvPr/>
        </p:nvSpPr>
        <p:spPr>
          <a:xfrm>
            <a:off x="545497" y="1694247"/>
            <a:ext cx="7838462" cy="4077117"/>
          </a:xfrm>
          <a:prstGeom prst="snip2Diag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i="1" dirty="0">
                <a:solidFill>
                  <a:schemeClr val="accent3">
                    <a:lumMod val="50000"/>
                  </a:schemeClr>
                </a:solidFill>
              </a:rPr>
              <a:t>“El personal que pueda cumplir, en forma adecuada, con sus labores habituales de trabajo en forma remota o a distancia, desde sus hogares u otros lugares donde se encuentren, mediante el uso de herramientas tecnológicas que así lo permitan, quedará eximido, en forma temporal, mientras se encuentre vigente el presente acto administrativo, de cumplir con el deber de asistencia a su lugar de trabajo, debiendo desarrollar las labores que le asigne su jefatura directa, durante su jornada de trabajo, en forma responsable y con pleno cumplimiento de los deberes, principios y reglas que regulan la actividad de los/as funcionarios/as y servidores públicos, sin que su cumplimiento quede entregado a su mera voluntad. El personal que labore en forma remota o a distancia no podrá efectuar trabajos extraordinarios”.</a:t>
            </a: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301208"/>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365774"/>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6484" y="5084737"/>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875585"/>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52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just"/>
            <a:r>
              <a:rPr lang="es-MX" sz="2400" b="1" dirty="0">
                <a:solidFill>
                  <a:schemeClr val="tx2"/>
                </a:solidFill>
              </a:rPr>
              <a:t>MEDIDAS DEFINIDAS EN EL DECRETO EXENTO N°008607 RESPECTO AL TRABAJO REMOTO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ortar rectángulo de esquina diagonal"/>
          <p:cNvSpPr/>
          <p:nvPr/>
        </p:nvSpPr>
        <p:spPr>
          <a:xfrm>
            <a:off x="611560" y="1813237"/>
            <a:ext cx="7838462" cy="3415963"/>
          </a:xfrm>
          <a:prstGeom prst="snip2Diag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i="1" dirty="0">
                <a:solidFill>
                  <a:schemeClr val="accent3">
                    <a:lumMod val="50000"/>
                  </a:schemeClr>
                </a:solidFill>
              </a:rPr>
              <a:t>“El personal que no pueda cumplir, en forma adecuada, con sus labores habituales de trabajo mediante mecanismos remotos o a distancia, desde sus hogares u otros lugares donde se encuentren, quedará eximido, en forma temporal, mientras se encuentre vigente el presente acto administrativo, de cumplir con el deber de asistencia a su lugar de trabajo, siempre que su presencia no sea indispensable para la unidad en que se desempeñe, según lo determine su jefatura, sin perjuicio del deber de cumplir con los turnos que organice esta última, así como las funciones especiales que aquella le encargue, debiendo tratarse, en todo caso, de labores asociadas a su cargo”.</a:t>
            </a: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301208"/>
            <a:ext cx="1440160" cy="1440160"/>
          </a:xfrm>
          <a:prstGeom prst="rect">
            <a:avLst/>
          </a:prstGeom>
        </p:spPr>
      </p:pic>
      <p:pic>
        <p:nvPicPr>
          <p:cNvPr id="1026" name="Picture 2"/>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6136" y="5365774"/>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6484" y="5084737"/>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7415" y="5875585"/>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61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just"/>
            <a:r>
              <a:rPr lang="es-MX" sz="2400" b="1" dirty="0">
                <a:solidFill>
                  <a:schemeClr val="tx2"/>
                </a:solidFill>
              </a:rPr>
              <a:t>MEDIDAS DEFINIDAS EN EL DECRETO EXENTO N°008607, RESPECTO AL TRABAJO REMOTO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ortar rectángulo de esquina diagonal"/>
          <p:cNvSpPr/>
          <p:nvPr/>
        </p:nvSpPr>
        <p:spPr>
          <a:xfrm>
            <a:off x="545497" y="1604386"/>
            <a:ext cx="7838462" cy="3415963"/>
          </a:xfrm>
          <a:prstGeom prst="snip2Diag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i="1" dirty="0">
                <a:solidFill>
                  <a:schemeClr val="accent3">
                    <a:lumMod val="50000"/>
                  </a:schemeClr>
                </a:solidFill>
              </a:rPr>
              <a:t>“Las jefaturas podrán determinar, asimismo, personas que deberán continuar desarrollando y ejecutando sus labores habituales en sus puestos de trabajo, en forma presencial, o en otros lugares donde se requiera, determinando la jornada total o parcial que deberán cumplir, sin perjuicio de velar por el cumplimiento de las medidas de resguardo y prevención que se requieran al afecto, de acuerdo con las instrucciones y recomendaciones de la autoridad sanitaria. Tratándose de estos funcionarios, la jefatura podrá autorizar la reducción de su jornada de trabajo, así como disponer el anticipo o retraso de su ingreso o salida, a fin de evitar aglomeraciones con ocasión de sus traslados de ida y de regreso”.</a:t>
            </a: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301208"/>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365774"/>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6484" y="5084737"/>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875585"/>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61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just"/>
            <a:r>
              <a:rPr lang="es-MX" sz="2400" b="1" dirty="0">
                <a:solidFill>
                  <a:schemeClr val="tx2"/>
                </a:solidFill>
              </a:rPr>
              <a:t>MEDIDAS DEFINIDAS EN EL DECRETO EXENTO N°008607</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ortar rectángulo de esquina diagonal"/>
          <p:cNvSpPr/>
          <p:nvPr/>
        </p:nvSpPr>
        <p:spPr>
          <a:xfrm>
            <a:off x="576293" y="2127433"/>
            <a:ext cx="7838462" cy="1432500"/>
          </a:xfrm>
          <a:prstGeom prst="snip2Diag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i="1" dirty="0">
                <a:solidFill>
                  <a:schemeClr val="accent3">
                    <a:lumMod val="50000"/>
                  </a:schemeClr>
                </a:solidFill>
              </a:rPr>
              <a:t>“En todos estos casos, los/as funcionarios/as y servidores tendrán derecho a percibir sus remuneraciones y honorarios, según corresponda, oportunamente y en forma íntegra, cualquiera sea la modalidad de trabajo en que se encuentren, incluso en los casos de reducción temporal de su jornada”.</a:t>
            </a:r>
          </a:p>
        </p:txBody>
      </p:sp>
    </p:spTree>
    <p:extLst>
      <p:ext uri="{BB962C8B-B14F-4D97-AF65-F5344CB8AC3E}">
        <p14:creationId xmlns:p14="http://schemas.microsoft.com/office/powerpoint/2010/main" val="304718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87781" cy="1143000"/>
          </a:xfrm>
        </p:spPr>
        <p:txBody>
          <a:bodyPr>
            <a:noAutofit/>
          </a:bodyPr>
          <a:lstStyle/>
          <a:p>
            <a:pPr algn="just"/>
            <a:r>
              <a:rPr lang="es-MX" sz="2400" b="1" dirty="0">
                <a:solidFill>
                  <a:schemeClr val="tx2"/>
                </a:solidFill>
              </a:rPr>
              <a:t>MEDIDAS DEFINIDAS EN EL DECRETO EXENTO N°008607</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ortar rectángulo de esquina diagonal"/>
          <p:cNvSpPr/>
          <p:nvPr/>
        </p:nvSpPr>
        <p:spPr>
          <a:xfrm>
            <a:off x="579016" y="1988840"/>
            <a:ext cx="7838462" cy="2754809"/>
          </a:xfrm>
          <a:prstGeom prst="snip2Diag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i="1" dirty="0">
                <a:solidFill>
                  <a:schemeClr val="accent3">
                    <a:lumMod val="50000"/>
                  </a:schemeClr>
                </a:solidFill>
              </a:rPr>
              <a:t>“Será responsabilidad de las jefaturas comunicar dentro del menor plazo posible, a la respectiva oficina de personal o recursos humanos, la nómina de funcionarios/as y servidores que se encuentren en cada una de las modalidades de trabajo precedentemente descritas, así como ejercer un control jerárquico permanente del funcionamiento de su unidad y de la actuación del personal de su dependencia, extendiéndose dicho control tanto a la eficiencia y eficacia en el cumplimiento de los fines establecidos, como a la legalidad y oportunidad de las actuaciones”.</a:t>
            </a: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57639"/>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222205"/>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227966"/>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6484" y="4941168"/>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732016"/>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1870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2299</TotalTime>
  <Words>3005</Words>
  <Application>Microsoft Office PowerPoint</Application>
  <PresentationFormat>Presentación en pantalla (4:3)</PresentationFormat>
  <Paragraphs>155</Paragraphs>
  <Slides>36</Slides>
  <Notes>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36</vt:i4>
      </vt:variant>
    </vt:vector>
  </HeadingPairs>
  <TitlesOfParts>
    <vt:vector size="39" baseType="lpstr">
      <vt:lpstr>Arial</vt:lpstr>
      <vt:lpstr>Calibri</vt:lpstr>
      <vt:lpstr>Tema de Office</vt:lpstr>
      <vt:lpstr>Cápsula Informativa N°4:  Pautas para el Trabajo Remoto y Turnos Éticos bajo la situación COVID-19</vt:lpstr>
      <vt:lpstr>CONTENIDO</vt:lpstr>
      <vt:lpstr>1. DECRETO EXENTO N°008607: MEDIDAS EXCEPCIONALES DE FUNCIONAMIENTO PARA EL DESARROLLO Y EJECUCIÓN DE LAS LABORES DEL PERSONAL ACADÉMICO Y DE COLABORACIÓN DE LA UNIVERSIDAD DE CHILE.</vt:lpstr>
      <vt:lpstr>Presentación de PowerPoint</vt:lpstr>
      <vt:lpstr>MEDIDAS DEFINIDAS EN EL DECRETO EXENTO N°008607, RESPECTO AL TRABAJO REMOTO</vt:lpstr>
      <vt:lpstr>MEDIDAS DEFINIDAS EN EL DECRETO EXENTO N°008607 RESPECTO AL TRABAJO REMOTO</vt:lpstr>
      <vt:lpstr>MEDIDAS DEFINIDAS EN EL DECRETO EXENTO N°008607, RESPECTO AL TRABAJO REMOTO</vt:lpstr>
      <vt:lpstr>MEDIDAS DEFINIDAS EN EL DECRETO EXENTO N°008607</vt:lpstr>
      <vt:lpstr>MEDIDAS DEFINIDAS EN EL DECRETO EXENTO N°008607</vt:lpstr>
      <vt:lpstr>MEDIDAS DEFINIDAS EN EL DECRETO EXENTO N°008607</vt:lpstr>
      <vt:lpstr>MEDIDAS DEFINIDAS EN EL DECRETO EXENTO N°008607</vt:lpstr>
      <vt:lpstr>2. CIRCULAR N°26: GESTIÓN DE CONDICIONES LABORALES PARA EL DESARROLLO Y EJECUCIÓN DE LAS LABORES DEL PERSONAL ACADÉMICO Y DE COLABORACIÓN QUE SE DESEMPEÑA EN TRABAJO REMOTO DE EMERGENCIA. </vt:lpstr>
      <vt:lpstr>Presentación de PowerPoint</vt:lpstr>
      <vt:lpstr>MEDIDAS DEFINIDAS EN LA CIRCULAR 26:  ROL DE LAS JEFATURAS</vt:lpstr>
      <vt:lpstr>MEDIDAS DEFINIDAS EN LA CIRCULAR 26: CONSIDERACIONES EN MATERIA DE FLEXIBILIDAD LABORAL </vt:lpstr>
      <vt:lpstr>MEDIDAS DEFINIDAS EN LA CIRCULAR 26: CONSIDERACIONES EN MATERIA DE FLEXIBILIDAD LABORAL </vt:lpstr>
      <vt:lpstr>MEDIDAS DEFINIDAS EN LA CIRCULAR 26: CONSIDERACIONES EN MATERIA DE FLEXIBILIDAD LABORAL </vt:lpstr>
      <vt:lpstr>MEDIDAS DEFINIDAS EN LA CIRCULAR 26: CONSIDERACIONES EN MATERIA DE FLEXIBILIDAD LABORAL </vt:lpstr>
      <vt:lpstr>MEDIDAS DEFINIDAS EN LA CIRCULAR 26: CONSIDERACIONES EN MATERIA DE DISCRIMINACIÓN DE GÉNERO</vt:lpstr>
      <vt:lpstr>MEDIDAS DEFINIDAS EN LA CIRCULAR 26:  LAS COMUNICACIONES. </vt:lpstr>
      <vt:lpstr>MEDIDAS DEFINIDAS EN LA CIRCULAR 26:  LAS COMUNICACIONES. </vt:lpstr>
      <vt:lpstr>MEDIDAS DEFINIDAS EN LA CIRCULAR 26:  LAS COMUNICACIONES. </vt:lpstr>
      <vt:lpstr>MEDIDAS DEFINIDAS EN LA CIRCULAR 26:  DIAGNÓSTICO Y PLANIFICACIÓN DEL TRABAJO REMOTO. </vt:lpstr>
      <vt:lpstr>MEDIDAS DEFINIDAS EN LA CIRCULAR 26:  DIAGNÓSTICO Y PLANIFICACIÓN DEL TRABAJO REMOTO. </vt:lpstr>
      <vt:lpstr>MEDIDAS DEFINIDAS EN LA CIRCULAR 26:  DIAGNÓSTICO Y PLANIFICACIÓN DEL TRABAJO REMOTO. </vt:lpstr>
      <vt:lpstr>MEDIDAS DEFINIDAS EN LA CIRCULAR 26: ESTABLECIMIENTO DE METAS Y OBJETIVOS </vt:lpstr>
      <vt:lpstr>MEDIDAS DEFINIDAS EN LA CIRCULAR 26:  ESTABLECIMIENTO DE METAS Y OBJETIVOS </vt:lpstr>
      <vt:lpstr>MEDIDAS DEFINIDAS EN LA CIRCULAR 26:  CAPACITACIONES</vt:lpstr>
      <vt:lpstr>MEDIDAS DEFINIDAS EN LA CIRCULAR 26:  DEBERES FUNCIONARIOS</vt:lpstr>
      <vt:lpstr>MEDIDAS DEFINIDAS EN LA CIRCULAR 26:  DEBERES FUNCIONARIOS</vt:lpstr>
      <vt:lpstr>3. RECOMENDACIONES DE LA ASOCIACIÓN CHILENA DE SEGURIDAD PARA EL BUEN DESEMPEÑO DE UN TRABAJO A MODALIDAD DE DISTANCIA.   </vt:lpstr>
      <vt:lpstr>RECOMENDACIONES ASOCIACIÓN CHILENA DE SEGURIDAD SOBRE EL TRABAJO A DISTANCIA</vt:lpstr>
      <vt:lpstr>INICIO DE LA JORNADA </vt:lpstr>
      <vt:lpstr>PAUSAS EN TRABAJO REMOTO</vt:lpstr>
      <vt:lpstr>TÉRMINO DE JORNADA</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2019</dc:title>
  <dc:creator>MACIEL SALINAS</dc:creator>
  <cp:lastModifiedBy>Yoga 720</cp:lastModifiedBy>
  <cp:revision>188</cp:revision>
  <dcterms:created xsi:type="dcterms:W3CDTF">2019-03-25T18:47:59Z</dcterms:created>
  <dcterms:modified xsi:type="dcterms:W3CDTF">2020-06-23T23:26:44Z</dcterms:modified>
</cp:coreProperties>
</file>