
<file path=[Content_Types].xml><?xml version="1.0" encoding="utf-8"?>
<Types xmlns="http://schemas.openxmlformats.org/package/2006/content-types">
  <Default Extension="emf" ContentType="image/x-emf"/>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69" r:id="rId3"/>
    <p:sldId id="322" r:id="rId4"/>
    <p:sldId id="304" r:id="rId5"/>
    <p:sldId id="370" r:id="rId6"/>
    <p:sldId id="372" r:id="rId7"/>
    <p:sldId id="373" r:id="rId8"/>
    <p:sldId id="371" r:id="rId9"/>
    <p:sldId id="375" r:id="rId10"/>
    <p:sldId id="376" r:id="rId11"/>
    <p:sldId id="377" r:id="rId12"/>
    <p:sldId id="378" r:id="rId13"/>
    <p:sldId id="379" r:id="rId14"/>
    <p:sldId id="416" r:id="rId15"/>
    <p:sldId id="381" r:id="rId16"/>
    <p:sldId id="382" r:id="rId17"/>
    <p:sldId id="380" r:id="rId18"/>
    <p:sldId id="388" r:id="rId19"/>
    <p:sldId id="397" r:id="rId20"/>
    <p:sldId id="399" r:id="rId21"/>
    <p:sldId id="417" r:id="rId22"/>
    <p:sldId id="400" r:id="rId23"/>
    <p:sldId id="401" r:id="rId24"/>
    <p:sldId id="402" r:id="rId25"/>
    <p:sldId id="403" r:id="rId26"/>
    <p:sldId id="404" r:id="rId27"/>
    <p:sldId id="405" r:id="rId28"/>
    <p:sldId id="406" r:id="rId29"/>
    <p:sldId id="407" r:id="rId30"/>
    <p:sldId id="408" r:id="rId31"/>
    <p:sldId id="409" r:id="rId32"/>
    <p:sldId id="383" r:id="rId33"/>
    <p:sldId id="385" r:id="rId34"/>
    <p:sldId id="410" r:id="rId35"/>
    <p:sldId id="386" r:id="rId36"/>
    <p:sldId id="411" r:id="rId37"/>
    <p:sldId id="415" r:id="rId38"/>
    <p:sldId id="412" r:id="rId39"/>
    <p:sldId id="374" r:id="rId40"/>
    <p:sldId id="389" r:id="rId41"/>
    <p:sldId id="391" r:id="rId42"/>
    <p:sldId id="394" r:id="rId43"/>
    <p:sldId id="395" r:id="rId44"/>
    <p:sldId id="396" r:id="rId45"/>
    <p:sldId id="414" r:id="rId46"/>
    <p:sldId id="413" r:id="rId47"/>
    <p:sldId id="291" r:id="rId4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ga 720" initials="Y7" lastIdx="6" clrIdx="0">
    <p:extLst>
      <p:ext uri="{19B8F6BF-5375-455C-9EA6-DF929625EA0E}">
        <p15:presenceInfo xmlns:p15="http://schemas.microsoft.com/office/powerpoint/2012/main" userId="Yoga 72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6975" autoAdjust="0"/>
  </p:normalViewPr>
  <p:slideViewPr>
    <p:cSldViewPr>
      <p:cViewPr varScale="1">
        <p:scale>
          <a:sx n="57" d="100"/>
          <a:sy n="57" d="100"/>
        </p:scale>
        <p:origin x="15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5C98A-307F-40B0-A899-3E18DF27AB50}" type="datetimeFigureOut">
              <a:rPr lang="es-CL" smtClean="0"/>
              <a:t>23-06-2020</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759A9-8C28-4D62-B4A7-C591132ABE82}" type="slidenum">
              <a:rPr lang="es-CL" smtClean="0"/>
              <a:t>‹Nº›</a:t>
            </a:fld>
            <a:endParaRPr lang="es-CL" dirty="0"/>
          </a:p>
        </p:txBody>
      </p:sp>
    </p:spTree>
    <p:extLst>
      <p:ext uri="{BB962C8B-B14F-4D97-AF65-F5344CB8AC3E}">
        <p14:creationId xmlns:p14="http://schemas.microsoft.com/office/powerpoint/2010/main" val="340198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1</a:t>
            </a:fld>
            <a:endParaRPr lang="es-CL" dirty="0"/>
          </a:p>
        </p:txBody>
      </p:sp>
    </p:spTree>
    <p:extLst>
      <p:ext uri="{BB962C8B-B14F-4D97-AF65-F5344CB8AC3E}">
        <p14:creationId xmlns:p14="http://schemas.microsoft.com/office/powerpoint/2010/main" val="306532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2</a:t>
            </a:fld>
            <a:endParaRPr lang="es-CL" dirty="0"/>
          </a:p>
        </p:txBody>
      </p:sp>
    </p:spTree>
    <p:extLst>
      <p:ext uri="{BB962C8B-B14F-4D97-AF65-F5344CB8AC3E}">
        <p14:creationId xmlns:p14="http://schemas.microsoft.com/office/powerpoint/2010/main" val="95095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3</a:t>
            </a:fld>
            <a:endParaRPr lang="es-CL" dirty="0"/>
          </a:p>
        </p:txBody>
      </p:sp>
    </p:spTree>
    <p:extLst>
      <p:ext uri="{BB962C8B-B14F-4D97-AF65-F5344CB8AC3E}">
        <p14:creationId xmlns:p14="http://schemas.microsoft.com/office/powerpoint/2010/main" val="95095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16</a:t>
            </a:fld>
            <a:endParaRPr lang="es-CL" dirty="0"/>
          </a:p>
        </p:txBody>
      </p:sp>
    </p:spTree>
    <p:extLst>
      <p:ext uri="{BB962C8B-B14F-4D97-AF65-F5344CB8AC3E}">
        <p14:creationId xmlns:p14="http://schemas.microsoft.com/office/powerpoint/2010/main" val="95095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96733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02575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28689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03706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44189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8198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87033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34218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311513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62931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05646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CDD1-B919-47A9-B1D6-57B3148EDF83}" type="slidenum">
              <a:rPr lang="es-CL" smtClean="0"/>
              <a:t>‹Nº›</a:t>
            </a:fld>
            <a:endParaRPr lang="es-CL" dirty="0"/>
          </a:p>
        </p:txBody>
      </p:sp>
    </p:spTree>
    <p:extLst>
      <p:ext uri="{BB962C8B-B14F-4D97-AF65-F5344CB8AC3E}">
        <p14:creationId xmlns:p14="http://schemas.microsoft.com/office/powerpoint/2010/main" val="72275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jpg"/><Relationship Id="rId7"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olegiomedico.cl/wp-content/uploads/2020/05/consideraciones-acerca-del-consumo-de-alcohol-y-drogas-durante-covid-19pnorambuena290420.pdf"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www.senda.gob.cl/evita-consumir-alcohol-y-otras-drogas/" TargetMode="External"/><Relationship Id="rId5" Type="http://schemas.openxmlformats.org/officeDocument/2006/relationships/hyperlink" Target="https://www.emcdda.europa.eu/system/files/publications/12879/EMCDDA%20Covid-19%20update_1_23032020_ES.pdf" TargetMode="External"/><Relationship Id="rId4" Type="http://schemas.openxmlformats.org/officeDocument/2006/relationships/hyperlink" Target="https://diprece.minsal.cl/wrdprss_minsal/wp-content/uploads/2016/02/5.-MINSAL_2011_-Intervenciones-breves-alcohol.pdf"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30558" y="700652"/>
            <a:ext cx="4956024" cy="4956024"/>
          </a:xfrm>
          <a:prstGeom prst="rect">
            <a:avLst/>
          </a:prstGeom>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5517232"/>
            <a:ext cx="6872535" cy="11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r="3021"/>
          <a:stretch/>
        </p:blipFill>
        <p:spPr bwMode="auto">
          <a:xfrm>
            <a:off x="5660578" y="-19422"/>
            <a:ext cx="3483422"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904656" y="0"/>
            <a:ext cx="3239344" cy="686824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pic>
        <p:nvPicPr>
          <p:cNvPr id="5" name="4 Imagen"/>
          <p:cNvPicPr>
            <a:picLocks noChangeAspect="1"/>
          </p:cNvPicPr>
          <p:nvPr/>
        </p:nvPicPr>
        <p:blipFill>
          <a:blip r:embed="rId8">
            <a:lum bright="70000" contrast="-70000"/>
            <a:extLst>
              <a:ext uri="{BEBA8EAE-BF5A-486C-A8C5-ECC9F3942E4B}">
                <a14:imgProps xmlns:a14="http://schemas.microsoft.com/office/drawing/2010/main">
                  <a14:imgLayer r:embed="rId9">
                    <a14:imgEffect>
                      <a14:sharpenSoften amount="100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6471084" y="264719"/>
            <a:ext cx="2249133" cy="3045287"/>
          </a:xfrm>
          <a:prstGeom prst="rect">
            <a:avLst/>
          </a:prstGeom>
        </p:spPr>
      </p:pic>
      <p:sp>
        <p:nvSpPr>
          <p:cNvPr id="2" name="1 Título"/>
          <p:cNvSpPr>
            <a:spLocks noGrp="1"/>
          </p:cNvSpPr>
          <p:nvPr>
            <p:ph type="ctrTitle"/>
          </p:nvPr>
        </p:nvSpPr>
        <p:spPr>
          <a:xfrm>
            <a:off x="323528" y="2060848"/>
            <a:ext cx="5040560" cy="2088232"/>
          </a:xfrm>
        </p:spPr>
        <p:txBody>
          <a:bodyPr>
            <a:noAutofit/>
          </a:bodyPr>
          <a:lstStyle/>
          <a:p>
            <a:r>
              <a:rPr lang="es-CL" sz="3600" b="1" u="sng" dirty="0">
                <a:solidFill>
                  <a:schemeClr val="tx2"/>
                </a:solidFill>
                <a:effectLst>
                  <a:outerShdw blurRad="50800" dist="38100" dir="8100000" algn="tr" rotWithShape="0">
                    <a:prstClr val="black">
                      <a:alpha val="40000"/>
                    </a:prstClr>
                  </a:outerShdw>
                </a:effectLst>
              </a:rPr>
              <a:t>Cápsula Informativa N°5: </a:t>
            </a:r>
            <a:br>
              <a:rPr lang="es-CL" sz="3600" b="1" u="sng" dirty="0">
                <a:solidFill>
                  <a:schemeClr val="tx2"/>
                </a:solidFill>
                <a:effectLst>
                  <a:outerShdw blurRad="50800" dist="38100" dir="8100000" algn="tr" rotWithShape="0">
                    <a:prstClr val="black">
                      <a:alpha val="40000"/>
                    </a:prstClr>
                  </a:outerShdw>
                </a:effectLst>
              </a:rPr>
            </a:br>
            <a:r>
              <a:rPr lang="es-CL" sz="3600" b="1" dirty="0">
                <a:solidFill>
                  <a:schemeClr val="tx2"/>
                </a:solidFill>
                <a:effectLst>
                  <a:outerShdw blurRad="50800" dist="38100" dir="8100000" algn="tr" rotWithShape="0">
                    <a:prstClr val="black">
                      <a:alpha val="40000"/>
                    </a:prstClr>
                  </a:outerShdw>
                </a:effectLst>
              </a:rPr>
              <a:t>Riesgos Psicosociales asociados al COVID-19</a:t>
            </a:r>
            <a:endParaRPr lang="es-CL" sz="4000" b="1" dirty="0">
              <a:solidFill>
                <a:schemeClr val="tx2"/>
              </a:solidFill>
              <a:effectLst>
                <a:outerShdw blurRad="50800" dist="38100" dir="8100000" algn="tr" rotWithShape="0">
                  <a:prstClr val="black">
                    <a:alpha val="40000"/>
                  </a:prstClr>
                </a:outerShdw>
              </a:effectLst>
            </a:endParaRPr>
          </a:p>
        </p:txBody>
      </p:sp>
      <p:sp>
        <p:nvSpPr>
          <p:cNvPr id="3" name="2 Subtítulo"/>
          <p:cNvSpPr>
            <a:spLocks noGrp="1"/>
          </p:cNvSpPr>
          <p:nvPr>
            <p:ph type="subTitle" idx="1"/>
          </p:nvPr>
        </p:nvSpPr>
        <p:spPr>
          <a:xfrm>
            <a:off x="6300192" y="5610222"/>
            <a:ext cx="2337345" cy="360040"/>
          </a:xfrm>
        </p:spPr>
        <p:txBody>
          <a:bodyPr>
            <a:noAutofit/>
          </a:bodyPr>
          <a:lstStyle/>
          <a:p>
            <a:r>
              <a:rPr lang="es-CL" sz="1400" b="1" dirty="0">
                <a:solidFill>
                  <a:schemeClr val="bg1"/>
                </a:solidFill>
              </a:rPr>
              <a:t>SUBDIRECCIÓN DE RELACIONES HUMANAS</a:t>
            </a:r>
          </a:p>
        </p:txBody>
      </p:sp>
      <p:sp>
        <p:nvSpPr>
          <p:cNvPr id="6" name="5 CuadroTexto"/>
          <p:cNvSpPr txBox="1"/>
          <p:nvPr/>
        </p:nvSpPr>
        <p:spPr>
          <a:xfrm>
            <a:off x="6748784" y="6108282"/>
            <a:ext cx="1440160" cy="276999"/>
          </a:xfrm>
          <a:prstGeom prst="rect">
            <a:avLst/>
          </a:prstGeom>
          <a:noFill/>
        </p:spPr>
        <p:txBody>
          <a:bodyPr wrap="square" rtlCol="0">
            <a:spAutoFit/>
          </a:bodyPr>
          <a:lstStyle/>
          <a:p>
            <a:pPr algn="ctr"/>
            <a:r>
              <a:rPr lang="es-CL" sz="1200" b="1" dirty="0">
                <a:solidFill>
                  <a:schemeClr val="bg1"/>
                </a:solidFill>
              </a:rPr>
              <a:t>2020</a:t>
            </a:r>
          </a:p>
        </p:txBody>
      </p:sp>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08989" y="5656677"/>
            <a:ext cx="1849430" cy="118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48214" y="5656676"/>
            <a:ext cx="1860718" cy="1211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34" y="5636160"/>
            <a:ext cx="2033323" cy="122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98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89013" y="361998"/>
            <a:ext cx="7701879" cy="1143000"/>
          </a:xfrm>
        </p:spPr>
        <p:txBody>
          <a:bodyPr>
            <a:normAutofit fontScale="90000"/>
          </a:bodyPr>
          <a:lstStyle/>
          <a:p>
            <a:pPr algn="l"/>
            <a:r>
              <a:rPr lang="es-MX" sz="3200" b="1" dirty="0">
                <a:solidFill>
                  <a:schemeClr val="tx2"/>
                </a:solidFill>
              </a:rPr>
              <a:t>Qué debo hacer para evitar situaciones o pensamientos que aumenten el riesgo de bienestar de salud mental durante la pandemia?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991491"/>
            <a:ext cx="7838462" cy="3139321"/>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65000"/>
                    <a:lumOff val="35000"/>
                  </a:schemeClr>
                </a:solidFill>
              </a:rPr>
              <a:t>Evitar estar constantemente imaginando el peor escenario, lo que aumenta la angustia ante la situación. </a:t>
            </a:r>
          </a:p>
          <a:p>
            <a:pPr marL="285750" indent="-285750" algn="just">
              <a:buFont typeface="Wingdings" panose="05000000000000000000" pitchFamily="2" charset="2"/>
              <a:buChar char="ü"/>
            </a:pPr>
            <a:r>
              <a:rPr lang="es-MX" dirty="0">
                <a:solidFill>
                  <a:schemeClr val="tx1">
                    <a:lumMod val="65000"/>
                    <a:lumOff val="35000"/>
                  </a:schemeClr>
                </a:solidFill>
              </a:rPr>
              <a:t>Tratar de dormir todo el día. Esto puede afectar negativamente la calidad del sueño.</a:t>
            </a:r>
          </a:p>
          <a:p>
            <a:pPr marL="285750" indent="-285750" algn="just">
              <a:buFont typeface="Wingdings" panose="05000000000000000000" pitchFamily="2" charset="2"/>
              <a:buChar char="ü"/>
            </a:pPr>
            <a:r>
              <a:rPr lang="es-MX" dirty="0">
                <a:solidFill>
                  <a:schemeClr val="tx1">
                    <a:lumMod val="65000"/>
                    <a:lumOff val="35000"/>
                  </a:schemeClr>
                </a:solidFill>
              </a:rPr>
              <a:t>Ocupar demasiado tiempo leyendo información o noticias sobre la enfermedad. </a:t>
            </a:r>
          </a:p>
          <a:p>
            <a:pPr marL="285750" indent="-285750" algn="just">
              <a:buFont typeface="Wingdings" panose="05000000000000000000" pitchFamily="2" charset="2"/>
              <a:buChar char="ü"/>
            </a:pPr>
            <a:r>
              <a:rPr lang="es-MX" dirty="0">
                <a:solidFill>
                  <a:schemeClr val="tx1">
                    <a:lumMod val="65000"/>
                    <a:lumOff val="35000"/>
                  </a:schemeClr>
                </a:solidFill>
              </a:rPr>
              <a:t>Recibir mucha información podría generar más preocupaciones e inquietudes. </a:t>
            </a:r>
          </a:p>
          <a:p>
            <a:pPr marL="285750" indent="-285750" algn="just">
              <a:buFont typeface="Wingdings" panose="05000000000000000000" pitchFamily="2" charset="2"/>
              <a:buChar char="ü"/>
            </a:pPr>
            <a:r>
              <a:rPr lang="es-MX" dirty="0">
                <a:solidFill>
                  <a:schemeClr val="tx1">
                    <a:lumMod val="65000"/>
                    <a:lumOff val="35000"/>
                  </a:schemeClr>
                </a:solidFill>
              </a:rPr>
              <a:t>Ocultar o suprimir las emociones, negándose a expresar algún pensamiento y sentimiento con las personas que lo rodean. Esto puede generar mayor angustia y afectar su ánimo.</a:t>
            </a:r>
          </a:p>
          <a:p>
            <a:pPr algn="just"/>
            <a:endParaRPr lang="es-MX" dirty="0">
              <a:solidFill>
                <a:schemeClr val="tx1">
                  <a:lumMod val="65000"/>
                  <a:lumOff val="35000"/>
                </a:schemeClr>
              </a:solidFill>
            </a:endParaRP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928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48210" y="590358"/>
            <a:ext cx="7426117" cy="1143000"/>
          </a:xfrm>
        </p:spPr>
        <p:txBody>
          <a:bodyPr>
            <a:normAutofit fontScale="90000"/>
          </a:bodyPr>
          <a:lstStyle/>
          <a:p>
            <a:pPr algn="l"/>
            <a:r>
              <a:rPr lang="es-MX" sz="3200" b="1" dirty="0">
                <a:solidFill>
                  <a:schemeClr val="tx2"/>
                </a:solidFill>
              </a:rPr>
              <a:t>¿Qué debo hacer para estar preparado para enfrentar la cuarentena estricta como medida general?</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716719" y="2303498"/>
            <a:ext cx="3734006" cy="3970318"/>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65000"/>
                    <a:lumOff val="35000"/>
                  </a:schemeClr>
                </a:solidFill>
              </a:rPr>
              <a:t>Anticipe las cosas que deberá resolver sin salir de casa (pago de cuentas, cuidado de personas, continuidad de tratamientos médicos, etc.). </a:t>
            </a:r>
          </a:p>
          <a:p>
            <a:pPr marL="285750" indent="-285750" algn="just">
              <a:buFont typeface="Wingdings" panose="05000000000000000000" pitchFamily="2" charset="2"/>
              <a:buChar char="ü"/>
            </a:pPr>
            <a:r>
              <a:rPr lang="es-MX" dirty="0">
                <a:solidFill>
                  <a:schemeClr val="tx1">
                    <a:lumMod val="65000"/>
                    <a:lumOff val="35000"/>
                  </a:schemeClr>
                </a:solidFill>
              </a:rPr>
              <a:t>Chequee tener lo indispensable para alimentarte y para su hogar en estos días, pero sin sobre abastecerse.</a:t>
            </a:r>
          </a:p>
          <a:p>
            <a:pPr marL="285750" indent="-285750" algn="just">
              <a:buFont typeface="Wingdings" panose="05000000000000000000" pitchFamily="2" charset="2"/>
              <a:buChar char="ü"/>
            </a:pPr>
            <a:r>
              <a:rPr lang="es-MX" dirty="0">
                <a:solidFill>
                  <a:schemeClr val="tx1">
                    <a:lumMod val="65000"/>
                    <a:lumOff val="35000"/>
                  </a:schemeClr>
                </a:solidFill>
              </a:rPr>
              <a:t>Coordine con su red de apoyo, para saber cómo en conjunto afrontarán la situación.</a:t>
            </a:r>
          </a:p>
          <a:p>
            <a:pPr marL="285750" indent="-285750" algn="just">
              <a:buFont typeface="Wingdings" panose="05000000000000000000" pitchFamily="2" charset="2"/>
              <a:buChar char="ü"/>
            </a:pPr>
            <a:r>
              <a:rPr lang="es-MX" dirty="0">
                <a:solidFill>
                  <a:schemeClr val="tx1">
                    <a:lumMod val="65000"/>
                    <a:lumOff val="35000"/>
                  </a:schemeClr>
                </a:solidFill>
              </a:rPr>
              <a:t>Manejar un plan le ayudará a reducir la incertidumbre.</a:t>
            </a: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149" b="14060"/>
          <a:stretch/>
        </p:blipFill>
        <p:spPr bwMode="auto">
          <a:xfrm>
            <a:off x="627973" y="2780928"/>
            <a:ext cx="3892160" cy="297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1813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544630" y="5312362"/>
            <a:ext cx="1440160" cy="1440160"/>
          </a:xfrm>
          <a:prstGeom prst="rect">
            <a:avLst/>
          </a:prstGeom>
        </p:spPr>
      </p:pic>
      <p:sp>
        <p:nvSpPr>
          <p:cNvPr id="4" name="1 Título"/>
          <p:cNvSpPr>
            <a:spLocks noGrp="1"/>
          </p:cNvSpPr>
          <p:nvPr>
            <p:ph type="title"/>
          </p:nvPr>
        </p:nvSpPr>
        <p:spPr>
          <a:xfrm>
            <a:off x="395536" y="341784"/>
            <a:ext cx="7426117" cy="1143000"/>
          </a:xfrm>
        </p:spPr>
        <p:txBody>
          <a:bodyPr>
            <a:normAutofit fontScale="90000"/>
          </a:bodyPr>
          <a:lstStyle/>
          <a:p>
            <a:pPr algn="l"/>
            <a:r>
              <a:rPr lang="es-MX" sz="3200" b="1" dirty="0">
                <a:solidFill>
                  <a:schemeClr val="tx2"/>
                </a:solidFill>
              </a:rPr>
              <a:t>¿Es recomendable mantener una rutina en mi hogar, aunque no asista físicamente a mi lugar de trabajo?</a:t>
            </a:r>
          </a:p>
        </p:txBody>
      </p:sp>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38355" y="1782116"/>
            <a:ext cx="4248473" cy="3970318"/>
          </a:xfrm>
          <a:prstGeom prst="rect">
            <a:avLst/>
          </a:prstGeom>
          <a:solidFill>
            <a:schemeClr val="bg1">
              <a:alpha val="64000"/>
            </a:schemeClr>
          </a:solidFill>
        </p:spPr>
        <p:txBody>
          <a:bodyPr wrap="square">
            <a:spAutoFit/>
          </a:bodyPr>
          <a:lstStyle/>
          <a:p>
            <a:pPr algn="just"/>
            <a:r>
              <a:rPr lang="es-MX" dirty="0">
                <a:solidFill>
                  <a:schemeClr val="tx1">
                    <a:lumMod val="65000"/>
                    <a:lumOff val="35000"/>
                  </a:schemeClr>
                </a:solidFill>
              </a:rPr>
              <a:t>Sí, las rutinas son útiles para su salud y para disminuir la incertidumbre y ansiedad. Es preciso mantener una alimentación lo más saludable posible, dormir las horas necesarias (8 diarias) sin extender más la jornada, mantenerse en movimiento y hacer ejercicio. Incluya tiempos para realizar actividades relajantes y placenteras, como dibujar, leer libros, escuchar música, etc. Además, manténgase activo mentalmente escribiendo, jugando, haciendo crucigramas y sudokus, desarrollando juegos mentales para estimular el pensamiento.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4536" y="5177312"/>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17422"/>
          <a:stretch/>
        </p:blipFill>
        <p:spPr bwMode="auto">
          <a:xfrm>
            <a:off x="5240634" y="2161258"/>
            <a:ext cx="3209388" cy="265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66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a:spLocks noGrp="1"/>
          </p:cNvSpPr>
          <p:nvPr>
            <p:ph type="title" idx="4294967295"/>
          </p:nvPr>
        </p:nvSpPr>
        <p:spPr>
          <a:xfrm>
            <a:off x="467544" y="318666"/>
            <a:ext cx="7191234" cy="1454150"/>
          </a:xfrm>
        </p:spPr>
        <p:txBody>
          <a:bodyPr vert="horz" lIns="91440" tIns="45720" rIns="91440" bIns="45720" rtlCol="0" anchor="ctr">
            <a:normAutofit/>
          </a:bodyPr>
          <a:lstStyle/>
          <a:p>
            <a:pPr algn="l">
              <a:lnSpc>
                <a:spcPct val="90000"/>
              </a:lnSpc>
            </a:pPr>
            <a:r>
              <a:rPr lang="en-US" sz="2900" b="1" dirty="0">
                <a:solidFill>
                  <a:schemeClr val="accent1">
                    <a:lumMod val="50000"/>
                  </a:schemeClr>
                </a:solidFill>
              </a:rPr>
              <a:t>Tengo a mi </a:t>
            </a:r>
            <a:r>
              <a:rPr lang="en-US" sz="2900" b="1" dirty="0" err="1">
                <a:solidFill>
                  <a:schemeClr val="accent1">
                    <a:lumMod val="50000"/>
                  </a:schemeClr>
                </a:solidFill>
              </a:rPr>
              <a:t>cuidado</a:t>
            </a:r>
            <a:r>
              <a:rPr lang="en-US" sz="2900" b="1" dirty="0">
                <a:solidFill>
                  <a:schemeClr val="accent1">
                    <a:lumMod val="50000"/>
                  </a:schemeClr>
                </a:solidFill>
              </a:rPr>
              <a:t> a un </a:t>
            </a:r>
            <a:r>
              <a:rPr lang="en-US" sz="2900" b="1" dirty="0" err="1">
                <a:solidFill>
                  <a:schemeClr val="accent1">
                    <a:lumMod val="50000"/>
                  </a:schemeClr>
                </a:solidFill>
              </a:rPr>
              <a:t>adulto</a:t>
            </a:r>
            <a:r>
              <a:rPr lang="en-US" sz="2900" b="1" dirty="0">
                <a:solidFill>
                  <a:schemeClr val="accent1">
                    <a:lumMod val="50000"/>
                  </a:schemeClr>
                </a:solidFill>
              </a:rPr>
              <a:t> mayor, ¿Es normal </a:t>
            </a:r>
            <a:r>
              <a:rPr lang="en-US" sz="2900" b="1" dirty="0" err="1">
                <a:solidFill>
                  <a:schemeClr val="accent1">
                    <a:lumMod val="50000"/>
                  </a:schemeClr>
                </a:solidFill>
              </a:rPr>
              <a:t>sentirse</a:t>
            </a:r>
            <a:r>
              <a:rPr lang="en-US" sz="2900" b="1" dirty="0">
                <a:solidFill>
                  <a:schemeClr val="accent1">
                    <a:lumMod val="50000"/>
                  </a:schemeClr>
                </a:solidFill>
              </a:rPr>
              <a:t> </a:t>
            </a:r>
            <a:r>
              <a:rPr lang="en-US" sz="2900" b="1" dirty="0" err="1">
                <a:solidFill>
                  <a:schemeClr val="accent1">
                    <a:lumMod val="50000"/>
                  </a:schemeClr>
                </a:solidFill>
              </a:rPr>
              <a:t>nervioso</a:t>
            </a:r>
            <a:r>
              <a:rPr lang="en-US" sz="2900" b="1" dirty="0">
                <a:solidFill>
                  <a:schemeClr val="accent1">
                    <a:lumMod val="50000"/>
                  </a:schemeClr>
                </a:solidFill>
              </a:rPr>
              <a:t>(a) </a:t>
            </a:r>
            <a:r>
              <a:rPr lang="en-US" sz="2900" b="1" dirty="0" err="1">
                <a:solidFill>
                  <a:schemeClr val="accent1">
                    <a:lumMod val="50000"/>
                  </a:schemeClr>
                </a:solidFill>
              </a:rPr>
              <a:t>frente</a:t>
            </a:r>
            <a:r>
              <a:rPr lang="en-US" sz="2900" b="1" dirty="0">
                <a:solidFill>
                  <a:schemeClr val="accent1">
                    <a:lumMod val="50000"/>
                  </a:schemeClr>
                </a:solidFill>
              </a:rPr>
              <a:t> a la </a:t>
            </a:r>
            <a:r>
              <a:rPr lang="en-US" sz="2900" b="1" dirty="0" err="1">
                <a:solidFill>
                  <a:schemeClr val="accent1">
                    <a:lumMod val="50000"/>
                  </a:schemeClr>
                </a:solidFill>
              </a:rPr>
              <a:t>situación</a:t>
            </a:r>
            <a:r>
              <a:rPr lang="en-US" sz="2900" b="1" dirty="0">
                <a:solidFill>
                  <a:schemeClr val="accent1">
                    <a:lumMod val="50000"/>
                  </a:schemeClr>
                </a:solidFill>
              </a:rPr>
              <a:t> de </a:t>
            </a:r>
            <a:r>
              <a:rPr lang="en-US" sz="2900" b="1" dirty="0" err="1">
                <a:solidFill>
                  <a:schemeClr val="accent1">
                    <a:lumMod val="50000"/>
                  </a:schemeClr>
                </a:solidFill>
              </a:rPr>
              <a:t>pandemia</a:t>
            </a:r>
            <a:r>
              <a:rPr lang="en-US" sz="2900" b="1" dirty="0">
                <a:solidFill>
                  <a:schemeClr val="accent1">
                    <a:lumMod val="50000"/>
                  </a:schemeClr>
                </a:solidFill>
              </a:rPr>
              <a:t>?</a:t>
            </a:r>
          </a:p>
        </p:txBody>
      </p:sp>
      <p:pic>
        <p:nvPicPr>
          <p:cNvPr id="7" name="Imagen 6">
            <a:extLst>
              <a:ext uri="{FF2B5EF4-FFF2-40B4-BE49-F238E27FC236}">
                <a16:creationId xmlns:a16="http://schemas.microsoft.com/office/drawing/2014/main" id="{762BAB31-2D04-4032-885D-CFAE277A5C03}"/>
              </a:ext>
            </a:extLst>
          </p:cNvPr>
          <p:cNvPicPr>
            <a:picLocks noChangeAspect="1"/>
          </p:cNvPicPr>
          <p:nvPr/>
        </p:nvPicPr>
        <p:blipFill>
          <a:blip r:embed="rId2"/>
          <a:stretch>
            <a:fillRect/>
          </a:stretch>
        </p:blipFill>
        <p:spPr>
          <a:xfrm>
            <a:off x="5973052" y="5500906"/>
            <a:ext cx="1016469" cy="1016469"/>
          </a:xfrm>
          <a:prstGeom prst="rect">
            <a:avLst/>
          </a:prstGeom>
        </p:spPr>
      </p:pic>
      <p:sp>
        <p:nvSpPr>
          <p:cNvPr id="2" name="1 Rectángulo"/>
          <p:cNvSpPr/>
          <p:nvPr/>
        </p:nvSpPr>
        <p:spPr>
          <a:xfrm>
            <a:off x="467544" y="2132857"/>
            <a:ext cx="5040560" cy="3954236"/>
          </a:xfrm>
          <a:prstGeom prst="rect">
            <a:avLst/>
          </a:prstGeom>
        </p:spPr>
        <p:txBody>
          <a:bodyPr vert="horz" lIns="91440" tIns="45720" rIns="91440" bIns="45720" rtlCol="0" anchor="ctr">
            <a:noAutofit/>
          </a:bodyPr>
          <a:lstStyle/>
          <a:p>
            <a:pPr algn="just">
              <a:lnSpc>
                <a:spcPct val="90000"/>
              </a:lnSpc>
              <a:spcAft>
                <a:spcPts val="600"/>
              </a:spcAft>
            </a:pPr>
            <a:r>
              <a:rPr lang="en-US" sz="1600" dirty="0" err="1">
                <a:solidFill>
                  <a:schemeClr val="tx1">
                    <a:lumMod val="75000"/>
                    <a:lumOff val="25000"/>
                  </a:schemeClr>
                </a:solidFill>
              </a:rPr>
              <a:t>Sí</a:t>
            </a:r>
            <a:r>
              <a:rPr lang="en-US" sz="1600" dirty="0">
                <a:solidFill>
                  <a:schemeClr val="tx1">
                    <a:lumMod val="75000"/>
                    <a:lumOff val="25000"/>
                  </a:schemeClr>
                </a:solidFill>
              </a:rPr>
              <a:t>, </a:t>
            </a:r>
            <a:r>
              <a:rPr lang="en-US" sz="1600" dirty="0" err="1">
                <a:solidFill>
                  <a:schemeClr val="tx1">
                    <a:lumMod val="75000"/>
                    <a:lumOff val="25000"/>
                  </a:schemeClr>
                </a:solidFill>
              </a:rPr>
              <a:t>cada</a:t>
            </a:r>
            <a:r>
              <a:rPr lang="en-US" sz="1600" dirty="0">
                <a:solidFill>
                  <a:schemeClr val="tx1">
                    <a:lumMod val="75000"/>
                    <a:lumOff val="25000"/>
                  </a:schemeClr>
                </a:solidFill>
              </a:rPr>
              <a:t> persona </a:t>
            </a:r>
            <a:r>
              <a:rPr lang="en-US" sz="1600" dirty="0" err="1">
                <a:solidFill>
                  <a:schemeClr val="tx1">
                    <a:lumMod val="75000"/>
                    <a:lumOff val="25000"/>
                  </a:schemeClr>
                </a:solidFill>
              </a:rPr>
              <a:t>reacciona</a:t>
            </a:r>
            <a:r>
              <a:rPr lang="en-US" sz="1600" dirty="0">
                <a:solidFill>
                  <a:schemeClr val="tx1">
                    <a:lumMod val="75000"/>
                    <a:lumOff val="25000"/>
                  </a:schemeClr>
                </a:solidFill>
              </a:rPr>
              <a:t> de forma </a:t>
            </a:r>
            <a:r>
              <a:rPr lang="en-US" sz="1600" dirty="0" err="1">
                <a:solidFill>
                  <a:schemeClr val="tx1">
                    <a:lumMod val="75000"/>
                    <a:lumOff val="25000"/>
                  </a:schemeClr>
                </a:solidFill>
              </a:rPr>
              <a:t>diferente</a:t>
            </a:r>
            <a:r>
              <a:rPr lang="en-US" sz="1600" dirty="0">
                <a:solidFill>
                  <a:schemeClr val="tx1">
                    <a:lumMod val="75000"/>
                    <a:lumOff val="25000"/>
                  </a:schemeClr>
                </a:solidFill>
              </a:rPr>
              <a:t> </a:t>
            </a:r>
            <a:r>
              <a:rPr lang="en-US" sz="1600" dirty="0" err="1">
                <a:solidFill>
                  <a:schemeClr val="tx1">
                    <a:lumMod val="75000"/>
                    <a:lumOff val="25000"/>
                  </a:schemeClr>
                </a:solidFill>
              </a:rPr>
              <a:t>frente</a:t>
            </a:r>
            <a:r>
              <a:rPr lang="en-US" sz="1600" dirty="0">
                <a:solidFill>
                  <a:schemeClr val="tx1">
                    <a:lumMod val="75000"/>
                    <a:lumOff val="25000"/>
                  </a:schemeClr>
                </a:solidFill>
              </a:rPr>
              <a:t> a las </a:t>
            </a:r>
            <a:r>
              <a:rPr lang="en-US" sz="1600" dirty="0" err="1">
                <a:solidFill>
                  <a:schemeClr val="tx1">
                    <a:lumMod val="75000"/>
                    <a:lumOff val="25000"/>
                  </a:schemeClr>
                </a:solidFill>
              </a:rPr>
              <a:t>situaciones</a:t>
            </a:r>
            <a:r>
              <a:rPr lang="en-US" sz="1600" dirty="0">
                <a:solidFill>
                  <a:schemeClr val="tx1">
                    <a:lumMod val="75000"/>
                    <a:lumOff val="25000"/>
                  </a:schemeClr>
                </a:solidFill>
              </a:rPr>
              <a:t> de </a:t>
            </a:r>
            <a:r>
              <a:rPr lang="en-US" sz="1600" dirty="0" err="1">
                <a:solidFill>
                  <a:schemeClr val="tx1">
                    <a:lumMod val="75000"/>
                    <a:lumOff val="25000"/>
                  </a:schemeClr>
                </a:solidFill>
              </a:rPr>
              <a:t>estrés</a:t>
            </a:r>
            <a:r>
              <a:rPr lang="en-US" sz="1600" dirty="0">
                <a:solidFill>
                  <a:schemeClr val="tx1">
                    <a:lumMod val="75000"/>
                    <a:lumOff val="25000"/>
                  </a:schemeClr>
                </a:solidFill>
              </a:rPr>
              <a:t>, </a:t>
            </a:r>
            <a:r>
              <a:rPr lang="en-US" sz="1600" dirty="0" err="1">
                <a:solidFill>
                  <a:schemeClr val="tx1">
                    <a:lumMod val="75000"/>
                    <a:lumOff val="25000"/>
                  </a:schemeClr>
                </a:solidFill>
              </a:rPr>
              <a:t>sobre</a:t>
            </a:r>
            <a:r>
              <a:rPr lang="en-US" sz="1600" dirty="0">
                <a:solidFill>
                  <a:schemeClr val="tx1">
                    <a:lumMod val="75000"/>
                    <a:lumOff val="25000"/>
                  </a:schemeClr>
                </a:solidFill>
              </a:rPr>
              <a:t> </a:t>
            </a:r>
            <a:r>
              <a:rPr lang="en-US" sz="1600" dirty="0" err="1">
                <a:solidFill>
                  <a:schemeClr val="tx1">
                    <a:lumMod val="75000"/>
                    <a:lumOff val="25000"/>
                  </a:schemeClr>
                </a:solidFill>
              </a:rPr>
              <a:t>todo</a:t>
            </a:r>
            <a:r>
              <a:rPr lang="en-US" sz="1600" dirty="0">
                <a:solidFill>
                  <a:schemeClr val="tx1">
                    <a:lumMod val="75000"/>
                    <a:lumOff val="25000"/>
                  </a:schemeClr>
                </a:solidFill>
              </a:rPr>
              <a:t> </a:t>
            </a:r>
            <a:r>
              <a:rPr lang="en-US" sz="1600" dirty="0" err="1">
                <a:solidFill>
                  <a:schemeClr val="tx1">
                    <a:lumMod val="75000"/>
                    <a:lumOff val="25000"/>
                  </a:schemeClr>
                </a:solidFill>
              </a:rPr>
              <a:t>cuando</a:t>
            </a:r>
            <a:r>
              <a:rPr lang="en-US" sz="1600" dirty="0">
                <a:solidFill>
                  <a:schemeClr val="tx1">
                    <a:lumMod val="75000"/>
                    <a:lumOff val="25000"/>
                  </a:schemeClr>
                </a:solidFill>
              </a:rPr>
              <a:t> se </a:t>
            </a:r>
            <a:r>
              <a:rPr lang="en-US" sz="1600" dirty="0" err="1">
                <a:solidFill>
                  <a:schemeClr val="tx1">
                    <a:lumMod val="75000"/>
                    <a:lumOff val="25000"/>
                  </a:schemeClr>
                </a:solidFill>
              </a:rPr>
              <a:t>refiere</a:t>
            </a:r>
            <a:r>
              <a:rPr lang="en-US" sz="1600" dirty="0">
                <a:solidFill>
                  <a:schemeClr val="tx1">
                    <a:lumMod val="75000"/>
                    <a:lumOff val="25000"/>
                  </a:schemeClr>
                </a:solidFill>
              </a:rPr>
              <a:t> a </a:t>
            </a:r>
            <a:r>
              <a:rPr lang="en-US" sz="1600" dirty="0" err="1">
                <a:solidFill>
                  <a:schemeClr val="tx1">
                    <a:lumMod val="75000"/>
                    <a:lumOff val="25000"/>
                  </a:schemeClr>
                </a:solidFill>
              </a:rPr>
              <a:t>circunstancias</a:t>
            </a:r>
            <a:r>
              <a:rPr lang="en-US" sz="1600" dirty="0">
                <a:solidFill>
                  <a:schemeClr val="tx1">
                    <a:lumMod val="75000"/>
                    <a:lumOff val="25000"/>
                  </a:schemeClr>
                </a:solidFill>
              </a:rPr>
              <a:t> </a:t>
            </a:r>
            <a:r>
              <a:rPr lang="en-US" sz="1600" dirty="0" err="1">
                <a:solidFill>
                  <a:schemeClr val="tx1">
                    <a:lumMod val="75000"/>
                    <a:lumOff val="25000"/>
                  </a:schemeClr>
                </a:solidFill>
              </a:rPr>
              <a:t>desconocidas</a:t>
            </a:r>
            <a:r>
              <a:rPr lang="en-US" sz="1600" dirty="0">
                <a:solidFill>
                  <a:schemeClr val="tx1">
                    <a:lumMod val="75000"/>
                    <a:lumOff val="25000"/>
                  </a:schemeClr>
                </a:solidFill>
              </a:rPr>
              <a:t>, </a:t>
            </a:r>
            <a:r>
              <a:rPr lang="en-US" sz="1600" dirty="0" err="1">
                <a:solidFill>
                  <a:schemeClr val="tx1">
                    <a:lumMod val="75000"/>
                    <a:lumOff val="25000"/>
                  </a:schemeClr>
                </a:solidFill>
              </a:rPr>
              <a:t>donde</a:t>
            </a:r>
            <a:r>
              <a:rPr lang="en-US" sz="1600" dirty="0">
                <a:solidFill>
                  <a:schemeClr val="tx1">
                    <a:lumMod val="75000"/>
                    <a:lumOff val="25000"/>
                  </a:schemeClr>
                </a:solidFill>
              </a:rPr>
              <a:t> </a:t>
            </a:r>
            <a:r>
              <a:rPr lang="en-US" sz="1600" dirty="0" err="1">
                <a:solidFill>
                  <a:schemeClr val="tx1">
                    <a:lumMod val="75000"/>
                    <a:lumOff val="25000"/>
                  </a:schemeClr>
                </a:solidFill>
              </a:rPr>
              <a:t>además</a:t>
            </a:r>
            <a:r>
              <a:rPr lang="en-US" sz="1600" dirty="0">
                <a:solidFill>
                  <a:schemeClr val="tx1">
                    <a:lumMod val="75000"/>
                    <a:lumOff val="25000"/>
                  </a:schemeClr>
                </a:solidFill>
              </a:rPr>
              <a:t> es </a:t>
            </a:r>
            <a:r>
              <a:rPr lang="en-US" sz="1600" dirty="0" err="1">
                <a:solidFill>
                  <a:schemeClr val="tx1">
                    <a:lumMod val="75000"/>
                    <a:lumOff val="25000"/>
                  </a:schemeClr>
                </a:solidFill>
              </a:rPr>
              <a:t>necesario</a:t>
            </a:r>
            <a:r>
              <a:rPr lang="en-US" sz="1600" dirty="0">
                <a:solidFill>
                  <a:schemeClr val="tx1">
                    <a:lumMod val="75000"/>
                    <a:lumOff val="25000"/>
                  </a:schemeClr>
                </a:solidFill>
              </a:rPr>
              <a:t> el </a:t>
            </a:r>
            <a:r>
              <a:rPr lang="en-US" sz="1600" dirty="0" err="1">
                <a:solidFill>
                  <a:schemeClr val="tx1">
                    <a:lumMod val="75000"/>
                    <a:lumOff val="25000"/>
                  </a:schemeClr>
                </a:solidFill>
              </a:rPr>
              <a:t>distanciamiento</a:t>
            </a:r>
            <a:r>
              <a:rPr lang="en-US" sz="1600" dirty="0">
                <a:solidFill>
                  <a:schemeClr val="tx1">
                    <a:lumMod val="75000"/>
                    <a:lumOff val="25000"/>
                  </a:schemeClr>
                </a:solidFill>
              </a:rPr>
              <a:t> social, </a:t>
            </a:r>
            <a:r>
              <a:rPr lang="en-US" sz="1600" dirty="0" err="1">
                <a:solidFill>
                  <a:schemeClr val="tx1">
                    <a:lumMod val="75000"/>
                    <a:lumOff val="25000"/>
                  </a:schemeClr>
                </a:solidFill>
              </a:rPr>
              <a:t>cuarentena</a:t>
            </a:r>
            <a:r>
              <a:rPr lang="en-US" sz="1600" dirty="0">
                <a:solidFill>
                  <a:schemeClr val="tx1">
                    <a:lumMod val="75000"/>
                    <a:lumOff val="25000"/>
                  </a:schemeClr>
                </a:solidFill>
              </a:rPr>
              <a:t> o </a:t>
            </a:r>
            <a:r>
              <a:rPr lang="en-US" sz="1600" dirty="0" err="1">
                <a:solidFill>
                  <a:schemeClr val="tx1">
                    <a:lumMod val="75000"/>
                    <a:lumOff val="25000"/>
                  </a:schemeClr>
                </a:solidFill>
              </a:rPr>
              <a:t>aislamiento</a:t>
            </a:r>
            <a:r>
              <a:rPr lang="en-US" sz="1600" dirty="0">
                <a:solidFill>
                  <a:schemeClr val="tx1">
                    <a:lumMod val="75000"/>
                    <a:lumOff val="25000"/>
                  </a:schemeClr>
                </a:solidFill>
              </a:rPr>
              <a:t>. </a:t>
            </a:r>
          </a:p>
          <a:p>
            <a:pPr algn="just">
              <a:lnSpc>
                <a:spcPct val="90000"/>
              </a:lnSpc>
              <a:spcAft>
                <a:spcPts val="600"/>
              </a:spcAft>
            </a:pPr>
            <a:r>
              <a:rPr lang="en-US" sz="1600" dirty="0" err="1">
                <a:solidFill>
                  <a:schemeClr val="tx1">
                    <a:lumMod val="75000"/>
                    <a:lumOff val="25000"/>
                  </a:schemeClr>
                </a:solidFill>
              </a:rPr>
              <a:t>Quienes</a:t>
            </a:r>
            <a:r>
              <a:rPr lang="en-US" sz="1600" dirty="0">
                <a:solidFill>
                  <a:schemeClr val="tx1">
                    <a:lumMod val="75000"/>
                    <a:lumOff val="25000"/>
                  </a:schemeClr>
                </a:solidFill>
              </a:rPr>
              <a:t> </a:t>
            </a:r>
            <a:r>
              <a:rPr lang="en-US" sz="1600" dirty="0" err="1">
                <a:solidFill>
                  <a:schemeClr val="tx1">
                    <a:lumMod val="75000"/>
                    <a:lumOff val="25000"/>
                  </a:schemeClr>
                </a:solidFill>
              </a:rPr>
              <a:t>cuidan</a:t>
            </a:r>
            <a:r>
              <a:rPr lang="en-US" sz="1600" dirty="0">
                <a:solidFill>
                  <a:schemeClr val="tx1">
                    <a:lumMod val="75000"/>
                    <a:lumOff val="25000"/>
                  </a:schemeClr>
                </a:solidFill>
              </a:rPr>
              <a:t> a personas </a:t>
            </a:r>
            <a:r>
              <a:rPr lang="en-US" sz="1600" dirty="0" err="1">
                <a:solidFill>
                  <a:schemeClr val="tx1">
                    <a:lumMod val="75000"/>
                    <a:lumOff val="25000"/>
                  </a:schemeClr>
                </a:solidFill>
              </a:rPr>
              <a:t>mayores</a:t>
            </a:r>
            <a:r>
              <a:rPr lang="en-US" sz="1600" dirty="0">
                <a:solidFill>
                  <a:schemeClr val="tx1">
                    <a:lumMod val="75000"/>
                    <a:lumOff val="25000"/>
                  </a:schemeClr>
                </a:solidFill>
              </a:rPr>
              <a:t>, </a:t>
            </a:r>
            <a:r>
              <a:rPr lang="en-US" sz="1600" dirty="0" err="1">
                <a:solidFill>
                  <a:schemeClr val="tx1">
                    <a:lumMod val="75000"/>
                    <a:lumOff val="25000"/>
                  </a:schemeClr>
                </a:solidFill>
              </a:rPr>
              <a:t>pueden</a:t>
            </a:r>
            <a:r>
              <a:rPr lang="en-US" sz="1600" dirty="0">
                <a:solidFill>
                  <a:schemeClr val="tx1">
                    <a:lumMod val="75000"/>
                    <a:lumOff val="25000"/>
                  </a:schemeClr>
                </a:solidFill>
              </a:rPr>
              <a:t> </a:t>
            </a:r>
            <a:r>
              <a:rPr lang="en-US" sz="1600" dirty="0" err="1">
                <a:solidFill>
                  <a:schemeClr val="tx1">
                    <a:lumMod val="75000"/>
                    <a:lumOff val="25000"/>
                  </a:schemeClr>
                </a:solidFill>
              </a:rPr>
              <a:t>experimentar</a:t>
            </a:r>
            <a:r>
              <a:rPr lang="en-US" sz="1600" dirty="0">
                <a:solidFill>
                  <a:schemeClr val="tx1">
                    <a:lumMod val="75000"/>
                    <a:lumOff val="25000"/>
                  </a:schemeClr>
                </a:solidFill>
              </a:rPr>
              <a:t> </a:t>
            </a:r>
            <a:r>
              <a:rPr lang="en-US" sz="1600" dirty="0" err="1">
                <a:solidFill>
                  <a:schemeClr val="tx1">
                    <a:lumMod val="75000"/>
                    <a:lumOff val="25000"/>
                  </a:schemeClr>
                </a:solidFill>
              </a:rPr>
              <a:t>angustia</a:t>
            </a:r>
            <a:r>
              <a:rPr lang="en-US" sz="1600" dirty="0">
                <a:solidFill>
                  <a:schemeClr val="tx1">
                    <a:lumMod val="75000"/>
                    <a:lumOff val="25000"/>
                  </a:schemeClr>
                </a:solidFill>
              </a:rPr>
              <a:t>, </a:t>
            </a:r>
            <a:r>
              <a:rPr lang="en-US" sz="1600" dirty="0" err="1">
                <a:solidFill>
                  <a:schemeClr val="tx1">
                    <a:lumMod val="75000"/>
                    <a:lumOff val="25000"/>
                  </a:schemeClr>
                </a:solidFill>
              </a:rPr>
              <a:t>miedo</a:t>
            </a:r>
            <a:r>
              <a:rPr lang="en-US" sz="1600" dirty="0">
                <a:solidFill>
                  <a:schemeClr val="tx1">
                    <a:lumMod val="75000"/>
                    <a:lumOff val="25000"/>
                  </a:schemeClr>
                </a:solidFill>
              </a:rPr>
              <a:t> o </a:t>
            </a:r>
            <a:r>
              <a:rPr lang="en-US" sz="1600" dirty="0" err="1">
                <a:solidFill>
                  <a:schemeClr val="tx1">
                    <a:lumMod val="75000"/>
                    <a:lumOff val="25000"/>
                  </a:schemeClr>
                </a:solidFill>
              </a:rPr>
              <a:t>preocupación</a:t>
            </a:r>
            <a:r>
              <a:rPr lang="en-US" sz="1600" dirty="0">
                <a:solidFill>
                  <a:schemeClr val="tx1">
                    <a:lumMod val="75000"/>
                    <a:lumOff val="25000"/>
                  </a:schemeClr>
                </a:solidFill>
              </a:rPr>
              <a:t> </a:t>
            </a:r>
            <a:r>
              <a:rPr lang="en-US" sz="1600" dirty="0" err="1">
                <a:solidFill>
                  <a:schemeClr val="tx1">
                    <a:lumMod val="75000"/>
                    <a:lumOff val="25000"/>
                  </a:schemeClr>
                </a:solidFill>
              </a:rPr>
              <a:t>asociado</a:t>
            </a:r>
            <a:r>
              <a:rPr lang="en-US" sz="1600" dirty="0">
                <a:solidFill>
                  <a:schemeClr val="tx1">
                    <a:lumMod val="75000"/>
                    <a:lumOff val="25000"/>
                  </a:schemeClr>
                </a:solidFill>
              </a:rPr>
              <a:t> a:</a:t>
            </a:r>
          </a:p>
          <a:p>
            <a:pPr algn="just">
              <a:lnSpc>
                <a:spcPct val="90000"/>
              </a:lnSpc>
              <a:spcAft>
                <a:spcPts val="600"/>
              </a:spcAft>
            </a:pPr>
            <a:endParaRPr lang="en-US" sz="1600" dirty="0">
              <a:solidFill>
                <a:schemeClr val="tx1">
                  <a:lumMod val="75000"/>
                  <a:lumOff val="25000"/>
                </a:schemeClr>
              </a:solidFill>
            </a:endParaRPr>
          </a:p>
          <a:p>
            <a:pPr marL="285750" indent="-285750" algn="just">
              <a:lnSpc>
                <a:spcPct val="90000"/>
              </a:lnSpc>
              <a:spcAft>
                <a:spcPts val="600"/>
              </a:spcAft>
              <a:buFont typeface="Wingdings" panose="05000000000000000000" pitchFamily="2" charset="2"/>
              <a:buChar char="ü"/>
            </a:pPr>
            <a:r>
              <a:rPr lang="en-US" sz="1600" dirty="0">
                <a:solidFill>
                  <a:schemeClr val="tx1">
                    <a:lumMod val="75000"/>
                    <a:lumOff val="25000"/>
                  </a:schemeClr>
                </a:solidFill>
              </a:rPr>
              <a:t>La </a:t>
            </a:r>
            <a:r>
              <a:rPr lang="en-US" sz="1600" dirty="0" err="1">
                <a:solidFill>
                  <a:schemeClr val="tx1">
                    <a:lumMod val="75000"/>
                    <a:lumOff val="25000"/>
                  </a:schemeClr>
                </a:solidFill>
              </a:rPr>
              <a:t>posibilidad</a:t>
            </a:r>
            <a:r>
              <a:rPr lang="en-US" sz="1600" dirty="0">
                <a:solidFill>
                  <a:schemeClr val="tx1">
                    <a:lumMod val="75000"/>
                    <a:lumOff val="25000"/>
                  </a:schemeClr>
                </a:solidFill>
              </a:rPr>
              <a:t> de </a:t>
            </a:r>
            <a:r>
              <a:rPr lang="en-US" sz="1600" dirty="0" err="1">
                <a:solidFill>
                  <a:schemeClr val="tx1">
                    <a:lumMod val="75000"/>
                    <a:lumOff val="25000"/>
                  </a:schemeClr>
                </a:solidFill>
              </a:rPr>
              <a:t>su</a:t>
            </a:r>
            <a:r>
              <a:rPr lang="en-US" sz="1600" dirty="0">
                <a:solidFill>
                  <a:schemeClr val="tx1">
                    <a:lumMod val="75000"/>
                    <a:lumOff val="25000"/>
                  </a:schemeClr>
                </a:solidFill>
              </a:rPr>
              <a:t> </a:t>
            </a:r>
            <a:r>
              <a:rPr lang="en-US" sz="1600" dirty="0" err="1">
                <a:solidFill>
                  <a:schemeClr val="tx1">
                    <a:lumMod val="75000"/>
                    <a:lumOff val="25000"/>
                  </a:schemeClr>
                </a:solidFill>
              </a:rPr>
              <a:t>propio</a:t>
            </a:r>
            <a:r>
              <a:rPr lang="en-US" sz="1600" dirty="0">
                <a:solidFill>
                  <a:schemeClr val="tx1">
                    <a:lumMod val="75000"/>
                    <a:lumOff val="25000"/>
                  </a:schemeClr>
                </a:solidFill>
              </a:rPr>
              <a:t> </a:t>
            </a:r>
            <a:r>
              <a:rPr lang="en-US" sz="1600" dirty="0" err="1">
                <a:solidFill>
                  <a:schemeClr val="tx1">
                    <a:lumMod val="75000"/>
                    <a:lumOff val="25000"/>
                  </a:schemeClr>
                </a:solidFill>
              </a:rPr>
              <a:t>contagio</a:t>
            </a:r>
            <a:r>
              <a:rPr lang="en-US" sz="1600" dirty="0">
                <a:solidFill>
                  <a:schemeClr val="tx1">
                    <a:lumMod val="75000"/>
                    <a:lumOff val="25000"/>
                  </a:schemeClr>
                </a:solidFill>
              </a:rPr>
              <a:t> o </a:t>
            </a:r>
            <a:r>
              <a:rPr lang="en-US" sz="1600" dirty="0" err="1">
                <a:solidFill>
                  <a:schemeClr val="tx1">
                    <a:lumMod val="75000"/>
                    <a:lumOff val="25000"/>
                  </a:schemeClr>
                </a:solidFill>
              </a:rPr>
              <a:t>contagiar</a:t>
            </a:r>
            <a:r>
              <a:rPr lang="en-US" sz="1600" dirty="0">
                <a:solidFill>
                  <a:schemeClr val="tx1">
                    <a:lumMod val="75000"/>
                    <a:lumOff val="25000"/>
                  </a:schemeClr>
                </a:solidFill>
              </a:rPr>
              <a:t> al </a:t>
            </a:r>
            <a:r>
              <a:rPr lang="en-US" sz="1600" dirty="0" err="1">
                <a:solidFill>
                  <a:schemeClr val="tx1">
                    <a:lumMod val="75000"/>
                    <a:lumOff val="25000"/>
                  </a:schemeClr>
                </a:solidFill>
              </a:rPr>
              <a:t>adulto</a:t>
            </a:r>
            <a:r>
              <a:rPr lang="en-US" sz="1600" dirty="0">
                <a:solidFill>
                  <a:schemeClr val="tx1">
                    <a:lumMod val="75000"/>
                    <a:lumOff val="25000"/>
                  </a:schemeClr>
                </a:solidFill>
              </a:rPr>
              <a:t> mayor a </a:t>
            </a:r>
            <a:r>
              <a:rPr lang="en-US" sz="1600" dirty="0" err="1">
                <a:solidFill>
                  <a:schemeClr val="tx1">
                    <a:lumMod val="75000"/>
                    <a:lumOff val="25000"/>
                  </a:schemeClr>
                </a:solidFill>
              </a:rPr>
              <a:t>quien</a:t>
            </a:r>
            <a:r>
              <a:rPr lang="en-US" sz="1600" dirty="0">
                <a:solidFill>
                  <a:schemeClr val="tx1">
                    <a:lumMod val="75000"/>
                    <a:lumOff val="25000"/>
                  </a:schemeClr>
                </a:solidFill>
              </a:rPr>
              <a:t> </a:t>
            </a:r>
            <a:r>
              <a:rPr lang="en-US" sz="1600" dirty="0" err="1">
                <a:solidFill>
                  <a:schemeClr val="tx1">
                    <a:lumMod val="75000"/>
                    <a:lumOff val="25000"/>
                  </a:schemeClr>
                </a:solidFill>
              </a:rPr>
              <a:t>cuidan</a:t>
            </a:r>
            <a:r>
              <a:rPr lang="en-US" sz="1600" dirty="0">
                <a:solidFill>
                  <a:schemeClr val="tx1">
                    <a:lumMod val="75000"/>
                    <a:lumOff val="25000"/>
                  </a:schemeClr>
                </a:solidFill>
              </a:rPr>
              <a:t>, </a:t>
            </a:r>
            <a:r>
              <a:rPr lang="en-US" sz="1600" dirty="0" err="1">
                <a:solidFill>
                  <a:schemeClr val="tx1">
                    <a:lumMod val="75000"/>
                    <a:lumOff val="25000"/>
                  </a:schemeClr>
                </a:solidFill>
              </a:rPr>
              <a:t>provocándole</a:t>
            </a:r>
            <a:r>
              <a:rPr lang="en-US" sz="1600" dirty="0">
                <a:solidFill>
                  <a:schemeClr val="tx1">
                    <a:lumMod val="75000"/>
                    <a:lumOff val="25000"/>
                  </a:schemeClr>
                </a:solidFill>
              </a:rPr>
              <a:t> sin </a:t>
            </a:r>
            <a:r>
              <a:rPr lang="en-US" sz="1600" dirty="0" err="1">
                <a:solidFill>
                  <a:schemeClr val="tx1">
                    <a:lumMod val="75000"/>
                    <a:lumOff val="25000"/>
                  </a:schemeClr>
                </a:solidFill>
              </a:rPr>
              <a:t>intención</a:t>
            </a:r>
            <a:r>
              <a:rPr lang="en-US" sz="1600" dirty="0">
                <a:solidFill>
                  <a:schemeClr val="tx1">
                    <a:lumMod val="75000"/>
                    <a:lumOff val="25000"/>
                  </a:schemeClr>
                </a:solidFill>
              </a:rPr>
              <a:t> </a:t>
            </a:r>
            <a:r>
              <a:rPr lang="en-US" sz="1600" dirty="0" err="1">
                <a:solidFill>
                  <a:schemeClr val="tx1">
                    <a:lumMod val="75000"/>
                    <a:lumOff val="25000"/>
                  </a:schemeClr>
                </a:solidFill>
              </a:rPr>
              <a:t>daños</a:t>
            </a:r>
            <a:r>
              <a:rPr lang="en-US" sz="1600" dirty="0">
                <a:solidFill>
                  <a:schemeClr val="tx1">
                    <a:lumMod val="75000"/>
                    <a:lumOff val="25000"/>
                  </a:schemeClr>
                </a:solidFill>
              </a:rPr>
              <a:t> </a:t>
            </a:r>
            <a:r>
              <a:rPr lang="en-US" sz="1600" dirty="0" err="1">
                <a:solidFill>
                  <a:schemeClr val="tx1">
                    <a:lumMod val="75000"/>
                    <a:lumOff val="25000"/>
                  </a:schemeClr>
                </a:solidFill>
              </a:rPr>
              <a:t>colaterales</a:t>
            </a:r>
            <a:r>
              <a:rPr lang="en-US" sz="1600" dirty="0">
                <a:solidFill>
                  <a:schemeClr val="tx1">
                    <a:lumMod val="75000"/>
                    <a:lumOff val="25000"/>
                  </a:schemeClr>
                </a:solidFill>
              </a:rPr>
              <a:t> </a:t>
            </a:r>
            <a:r>
              <a:rPr lang="en-US" sz="1600" dirty="0" err="1">
                <a:solidFill>
                  <a:schemeClr val="tx1">
                    <a:lumMod val="75000"/>
                    <a:lumOff val="25000"/>
                  </a:schemeClr>
                </a:solidFill>
              </a:rPr>
              <a:t>asociados</a:t>
            </a:r>
            <a:r>
              <a:rPr lang="en-US" sz="1600" dirty="0">
                <a:solidFill>
                  <a:schemeClr val="tx1">
                    <a:lumMod val="75000"/>
                    <a:lumOff val="25000"/>
                  </a:schemeClr>
                </a:solidFill>
              </a:rPr>
              <a:t> al COVID-19.</a:t>
            </a:r>
          </a:p>
          <a:p>
            <a:pPr marL="285750" indent="-285750" algn="just">
              <a:lnSpc>
                <a:spcPct val="90000"/>
              </a:lnSpc>
              <a:spcAft>
                <a:spcPts val="600"/>
              </a:spcAft>
              <a:buFont typeface="Wingdings" panose="05000000000000000000" pitchFamily="2" charset="2"/>
              <a:buChar char="ü"/>
            </a:pPr>
            <a:r>
              <a:rPr lang="en-US" sz="1600" dirty="0">
                <a:solidFill>
                  <a:schemeClr val="tx1">
                    <a:lumMod val="75000"/>
                    <a:lumOff val="25000"/>
                  </a:schemeClr>
                </a:solidFill>
              </a:rPr>
              <a:t>El </a:t>
            </a:r>
            <a:r>
              <a:rPr lang="en-US" sz="1600" dirty="0" err="1">
                <a:solidFill>
                  <a:schemeClr val="tx1">
                    <a:lumMod val="75000"/>
                    <a:lumOff val="25000"/>
                  </a:schemeClr>
                </a:solidFill>
              </a:rPr>
              <a:t>cansacio</a:t>
            </a:r>
            <a:r>
              <a:rPr lang="en-US" sz="1600" dirty="0">
                <a:solidFill>
                  <a:schemeClr val="tx1">
                    <a:lumMod val="75000"/>
                    <a:lumOff val="25000"/>
                  </a:schemeClr>
                </a:solidFill>
              </a:rPr>
              <a:t> mental y </a:t>
            </a:r>
            <a:r>
              <a:rPr lang="en-US" sz="1600" dirty="0" err="1">
                <a:solidFill>
                  <a:schemeClr val="tx1">
                    <a:lumMod val="75000"/>
                    <a:lumOff val="25000"/>
                  </a:schemeClr>
                </a:solidFill>
              </a:rPr>
              <a:t>físico</a:t>
            </a:r>
            <a:r>
              <a:rPr lang="en-US" sz="1600" dirty="0">
                <a:solidFill>
                  <a:schemeClr val="tx1">
                    <a:lumMod val="75000"/>
                    <a:lumOff val="25000"/>
                  </a:schemeClr>
                </a:solidFill>
              </a:rPr>
              <a:t> que </a:t>
            </a:r>
            <a:r>
              <a:rPr lang="en-US" sz="1600" dirty="0" err="1">
                <a:solidFill>
                  <a:schemeClr val="tx1">
                    <a:lumMod val="75000"/>
                    <a:lumOff val="25000"/>
                  </a:schemeClr>
                </a:solidFill>
              </a:rPr>
              <a:t>puede</a:t>
            </a:r>
            <a:r>
              <a:rPr lang="en-US" sz="1600" dirty="0">
                <a:solidFill>
                  <a:schemeClr val="tx1">
                    <a:lumMod val="75000"/>
                    <a:lumOff val="25000"/>
                  </a:schemeClr>
                </a:solidFill>
              </a:rPr>
              <a:t> </a:t>
            </a:r>
            <a:r>
              <a:rPr lang="en-US" sz="1600" dirty="0" err="1">
                <a:solidFill>
                  <a:schemeClr val="tx1">
                    <a:lumMod val="75000"/>
                    <a:lumOff val="25000"/>
                  </a:schemeClr>
                </a:solidFill>
              </a:rPr>
              <a:t>provocar</a:t>
            </a:r>
            <a:r>
              <a:rPr lang="en-US" sz="1600" dirty="0">
                <a:solidFill>
                  <a:schemeClr val="tx1">
                    <a:lumMod val="75000"/>
                    <a:lumOff val="25000"/>
                  </a:schemeClr>
                </a:solidFill>
              </a:rPr>
              <a:t> </a:t>
            </a:r>
            <a:r>
              <a:rPr lang="en-US" sz="1600" dirty="0" err="1">
                <a:solidFill>
                  <a:schemeClr val="tx1">
                    <a:lumMod val="75000"/>
                    <a:lumOff val="25000"/>
                  </a:schemeClr>
                </a:solidFill>
              </a:rPr>
              <a:t>estar</a:t>
            </a:r>
            <a:r>
              <a:rPr lang="en-US" sz="1600" dirty="0">
                <a:solidFill>
                  <a:schemeClr val="tx1">
                    <a:lumMod val="75000"/>
                    <a:lumOff val="25000"/>
                  </a:schemeClr>
                </a:solidFill>
              </a:rPr>
              <a:t> al </a:t>
            </a:r>
            <a:r>
              <a:rPr lang="en-US" sz="1600" dirty="0" err="1">
                <a:solidFill>
                  <a:schemeClr val="tx1">
                    <a:lumMod val="75000"/>
                    <a:lumOff val="25000"/>
                  </a:schemeClr>
                </a:solidFill>
              </a:rPr>
              <a:t>cuidado</a:t>
            </a:r>
            <a:r>
              <a:rPr lang="en-US" sz="1600" dirty="0">
                <a:solidFill>
                  <a:schemeClr val="tx1">
                    <a:lumMod val="75000"/>
                    <a:lumOff val="25000"/>
                  </a:schemeClr>
                </a:solidFill>
              </a:rPr>
              <a:t> del </a:t>
            </a:r>
            <a:r>
              <a:rPr lang="en-US" sz="1600" dirty="0" err="1">
                <a:solidFill>
                  <a:schemeClr val="tx1">
                    <a:lumMod val="75000"/>
                    <a:lumOff val="25000"/>
                  </a:schemeClr>
                </a:solidFill>
              </a:rPr>
              <a:t>adulto</a:t>
            </a:r>
            <a:r>
              <a:rPr lang="en-US" sz="1600" dirty="0">
                <a:solidFill>
                  <a:schemeClr val="tx1">
                    <a:lumMod val="75000"/>
                    <a:lumOff val="25000"/>
                  </a:schemeClr>
                </a:solidFill>
              </a:rPr>
              <a:t> mayor.</a:t>
            </a:r>
          </a:p>
          <a:p>
            <a:pPr marL="285750" indent="-285750" algn="just">
              <a:lnSpc>
                <a:spcPct val="90000"/>
              </a:lnSpc>
              <a:spcAft>
                <a:spcPts val="600"/>
              </a:spcAft>
              <a:buFont typeface="Wingdings" panose="05000000000000000000" pitchFamily="2" charset="2"/>
              <a:buChar char="ü"/>
            </a:pPr>
            <a:r>
              <a:rPr lang="en-US" sz="1600" dirty="0">
                <a:solidFill>
                  <a:schemeClr val="tx1">
                    <a:lumMod val="75000"/>
                    <a:lumOff val="25000"/>
                  </a:schemeClr>
                </a:solidFill>
              </a:rPr>
              <a:t>El </a:t>
            </a:r>
            <a:r>
              <a:rPr lang="en-US" sz="1600" dirty="0" err="1">
                <a:solidFill>
                  <a:schemeClr val="tx1">
                    <a:lumMod val="75000"/>
                    <a:lumOff val="25000"/>
                  </a:schemeClr>
                </a:solidFill>
              </a:rPr>
              <a:t>desafío</a:t>
            </a:r>
            <a:r>
              <a:rPr lang="en-US" sz="1600" dirty="0">
                <a:solidFill>
                  <a:schemeClr val="tx1">
                    <a:lumMod val="75000"/>
                    <a:lumOff val="25000"/>
                  </a:schemeClr>
                </a:solidFill>
              </a:rPr>
              <a:t> de </a:t>
            </a:r>
            <a:r>
              <a:rPr lang="en-US" sz="1600" dirty="0" err="1">
                <a:solidFill>
                  <a:schemeClr val="tx1">
                    <a:lumMod val="75000"/>
                    <a:lumOff val="25000"/>
                  </a:schemeClr>
                </a:solidFill>
              </a:rPr>
              <a:t>asegurar</a:t>
            </a:r>
            <a:r>
              <a:rPr lang="en-US" sz="1600" dirty="0">
                <a:solidFill>
                  <a:schemeClr val="tx1">
                    <a:lumMod val="75000"/>
                    <a:lumOff val="25000"/>
                  </a:schemeClr>
                </a:solidFill>
              </a:rPr>
              <a:t> comida y </a:t>
            </a:r>
            <a:r>
              <a:rPr lang="en-US" sz="1600" dirty="0" err="1">
                <a:solidFill>
                  <a:schemeClr val="tx1">
                    <a:lumMod val="75000"/>
                    <a:lumOff val="25000"/>
                  </a:schemeClr>
                </a:solidFill>
              </a:rPr>
              <a:t>artículos</a:t>
            </a:r>
            <a:r>
              <a:rPr lang="en-US" sz="1600" dirty="0">
                <a:solidFill>
                  <a:schemeClr val="tx1">
                    <a:lumMod val="75000"/>
                    <a:lumOff val="25000"/>
                  </a:schemeClr>
                </a:solidFill>
              </a:rPr>
              <a:t> </a:t>
            </a:r>
            <a:r>
              <a:rPr lang="en-US" sz="1600" dirty="0" err="1">
                <a:solidFill>
                  <a:schemeClr val="tx1">
                    <a:lumMod val="75000"/>
                    <a:lumOff val="25000"/>
                  </a:schemeClr>
                </a:solidFill>
              </a:rPr>
              <a:t>personales</a:t>
            </a:r>
            <a:r>
              <a:rPr lang="en-US" sz="1600" dirty="0">
                <a:solidFill>
                  <a:schemeClr val="tx1">
                    <a:lumMod val="75000"/>
                    <a:lumOff val="25000"/>
                  </a:schemeClr>
                </a:solidFill>
              </a:rPr>
              <a:t>.</a:t>
            </a:r>
          </a:p>
          <a:p>
            <a:pPr marL="285750" indent="-285750" algn="just">
              <a:lnSpc>
                <a:spcPct val="90000"/>
              </a:lnSpc>
              <a:spcAft>
                <a:spcPts val="600"/>
              </a:spcAft>
              <a:buFont typeface="Wingdings" panose="05000000000000000000" pitchFamily="2" charset="2"/>
              <a:buChar char="ü"/>
            </a:pPr>
            <a:r>
              <a:rPr lang="en-US" sz="1600" dirty="0">
                <a:solidFill>
                  <a:schemeClr val="tx1">
                    <a:lumMod val="75000"/>
                    <a:lumOff val="25000"/>
                  </a:schemeClr>
                </a:solidFill>
              </a:rPr>
              <a:t>La </a:t>
            </a:r>
            <a:r>
              <a:rPr lang="en-US" sz="1600" dirty="0" err="1">
                <a:solidFill>
                  <a:schemeClr val="tx1">
                    <a:lumMod val="75000"/>
                    <a:lumOff val="25000"/>
                  </a:schemeClr>
                </a:solidFill>
              </a:rPr>
              <a:t>incertidumbre</a:t>
            </a:r>
            <a:r>
              <a:rPr lang="en-US" sz="1600" dirty="0">
                <a:solidFill>
                  <a:schemeClr val="tx1">
                    <a:lumMod val="75000"/>
                    <a:lumOff val="25000"/>
                  </a:schemeClr>
                </a:solidFill>
              </a:rPr>
              <a:t> que </a:t>
            </a:r>
            <a:r>
              <a:rPr lang="en-US" sz="1600" dirty="0" err="1">
                <a:solidFill>
                  <a:schemeClr val="tx1">
                    <a:lumMod val="75000"/>
                    <a:lumOff val="25000"/>
                  </a:schemeClr>
                </a:solidFill>
              </a:rPr>
              <a:t>implica</a:t>
            </a:r>
            <a:r>
              <a:rPr lang="en-US" sz="1600" dirty="0">
                <a:solidFill>
                  <a:schemeClr val="tx1">
                    <a:lumMod val="75000"/>
                    <a:lumOff val="25000"/>
                  </a:schemeClr>
                </a:solidFill>
              </a:rPr>
              <a:t> </a:t>
            </a:r>
            <a:r>
              <a:rPr lang="en-US" sz="1600" dirty="0" err="1">
                <a:solidFill>
                  <a:schemeClr val="tx1">
                    <a:lumMod val="75000"/>
                    <a:lumOff val="25000"/>
                  </a:schemeClr>
                </a:solidFill>
              </a:rPr>
              <a:t>esta</a:t>
            </a:r>
            <a:r>
              <a:rPr lang="en-US" sz="1600" dirty="0">
                <a:solidFill>
                  <a:schemeClr val="tx1">
                    <a:lumMod val="75000"/>
                    <a:lumOff val="25000"/>
                  </a:schemeClr>
                </a:solidFill>
              </a:rPr>
              <a:t> </a:t>
            </a:r>
            <a:r>
              <a:rPr lang="en-US" sz="1600" dirty="0" err="1">
                <a:solidFill>
                  <a:schemeClr val="tx1">
                    <a:lumMod val="75000"/>
                    <a:lumOff val="25000"/>
                  </a:schemeClr>
                </a:solidFill>
              </a:rPr>
              <a:t>situación</a:t>
            </a:r>
            <a:r>
              <a:rPr lang="en-US" sz="1600" dirty="0">
                <a:solidFill>
                  <a:schemeClr val="tx1">
                    <a:lumMod val="75000"/>
                    <a:lumOff val="25000"/>
                  </a:schemeClr>
                </a:solidFill>
              </a:rPr>
              <a:t> y la </a:t>
            </a:r>
            <a:r>
              <a:rPr lang="en-US" sz="1600" dirty="0" err="1">
                <a:solidFill>
                  <a:schemeClr val="tx1">
                    <a:lumMod val="75000"/>
                    <a:lumOff val="25000"/>
                  </a:schemeClr>
                </a:solidFill>
              </a:rPr>
              <a:t>dificultad</a:t>
            </a:r>
            <a:r>
              <a:rPr lang="en-US" sz="1600" dirty="0">
                <a:solidFill>
                  <a:schemeClr val="tx1">
                    <a:lumMod val="75000"/>
                    <a:lumOff val="25000"/>
                  </a:schemeClr>
                </a:solidFill>
              </a:rPr>
              <a:t> para </a:t>
            </a:r>
            <a:r>
              <a:rPr lang="en-US" sz="1600" dirty="0" err="1">
                <a:solidFill>
                  <a:schemeClr val="tx1">
                    <a:lumMod val="75000"/>
                    <a:lumOff val="25000"/>
                  </a:schemeClr>
                </a:solidFill>
              </a:rPr>
              <a:t>planificar</a:t>
            </a:r>
            <a:r>
              <a:rPr lang="en-US" sz="1600" dirty="0">
                <a:solidFill>
                  <a:schemeClr val="tx1">
                    <a:lumMod val="75000"/>
                    <a:lumOff val="25000"/>
                  </a:schemeClr>
                </a:solidFill>
              </a:rPr>
              <a:t> el </a:t>
            </a:r>
            <a:r>
              <a:rPr lang="en-US" sz="1600" dirty="0" err="1">
                <a:solidFill>
                  <a:schemeClr val="tx1">
                    <a:lumMod val="75000"/>
                    <a:lumOff val="25000"/>
                  </a:schemeClr>
                </a:solidFill>
              </a:rPr>
              <a:t>futuro</a:t>
            </a:r>
            <a:r>
              <a:rPr lang="en-US" sz="1600" dirty="0">
                <a:solidFill>
                  <a:schemeClr val="tx1">
                    <a:lumMod val="75000"/>
                    <a:lumOff val="25000"/>
                  </a:schemeClr>
                </a:solidFill>
              </a:rPr>
              <a:t>.</a:t>
            </a:r>
          </a:p>
        </p:txBody>
      </p:sp>
      <p:pic>
        <p:nvPicPr>
          <p:cNvPr id="8" name="Imagen 7">
            <a:extLst>
              <a:ext uri="{FF2B5EF4-FFF2-40B4-BE49-F238E27FC236}">
                <a16:creationId xmlns:a16="http://schemas.microsoft.com/office/drawing/2014/main" id="{FDC5183D-6A1D-42F4-AB0D-B65E37A0E601}"/>
              </a:ext>
            </a:extLst>
          </p:cNvPr>
          <p:cNvPicPr>
            <a:picLocks noChangeAspect="1"/>
          </p:cNvPicPr>
          <p:nvPr/>
        </p:nvPicPr>
        <p:blipFill>
          <a:blip r:embed="rId3"/>
          <a:stretch>
            <a:fillRect/>
          </a:stretch>
        </p:blipFill>
        <p:spPr>
          <a:xfrm>
            <a:off x="7863740" y="3726"/>
            <a:ext cx="1133954" cy="1536325"/>
          </a:xfrm>
          <a:prstGeom prst="rect">
            <a:avLst/>
          </a:prstGeom>
        </p:spPr>
      </p:pic>
      <p:pic>
        <p:nvPicPr>
          <p:cNvPr id="9" name="Imagen 8">
            <a:extLst>
              <a:ext uri="{FF2B5EF4-FFF2-40B4-BE49-F238E27FC236}">
                <a16:creationId xmlns:a16="http://schemas.microsoft.com/office/drawing/2014/main" id="{E77703AF-817E-4235-BB76-2645A6A20A5E}"/>
              </a:ext>
            </a:extLst>
          </p:cNvPr>
          <p:cNvPicPr>
            <a:picLocks noChangeAspect="1"/>
          </p:cNvPicPr>
          <p:nvPr/>
        </p:nvPicPr>
        <p:blipFill>
          <a:blip r:embed="rId4"/>
          <a:stretch>
            <a:fillRect/>
          </a:stretch>
        </p:blipFill>
        <p:spPr>
          <a:xfrm>
            <a:off x="6133178" y="1721691"/>
            <a:ext cx="2040653" cy="3242195"/>
          </a:xfrm>
          <a:prstGeom prst="rect">
            <a:avLst/>
          </a:prstGeom>
        </p:spPr>
      </p:pic>
      <p:pic>
        <p:nvPicPr>
          <p:cNvPr id="10" name="Imagen 9">
            <a:extLst>
              <a:ext uri="{FF2B5EF4-FFF2-40B4-BE49-F238E27FC236}">
                <a16:creationId xmlns:a16="http://schemas.microsoft.com/office/drawing/2014/main" id="{322DB708-49C3-49BB-8B44-49704BC21828}"/>
              </a:ext>
            </a:extLst>
          </p:cNvPr>
          <p:cNvPicPr>
            <a:picLocks noChangeAspect="1"/>
          </p:cNvPicPr>
          <p:nvPr/>
        </p:nvPicPr>
        <p:blipFill>
          <a:blip r:embed="rId5"/>
          <a:stretch>
            <a:fillRect/>
          </a:stretch>
        </p:blipFill>
        <p:spPr>
          <a:xfrm>
            <a:off x="6980619" y="5293202"/>
            <a:ext cx="499915" cy="499915"/>
          </a:xfrm>
          <a:prstGeom prst="rect">
            <a:avLst/>
          </a:prstGeom>
        </p:spPr>
      </p:pic>
      <p:pic>
        <p:nvPicPr>
          <p:cNvPr id="11" name="Imagen 10">
            <a:extLst>
              <a:ext uri="{FF2B5EF4-FFF2-40B4-BE49-F238E27FC236}">
                <a16:creationId xmlns:a16="http://schemas.microsoft.com/office/drawing/2014/main" id="{CF732AE9-5D8F-4EDD-B50F-9F0A7E4C2F60}"/>
              </a:ext>
            </a:extLst>
          </p:cNvPr>
          <p:cNvPicPr>
            <a:picLocks noChangeAspect="1"/>
          </p:cNvPicPr>
          <p:nvPr/>
        </p:nvPicPr>
        <p:blipFill>
          <a:blip r:embed="rId5"/>
          <a:stretch>
            <a:fillRect/>
          </a:stretch>
        </p:blipFill>
        <p:spPr>
          <a:xfrm>
            <a:off x="7658778" y="5793117"/>
            <a:ext cx="432048" cy="432048"/>
          </a:xfrm>
          <a:prstGeom prst="rect">
            <a:avLst/>
          </a:prstGeom>
        </p:spPr>
      </p:pic>
    </p:spTree>
    <p:extLst>
      <p:ext uri="{BB962C8B-B14F-4D97-AF65-F5344CB8AC3E}">
        <p14:creationId xmlns:p14="http://schemas.microsoft.com/office/powerpoint/2010/main" val="4117968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fontScale="90000"/>
          </a:bodyPr>
          <a:lstStyle/>
          <a:p>
            <a:pPr algn="l"/>
            <a:r>
              <a:rPr lang="es-MX" sz="3200" b="1" dirty="0">
                <a:solidFill>
                  <a:schemeClr val="tx2"/>
                </a:solidFill>
              </a:rPr>
              <a:t>¿Cómo puedo calmar mi preocupación si tengo un familiar (adulto mayor) en aislamiento?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251520" y="1716832"/>
            <a:ext cx="2808312" cy="3970318"/>
          </a:xfrm>
          <a:prstGeom prst="rect">
            <a:avLst/>
          </a:prstGeom>
        </p:spPr>
        <p:txBody>
          <a:bodyPr wrap="square">
            <a:spAutoFit/>
          </a:bodyPr>
          <a:lstStyle/>
          <a:p>
            <a:pPr algn="just"/>
            <a:r>
              <a:rPr lang="es-ES" dirty="0">
                <a:solidFill>
                  <a:schemeClr val="tx1">
                    <a:lumMod val="65000"/>
                    <a:lumOff val="35000"/>
                  </a:schemeClr>
                </a:solidFill>
              </a:rPr>
              <a:t>Existen estrategias que pueden servir para disminuir esta angustia, basadas en la prevención.</a:t>
            </a:r>
          </a:p>
          <a:p>
            <a:pPr algn="just"/>
            <a:r>
              <a:rPr lang="es-ES" dirty="0">
                <a:solidFill>
                  <a:schemeClr val="tx1">
                    <a:lumMod val="65000"/>
                    <a:lumOff val="35000"/>
                  </a:schemeClr>
                </a:solidFill>
              </a:rPr>
              <a:t>Debe ayudar al adulto mayor a identificar sus redes de apoyo: es decir personas que pueden ayudar en casos necesarios. Ejemplo: sus familiares más cercanos, vecinos, juntas de vecinos, Municipios, iglesia, Organizaciones No Gubernamentales.</a:t>
            </a:r>
            <a:endParaRPr lang="es-MX" dirty="0">
              <a:solidFill>
                <a:schemeClr val="tx1">
                  <a:lumMod val="65000"/>
                  <a:lumOff val="35000"/>
                </a:schemeClr>
              </a:solidFill>
            </a:endParaRPr>
          </a:p>
        </p:txBody>
      </p:sp>
      <p:pic>
        <p:nvPicPr>
          <p:cNvPr id="6" name="Imagen 5" descr="Captura de pantalla de un celular&#10;&#10;Descripción generada automáticamente">
            <a:extLst>
              <a:ext uri="{FF2B5EF4-FFF2-40B4-BE49-F238E27FC236}">
                <a16:creationId xmlns:a16="http://schemas.microsoft.com/office/drawing/2014/main" id="{DDE08930-EFBA-46B6-AEDF-5157FE816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836" y="1718257"/>
            <a:ext cx="5689892" cy="4349974"/>
          </a:xfrm>
          <a:prstGeom prst="rect">
            <a:avLst/>
          </a:prstGeom>
        </p:spPr>
      </p:pic>
      <p:pic>
        <p:nvPicPr>
          <p:cNvPr id="3" name="Imagen 2">
            <a:extLst>
              <a:ext uri="{FF2B5EF4-FFF2-40B4-BE49-F238E27FC236}">
                <a16:creationId xmlns:a16="http://schemas.microsoft.com/office/drawing/2014/main" id="{DBD01D73-6DDC-4A6C-A835-E9FEEE0BD764}"/>
              </a:ext>
            </a:extLst>
          </p:cNvPr>
          <p:cNvPicPr>
            <a:picLocks noChangeAspect="1"/>
          </p:cNvPicPr>
          <p:nvPr/>
        </p:nvPicPr>
        <p:blipFill>
          <a:blip r:embed="rId4"/>
          <a:stretch>
            <a:fillRect/>
          </a:stretch>
        </p:blipFill>
        <p:spPr>
          <a:xfrm flipV="1">
            <a:off x="2182026" y="5666342"/>
            <a:ext cx="534894" cy="534894"/>
          </a:xfrm>
          <a:prstGeom prst="rect">
            <a:avLst/>
          </a:prstGeom>
        </p:spPr>
      </p:pic>
      <p:pic>
        <p:nvPicPr>
          <p:cNvPr id="7" name="Imagen 6">
            <a:extLst>
              <a:ext uri="{FF2B5EF4-FFF2-40B4-BE49-F238E27FC236}">
                <a16:creationId xmlns:a16="http://schemas.microsoft.com/office/drawing/2014/main" id="{027E08D3-D31A-492B-99A5-4FF69EB209BB}"/>
              </a:ext>
            </a:extLst>
          </p:cNvPr>
          <p:cNvPicPr>
            <a:picLocks noChangeAspect="1"/>
          </p:cNvPicPr>
          <p:nvPr/>
        </p:nvPicPr>
        <p:blipFill>
          <a:blip r:embed="rId4"/>
          <a:stretch>
            <a:fillRect/>
          </a:stretch>
        </p:blipFill>
        <p:spPr>
          <a:xfrm>
            <a:off x="1378997" y="5864371"/>
            <a:ext cx="767024" cy="804869"/>
          </a:xfrm>
          <a:prstGeom prst="rect">
            <a:avLst/>
          </a:prstGeom>
        </p:spPr>
      </p:pic>
      <p:sp>
        <p:nvSpPr>
          <p:cNvPr id="8" name="CuadroTexto 7">
            <a:extLst>
              <a:ext uri="{FF2B5EF4-FFF2-40B4-BE49-F238E27FC236}">
                <a16:creationId xmlns:a16="http://schemas.microsoft.com/office/drawing/2014/main" id="{682179E9-0ACC-4969-948A-E0873F7472E7}"/>
              </a:ext>
            </a:extLst>
          </p:cNvPr>
          <p:cNvSpPr txBox="1"/>
          <p:nvPr/>
        </p:nvSpPr>
        <p:spPr>
          <a:xfrm>
            <a:off x="2483768" y="6430201"/>
            <a:ext cx="6393657" cy="261610"/>
          </a:xfrm>
          <a:prstGeom prst="rect">
            <a:avLst/>
          </a:prstGeom>
          <a:noFill/>
        </p:spPr>
        <p:txBody>
          <a:bodyPr wrap="square" rtlCol="0">
            <a:spAutoFit/>
          </a:bodyPr>
          <a:lstStyle/>
          <a:p>
            <a:r>
              <a:rPr lang="es-ES" sz="1100" dirty="0"/>
              <a:t>Fuente: http://www.senama.gob.cl/storage/docs/GUIA-PRACTICA-PARA-EL-AUTOCUIDADO-DE-LA-SALUD.pdf</a:t>
            </a:r>
          </a:p>
        </p:txBody>
      </p:sp>
    </p:spTree>
    <p:extLst>
      <p:ext uri="{BB962C8B-B14F-4D97-AF65-F5344CB8AC3E}">
        <p14:creationId xmlns:p14="http://schemas.microsoft.com/office/powerpoint/2010/main" val="1927428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¿Se puede ver el lado positivo a esta pandemia, cómo puedo enfrentarlo?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2161258"/>
            <a:ext cx="4608512" cy="2862322"/>
          </a:xfrm>
          <a:prstGeom prst="rect">
            <a:avLst/>
          </a:prstGeom>
        </p:spPr>
        <p:txBody>
          <a:bodyPr wrap="square">
            <a:spAutoFit/>
          </a:bodyPr>
          <a:lstStyle/>
          <a:p>
            <a:pPr algn="just"/>
            <a:r>
              <a:rPr lang="es-MX" sz="2000" dirty="0">
                <a:solidFill>
                  <a:schemeClr val="tx1">
                    <a:lumMod val="65000"/>
                    <a:lumOff val="35000"/>
                  </a:schemeClr>
                </a:solidFill>
              </a:rPr>
              <a:t>Utilice el humor como una forma de enfrentar la situación. El humor puede ser un gran apoyo en momentos de mayor incertidumbre. Incluso el sonreír y reír puede generar algún alivio de la ansiedad o de la frustración que puede estar sintiendo, debido a la liberación de endorfina (hormona de la felicidad).</a:t>
            </a:r>
          </a:p>
          <a:p>
            <a:pPr algn="just"/>
            <a:endParaRPr lang="es-MX" sz="2000" dirty="0">
              <a:solidFill>
                <a:schemeClr val="tx1">
                  <a:lumMod val="65000"/>
                  <a:lumOff val="35000"/>
                </a:schemeClr>
              </a:solidFill>
            </a:endParaRP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2607" y="2161258"/>
            <a:ext cx="2837309" cy="283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682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8" name="7 Rectángulo"/>
          <p:cNvSpPr/>
          <p:nvPr/>
        </p:nvSpPr>
        <p:spPr>
          <a:xfrm>
            <a:off x="7740352" y="0"/>
            <a:ext cx="1403648" cy="171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827584" y="843971"/>
            <a:ext cx="7488832" cy="537582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1518894" y="2060848"/>
            <a:ext cx="6336704" cy="3096344"/>
          </a:xfrm>
        </p:spPr>
        <p:txBody>
          <a:bodyPr>
            <a:normAutofit/>
          </a:bodyPr>
          <a:lstStyle/>
          <a:p>
            <a:r>
              <a:rPr lang="es-MX" sz="4000" b="1" dirty="0">
                <a:solidFill>
                  <a:schemeClr val="accent5">
                    <a:lumMod val="50000"/>
                  </a:schemeClr>
                </a:solidFill>
              </a:rPr>
              <a:t>2. OTROS RIESGOS.</a:t>
            </a:r>
            <a:endParaRPr lang="es-CL" sz="4000" b="1" dirty="0">
              <a:solidFill>
                <a:schemeClr val="accent5">
                  <a:lumMod val="50000"/>
                </a:schemeClr>
              </a:solidFill>
            </a:endParaRPr>
          </a:p>
        </p:txBody>
      </p:sp>
    </p:spTree>
    <p:extLst>
      <p:ext uri="{BB962C8B-B14F-4D97-AF65-F5344CB8AC3E}">
        <p14:creationId xmlns:p14="http://schemas.microsoft.com/office/powerpoint/2010/main" val="523611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CONSUMO DE ALCOHOL Y DROGAS EN TIEMPOS DE CUARENTENA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844824"/>
            <a:ext cx="7838462" cy="3139321"/>
          </a:xfrm>
          <a:prstGeom prst="rect">
            <a:avLst/>
          </a:prstGeom>
        </p:spPr>
        <p:txBody>
          <a:bodyPr wrap="square">
            <a:spAutoFit/>
          </a:bodyPr>
          <a:lstStyle/>
          <a:p>
            <a:pPr algn="just"/>
            <a:endParaRPr lang="es-MX" b="1" dirty="0">
              <a:solidFill>
                <a:schemeClr val="tx1">
                  <a:lumMod val="65000"/>
                  <a:lumOff val="35000"/>
                </a:schemeClr>
              </a:solidFill>
            </a:endParaRPr>
          </a:p>
          <a:p>
            <a:pPr algn="just"/>
            <a:r>
              <a:rPr lang="es-MX" b="1" dirty="0">
                <a:solidFill>
                  <a:schemeClr val="tx1">
                    <a:lumMod val="65000"/>
                    <a:lumOff val="35000"/>
                  </a:schemeClr>
                </a:solidFill>
              </a:rPr>
              <a:t>¿El estrés puede llevarme a consumir más alcohol? </a:t>
            </a:r>
          </a:p>
          <a:p>
            <a:pPr algn="just"/>
            <a:endParaRPr lang="es-MX" b="1" dirty="0">
              <a:solidFill>
                <a:schemeClr val="tx1">
                  <a:lumMod val="65000"/>
                  <a:lumOff val="35000"/>
                </a:schemeClr>
              </a:solidFill>
            </a:endParaRPr>
          </a:p>
          <a:p>
            <a:pPr algn="just"/>
            <a:r>
              <a:rPr lang="es-MX" dirty="0">
                <a:solidFill>
                  <a:schemeClr val="tx1">
                    <a:lumMod val="65000"/>
                    <a:lumOff val="35000"/>
                  </a:schemeClr>
                </a:solidFill>
              </a:rPr>
              <a:t>Sí, en un momento difícil el estrés puede llevar a beber más seguido o en mayor cantidad. Además, muchas de las rutinas han cambiado o seguirán cambiando. Eso puede hacer perder de vista cuánto estamos bebiendo o si estamos sobrepasando lo que regularmente consumimos. </a:t>
            </a:r>
          </a:p>
          <a:p>
            <a:pPr algn="just"/>
            <a:endParaRPr lang="es-MX" dirty="0">
              <a:solidFill>
                <a:schemeClr val="tx1">
                  <a:lumMod val="65000"/>
                  <a:lumOff val="35000"/>
                </a:schemeClr>
              </a:solidFill>
            </a:endParaRPr>
          </a:p>
          <a:p>
            <a:pPr algn="just"/>
            <a:r>
              <a:rPr lang="es-MX" dirty="0">
                <a:solidFill>
                  <a:schemeClr val="tx1">
                    <a:lumMod val="65000"/>
                    <a:lumOff val="35000"/>
                  </a:schemeClr>
                </a:solidFill>
              </a:rPr>
              <a:t>Debe tener claridad que el alcohol que se bebe no limpia, ni desinfecta, ni lo protege del Coronavirus. Ni por fuera, ni por dentro. </a:t>
            </a:r>
          </a:p>
          <a:p>
            <a:pPr algn="just"/>
            <a:endParaRPr lang="es-MX" dirty="0">
              <a:solidFill>
                <a:schemeClr val="tx1">
                  <a:lumMod val="65000"/>
                  <a:lumOff val="35000"/>
                </a:schemeClr>
              </a:solidFill>
            </a:endParaRP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21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0619" y="836404"/>
            <a:ext cx="1133411" cy="1534619"/>
          </a:xfrm>
          <a:prstGeom prst="rect">
            <a:avLst/>
          </a:prstGeom>
        </p:spPr>
      </p:pic>
      <p:sp>
        <p:nvSpPr>
          <p:cNvPr id="2" name="1 Rectángulo"/>
          <p:cNvSpPr/>
          <p:nvPr/>
        </p:nvSpPr>
        <p:spPr>
          <a:xfrm>
            <a:off x="611560" y="1844824"/>
            <a:ext cx="7485855" cy="2246769"/>
          </a:xfrm>
          <a:prstGeom prst="rect">
            <a:avLst/>
          </a:prstGeom>
        </p:spPr>
        <p:txBody>
          <a:bodyPr wrap="square">
            <a:spAutoFit/>
          </a:bodyPr>
          <a:lstStyle/>
          <a:p>
            <a:pPr algn="just"/>
            <a:r>
              <a:rPr lang="es-MX" sz="2000" b="1" dirty="0">
                <a:solidFill>
                  <a:schemeClr val="tx1">
                    <a:lumMod val="65000"/>
                    <a:lumOff val="35000"/>
                  </a:schemeClr>
                </a:solidFill>
              </a:rPr>
              <a:t>Si consumo alcohol o drogas, ¿puede empeorar mi estado de salud si contraigo Covid-19?</a:t>
            </a:r>
          </a:p>
          <a:p>
            <a:pPr algn="just"/>
            <a:endParaRPr lang="es-MX" sz="2000" b="1" dirty="0">
              <a:solidFill>
                <a:schemeClr val="tx1">
                  <a:lumMod val="65000"/>
                  <a:lumOff val="35000"/>
                </a:schemeClr>
              </a:solidFill>
            </a:endParaRPr>
          </a:p>
          <a:p>
            <a:pPr algn="just"/>
            <a:r>
              <a:rPr lang="es-MX" sz="2000" dirty="0">
                <a:solidFill>
                  <a:schemeClr val="tx1">
                    <a:lumMod val="65000"/>
                    <a:lumOff val="35000"/>
                  </a:schemeClr>
                </a:solidFill>
              </a:rPr>
              <a:t>Sí, porque existe un mayor debilitamiento de las funciones inmunológicas, ya que empeoran considerablemente, dentro de otras cosas, las condiciones respiratorias. </a:t>
            </a:r>
          </a:p>
          <a:p>
            <a:pPr algn="just"/>
            <a:endParaRPr lang="es-MX" sz="2000" dirty="0">
              <a:solidFill>
                <a:schemeClr val="tx1">
                  <a:lumMod val="65000"/>
                  <a:lumOff val="35000"/>
                </a:schemeClr>
              </a:solidFill>
            </a:endParaRP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978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545497" y="1507654"/>
            <a:ext cx="7838462" cy="3477875"/>
          </a:xfrm>
          <a:prstGeom prst="rect">
            <a:avLst/>
          </a:prstGeom>
        </p:spPr>
        <p:txBody>
          <a:bodyPr wrap="square">
            <a:spAutoFit/>
          </a:bodyPr>
          <a:lstStyle/>
          <a:p>
            <a:pPr algn="just"/>
            <a:r>
              <a:rPr lang="es-MX" sz="2000" dirty="0">
                <a:solidFill>
                  <a:schemeClr val="tx1">
                    <a:lumMod val="65000"/>
                    <a:lumOff val="35000"/>
                  </a:schemeClr>
                </a:solidFill>
              </a:rPr>
              <a:t>Algunos ejemplos: </a:t>
            </a:r>
          </a:p>
          <a:p>
            <a:pPr algn="just"/>
            <a:endParaRPr lang="es-MX" sz="2000" dirty="0">
              <a:solidFill>
                <a:schemeClr val="tx1">
                  <a:lumMod val="65000"/>
                  <a:lumOff val="35000"/>
                </a:schemeClr>
              </a:solidFill>
            </a:endParaRPr>
          </a:p>
          <a:p>
            <a:pPr marL="342900" indent="-342900" algn="just">
              <a:buFont typeface="Arial" panose="020B0604020202020204" pitchFamily="34" charset="0"/>
              <a:buChar char="•"/>
            </a:pPr>
            <a:r>
              <a:rPr lang="es-MX" sz="2000" dirty="0">
                <a:solidFill>
                  <a:schemeClr val="tx1">
                    <a:lumMod val="65000"/>
                    <a:lumOff val="35000"/>
                  </a:schemeClr>
                </a:solidFill>
              </a:rPr>
              <a:t>Los usuarios que reciben tratamiento para drogodependientes registran una alta prevalencia de enfermedades pulmonares obstructivas crónicas (EPOC) y asma, y </a:t>
            </a:r>
            <a:r>
              <a:rPr lang="es-MX" sz="2000" b="1" dirty="0">
                <a:solidFill>
                  <a:schemeClr val="tx1">
                    <a:lumMod val="65000"/>
                    <a:lumOff val="35000"/>
                  </a:schemeClr>
                </a:solidFill>
              </a:rPr>
              <a:t>fumar heroína o crack</a:t>
            </a:r>
            <a:r>
              <a:rPr lang="es-MX" sz="2000" dirty="0">
                <a:solidFill>
                  <a:schemeClr val="tx1">
                    <a:lumMod val="65000"/>
                    <a:lumOff val="35000"/>
                  </a:schemeClr>
                </a:solidFill>
              </a:rPr>
              <a:t> puede ser un factor agravante (Palmer et al., 2012).</a:t>
            </a:r>
          </a:p>
          <a:p>
            <a:pPr marL="342900" indent="-342900" algn="just">
              <a:buFont typeface="Arial" panose="020B0604020202020204" pitchFamily="34" charset="0"/>
              <a:buChar char="•"/>
            </a:pPr>
            <a:r>
              <a:rPr lang="es-MX" sz="2000" dirty="0">
                <a:solidFill>
                  <a:schemeClr val="tx1">
                    <a:lumMod val="65000"/>
                    <a:lumOff val="35000"/>
                  </a:schemeClr>
                </a:solidFill>
              </a:rPr>
              <a:t>También existe una elevada incidencia de enfermedades cardiovasculares en los pacientes que se inyectan drogas y los consumidores de </a:t>
            </a:r>
            <a:r>
              <a:rPr lang="es-MX" sz="2000" b="1" dirty="0">
                <a:solidFill>
                  <a:schemeClr val="tx1">
                    <a:lumMod val="65000"/>
                    <a:lumOff val="35000"/>
                  </a:schemeClr>
                </a:solidFill>
              </a:rPr>
              <a:t>cocaína</a:t>
            </a:r>
            <a:r>
              <a:rPr lang="es-MX" sz="2000" dirty="0">
                <a:solidFill>
                  <a:schemeClr val="tx1">
                    <a:lumMod val="65000"/>
                    <a:lumOff val="35000"/>
                  </a:schemeClr>
                </a:solidFill>
              </a:rPr>
              <a:t> (</a:t>
            </a:r>
            <a:r>
              <a:rPr lang="es-MX" sz="2000" dirty="0" err="1">
                <a:solidFill>
                  <a:schemeClr val="tx1">
                    <a:lumMod val="65000"/>
                    <a:lumOff val="35000"/>
                  </a:schemeClr>
                </a:solidFill>
              </a:rPr>
              <a:t>Thylstrup</a:t>
            </a:r>
            <a:r>
              <a:rPr lang="es-MX" sz="2000" dirty="0">
                <a:solidFill>
                  <a:schemeClr val="tx1">
                    <a:lumMod val="65000"/>
                    <a:lumOff val="35000"/>
                  </a:schemeClr>
                </a:solidFill>
              </a:rPr>
              <a:t> et al., 2015) (Schwartz et al., 2010).</a:t>
            </a:r>
          </a:p>
          <a:p>
            <a:pPr algn="just"/>
            <a:endParaRPr lang="es-MX" sz="2000" dirty="0">
              <a:solidFill>
                <a:schemeClr val="tx1">
                  <a:lumMod val="65000"/>
                  <a:lumOff val="35000"/>
                </a:schemeClr>
              </a:solidFill>
            </a:endParaRP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8585" y="5124703"/>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29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476672"/>
            <a:ext cx="10657490" cy="7200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457200" y="260648"/>
            <a:ext cx="7426117" cy="1143000"/>
          </a:xfrm>
        </p:spPr>
        <p:txBody>
          <a:bodyPr>
            <a:normAutofit/>
          </a:bodyPr>
          <a:lstStyle/>
          <a:p>
            <a:pPr algn="l"/>
            <a:r>
              <a:rPr lang="es-MX" sz="3600" b="1" dirty="0">
                <a:solidFill>
                  <a:schemeClr val="tx2"/>
                </a:solidFill>
              </a:rPr>
              <a:t>CONTENIDO</a:t>
            </a:r>
            <a:endParaRPr lang="es-CL" sz="3600" b="1" dirty="0">
              <a:solidFill>
                <a:schemeClr val="tx2"/>
              </a:solidFill>
            </a:endParaRPr>
          </a:p>
        </p:txBody>
      </p:sp>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95536" y="1700808"/>
            <a:ext cx="5040560" cy="3139321"/>
          </a:xfrm>
          <a:prstGeom prst="rect">
            <a:avLst/>
          </a:prstGeom>
        </p:spPr>
        <p:txBody>
          <a:bodyPr wrap="square">
            <a:spAutoFit/>
          </a:bodyPr>
          <a:lstStyle/>
          <a:p>
            <a:pPr marL="342900" indent="-342900" algn="just">
              <a:buAutoNum type="arabicPeriod"/>
            </a:pPr>
            <a:r>
              <a:rPr lang="es-MX" b="1" i="1" dirty="0">
                <a:solidFill>
                  <a:schemeClr val="tx1">
                    <a:lumMod val="65000"/>
                    <a:lumOff val="35000"/>
                  </a:schemeClr>
                </a:solidFill>
              </a:rPr>
              <a:t>Riesgos Psicosociales, Buenas Prácticas y Cómo abordar el autocuidado en tiempos de Pandemia.</a:t>
            </a:r>
          </a:p>
          <a:p>
            <a:pPr marL="342900" indent="-342900" algn="just">
              <a:buAutoNum type="arabicPeriod"/>
            </a:pPr>
            <a:endParaRPr lang="es-MX" b="1" i="1" dirty="0">
              <a:solidFill>
                <a:schemeClr val="tx1">
                  <a:lumMod val="65000"/>
                  <a:lumOff val="35000"/>
                </a:schemeClr>
              </a:solidFill>
            </a:endParaRPr>
          </a:p>
          <a:p>
            <a:pPr marL="342900" indent="-342900" algn="just">
              <a:buAutoNum type="arabicPeriod"/>
            </a:pPr>
            <a:r>
              <a:rPr lang="es-MX" b="1" i="1" dirty="0">
                <a:solidFill>
                  <a:schemeClr val="tx1">
                    <a:lumMod val="65000"/>
                    <a:lumOff val="35000"/>
                  </a:schemeClr>
                </a:solidFill>
              </a:rPr>
              <a:t>Otros riesgos y cómo abordarlos: </a:t>
            </a:r>
          </a:p>
          <a:p>
            <a:pPr marL="800100" lvl="1" indent="-342900" algn="just">
              <a:buFont typeface="Arial" panose="020B0604020202020204" pitchFamily="34" charset="0"/>
              <a:buChar char="•"/>
            </a:pPr>
            <a:r>
              <a:rPr lang="es-MX" i="1" dirty="0">
                <a:solidFill>
                  <a:schemeClr val="tx1">
                    <a:lumMod val="65000"/>
                    <a:lumOff val="35000"/>
                  </a:schemeClr>
                </a:solidFill>
              </a:rPr>
              <a:t>Alcoholismo y Drogadicción</a:t>
            </a:r>
          </a:p>
          <a:p>
            <a:pPr marL="800100" lvl="1" indent="-342900" algn="just">
              <a:buFont typeface="Arial" panose="020B0604020202020204" pitchFamily="34" charset="0"/>
              <a:buChar char="•"/>
            </a:pPr>
            <a:r>
              <a:rPr lang="es-MX" i="1" dirty="0">
                <a:solidFill>
                  <a:schemeClr val="tx1">
                    <a:lumMod val="65000"/>
                    <a:lumOff val="35000"/>
                  </a:schemeClr>
                </a:solidFill>
              </a:rPr>
              <a:t>Violencia Intrafamiliar</a:t>
            </a:r>
          </a:p>
          <a:p>
            <a:pPr marL="1257300" lvl="2" indent="-342900" algn="just">
              <a:buFont typeface="Arial" panose="020B0604020202020204" pitchFamily="34" charset="0"/>
              <a:buChar char="•"/>
            </a:pPr>
            <a:r>
              <a:rPr lang="es-MX" i="1" dirty="0">
                <a:solidFill>
                  <a:schemeClr val="tx1">
                    <a:lumMod val="65000"/>
                    <a:lumOff val="35000"/>
                  </a:schemeClr>
                </a:solidFill>
              </a:rPr>
              <a:t>Medidas de Protección</a:t>
            </a:r>
          </a:p>
          <a:p>
            <a:pPr marL="1257300" lvl="2" indent="-342900" algn="just">
              <a:buFont typeface="Arial" panose="020B0604020202020204" pitchFamily="34" charset="0"/>
              <a:buChar char="•"/>
            </a:pPr>
            <a:r>
              <a:rPr lang="es-MX" i="1" dirty="0">
                <a:solidFill>
                  <a:schemeClr val="tx1">
                    <a:lumMod val="65000"/>
                    <a:lumOff val="35000"/>
                  </a:schemeClr>
                </a:solidFill>
              </a:rPr>
              <a:t>Mascarilla 19</a:t>
            </a:r>
          </a:p>
          <a:p>
            <a:pPr marL="1257300" lvl="2" indent="-342900" algn="just">
              <a:buFont typeface="Arial" panose="020B0604020202020204" pitchFamily="34" charset="0"/>
              <a:buChar char="•"/>
            </a:pPr>
            <a:r>
              <a:rPr lang="es-MX" i="1" dirty="0">
                <a:solidFill>
                  <a:schemeClr val="tx1">
                    <a:lumMod val="65000"/>
                    <a:lumOff val="35000"/>
                  </a:schemeClr>
                </a:solidFill>
              </a:rPr>
              <a:t>WhatsApp Contra la VIF (violencia intrafamiliar)</a:t>
            </a:r>
          </a:p>
        </p:txBody>
      </p:sp>
      <p:pic>
        <p:nvPicPr>
          <p:cNvPr id="3" name="2 Imagen"/>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45486" r="11351"/>
          <a:stretch/>
        </p:blipFill>
        <p:spPr>
          <a:xfrm>
            <a:off x="5707117" y="-19821"/>
            <a:ext cx="4950373" cy="6877819"/>
          </a:xfrm>
          <a:prstGeom prst="rect">
            <a:avLst/>
          </a:prstGeom>
        </p:spPr>
      </p:pic>
    </p:spTree>
    <p:extLst>
      <p:ext uri="{BB962C8B-B14F-4D97-AF65-F5344CB8AC3E}">
        <p14:creationId xmlns:p14="http://schemas.microsoft.com/office/powerpoint/2010/main" val="140135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6" y="188640"/>
            <a:ext cx="1133411" cy="1534619"/>
          </a:xfrm>
          <a:prstGeom prst="rect">
            <a:avLst/>
          </a:prstGeom>
        </p:spPr>
      </p:pic>
      <p:sp>
        <p:nvSpPr>
          <p:cNvPr id="2" name="1 Rectángulo"/>
          <p:cNvSpPr/>
          <p:nvPr/>
        </p:nvSpPr>
        <p:spPr>
          <a:xfrm>
            <a:off x="611560" y="1875596"/>
            <a:ext cx="7838462" cy="3785652"/>
          </a:xfrm>
          <a:prstGeom prst="rect">
            <a:avLst/>
          </a:prstGeom>
        </p:spPr>
        <p:txBody>
          <a:bodyPr wrap="square">
            <a:spAutoFit/>
          </a:bodyPr>
          <a:lstStyle/>
          <a:p>
            <a:pPr marL="342900" indent="-342900" algn="just">
              <a:buFont typeface="Arial" panose="020B0604020202020204" pitchFamily="34" charset="0"/>
              <a:buChar char="•"/>
            </a:pPr>
            <a:r>
              <a:rPr lang="es-MX" sz="2000" b="1" dirty="0">
                <a:solidFill>
                  <a:schemeClr val="tx1">
                    <a:lumMod val="65000"/>
                    <a:lumOff val="35000"/>
                  </a:schemeClr>
                </a:solidFill>
              </a:rPr>
              <a:t>La metanfetamina </a:t>
            </a:r>
            <a:r>
              <a:rPr lang="es-MX" sz="2000" dirty="0">
                <a:solidFill>
                  <a:schemeClr val="tx1">
                    <a:lumMod val="65000"/>
                    <a:lumOff val="35000"/>
                  </a:schemeClr>
                </a:solidFill>
              </a:rPr>
              <a:t>contrae los vasos sanguíneos, lo cual puede contribuir al daño pulmonar y existen datos que sugieren que el uso incorrecto de opioides puede afectar al funcionamiento del sistema inmunitario (Sacerdote, 2006).</a:t>
            </a:r>
          </a:p>
          <a:p>
            <a:pPr marL="342900" indent="-342900" algn="just">
              <a:buFont typeface="Arial" panose="020B0604020202020204" pitchFamily="34" charset="0"/>
              <a:buChar char="•"/>
            </a:pPr>
            <a:r>
              <a:rPr lang="es-MX" sz="2000" dirty="0">
                <a:solidFill>
                  <a:schemeClr val="tx1">
                    <a:lumMod val="65000"/>
                    <a:lumOff val="35000"/>
                  </a:schemeClr>
                </a:solidFill>
              </a:rPr>
              <a:t>Existe una alta prevalencia del VIH, de las infecciones por hepatitis víricas y del cáncer de hígado en las personas que se </a:t>
            </a:r>
            <a:r>
              <a:rPr lang="es-MX" sz="2000" b="1" dirty="0">
                <a:solidFill>
                  <a:schemeClr val="tx1">
                    <a:lumMod val="65000"/>
                    <a:lumOff val="35000"/>
                  </a:schemeClr>
                </a:solidFill>
              </a:rPr>
              <a:t>inyectan drogas</a:t>
            </a:r>
            <a:r>
              <a:rPr lang="es-MX" sz="2000" dirty="0">
                <a:solidFill>
                  <a:schemeClr val="tx1">
                    <a:lumMod val="65000"/>
                    <a:lumOff val="35000"/>
                  </a:schemeClr>
                </a:solidFill>
              </a:rPr>
              <a:t>, que como consecuencia de ello tienen sistemas inmunitarios debilitados.</a:t>
            </a:r>
          </a:p>
          <a:p>
            <a:pPr marL="342900" indent="-342900" algn="just">
              <a:buFont typeface="Arial" panose="020B0604020202020204" pitchFamily="34" charset="0"/>
              <a:buChar char="•"/>
            </a:pPr>
            <a:r>
              <a:rPr lang="es-MX" sz="2000" dirty="0">
                <a:solidFill>
                  <a:schemeClr val="tx1">
                    <a:lumMod val="65000"/>
                    <a:lumOff val="35000"/>
                  </a:schemeClr>
                </a:solidFill>
              </a:rPr>
              <a:t>El consumo de </a:t>
            </a:r>
            <a:r>
              <a:rPr lang="es-MX" sz="2000" b="1" dirty="0">
                <a:solidFill>
                  <a:schemeClr val="tx1">
                    <a:lumMod val="65000"/>
                    <a:lumOff val="35000"/>
                  </a:schemeClr>
                </a:solidFill>
              </a:rPr>
              <a:t>tabaco</a:t>
            </a:r>
            <a:r>
              <a:rPr lang="es-MX" sz="2000" dirty="0">
                <a:solidFill>
                  <a:schemeClr val="tx1">
                    <a:lumMod val="65000"/>
                    <a:lumOff val="35000"/>
                  </a:schemeClr>
                </a:solidFill>
              </a:rPr>
              <a:t> y la dependencia de la nicotina son muy habituales en algunos grupos de consumidores de drogas y pueden aumentar los riesgos de experimentar consecuencias más negativas.</a:t>
            </a:r>
          </a:p>
          <a:p>
            <a:pPr marL="342900" indent="-342900" algn="just">
              <a:buFont typeface="Arial" panose="020B0604020202020204" pitchFamily="34" charset="0"/>
              <a:buChar char="•"/>
            </a:pPr>
            <a:endParaRPr lang="es-MX" sz="2000" dirty="0">
              <a:solidFill>
                <a:schemeClr val="tx1">
                  <a:lumMod val="65000"/>
                  <a:lumOff val="35000"/>
                </a:schemeClr>
              </a:solidFill>
            </a:endParaRPr>
          </a:p>
        </p:txBody>
      </p:sp>
    </p:spTree>
    <p:extLst>
      <p:ext uri="{BB962C8B-B14F-4D97-AF65-F5344CB8AC3E}">
        <p14:creationId xmlns:p14="http://schemas.microsoft.com/office/powerpoint/2010/main" val="23198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6" y="188640"/>
            <a:ext cx="1133411" cy="1534619"/>
          </a:xfrm>
          <a:prstGeom prst="rect">
            <a:avLst/>
          </a:prstGeom>
        </p:spPr>
      </p:pic>
      <p:sp>
        <p:nvSpPr>
          <p:cNvPr id="2" name="1 Rectángulo"/>
          <p:cNvSpPr/>
          <p:nvPr/>
        </p:nvSpPr>
        <p:spPr>
          <a:xfrm>
            <a:off x="611560" y="1875596"/>
            <a:ext cx="7838462" cy="4093428"/>
          </a:xfrm>
          <a:prstGeom prst="rect">
            <a:avLst/>
          </a:prstGeom>
        </p:spPr>
        <p:txBody>
          <a:bodyPr wrap="square">
            <a:spAutoFit/>
          </a:bodyPr>
          <a:lstStyle/>
          <a:p>
            <a:pPr marL="342900" indent="-342900" algn="just">
              <a:buFont typeface="Arial" panose="020B0604020202020204" pitchFamily="34" charset="0"/>
              <a:buChar char="•"/>
            </a:pPr>
            <a:r>
              <a:rPr lang="es-MX" sz="2000" b="1" dirty="0">
                <a:solidFill>
                  <a:schemeClr val="tx1">
                    <a:lumMod val="65000"/>
                    <a:lumOff val="35000"/>
                  </a:schemeClr>
                </a:solidFill>
              </a:rPr>
              <a:t>La Marihuana </a:t>
            </a:r>
            <a:r>
              <a:rPr lang="es-MX" sz="2000" dirty="0">
                <a:solidFill>
                  <a:schemeClr val="tx1">
                    <a:lumMod val="65000"/>
                    <a:lumOff val="35000"/>
                  </a:schemeClr>
                </a:solidFill>
              </a:rPr>
              <a:t>puede generar episodios de angustia, alteraciones en el estado de ánimo, en las relaciones interpersonales y dificultad para la resolución de problemas.</a:t>
            </a:r>
          </a:p>
          <a:p>
            <a:pPr marL="342900" indent="-342900" algn="just">
              <a:buFont typeface="Arial" panose="020B0604020202020204" pitchFamily="34" charset="0"/>
              <a:buChar char="•"/>
            </a:pPr>
            <a:r>
              <a:rPr lang="es-MX" sz="2000" dirty="0">
                <a:solidFill>
                  <a:schemeClr val="tx1">
                    <a:lumMod val="65000"/>
                    <a:lumOff val="35000"/>
                  </a:schemeClr>
                </a:solidFill>
              </a:rPr>
              <a:t>Debilita el sistema respiratorio, provoca los mismo efectos que el tabaco sobre los pulmones, </a:t>
            </a:r>
            <a:r>
              <a:rPr lang="es-ES" sz="2000" dirty="0">
                <a:solidFill>
                  <a:schemeClr val="tx1">
                    <a:lumMod val="65000"/>
                    <a:lumOff val="35000"/>
                  </a:schemeClr>
                </a:solidFill>
              </a:rPr>
              <a:t>porque el humo se retiene en ellos conteniendo el monóxido de carbono. Esto inflama los pulmones y produce riesgos de contraer enfermedades como la neumonía, bronquitis crónica, </a:t>
            </a:r>
            <a:r>
              <a:rPr lang="es-MX" sz="2000" dirty="0">
                <a:solidFill>
                  <a:schemeClr val="tx1">
                    <a:lumMod val="65000"/>
                    <a:lumOff val="35000"/>
                  </a:schemeClr>
                </a:solidFill>
              </a:rPr>
              <a:t>originando mayores probabilidades de desarrollar enfermedades como asma y cáncer.</a:t>
            </a:r>
          </a:p>
          <a:p>
            <a:pPr marL="342900" indent="-342900" algn="just">
              <a:buFont typeface="Arial" panose="020B0604020202020204" pitchFamily="34" charset="0"/>
              <a:buChar char="•"/>
            </a:pPr>
            <a:r>
              <a:rPr lang="es-MX" sz="2000" dirty="0">
                <a:solidFill>
                  <a:schemeClr val="tx1">
                    <a:lumMod val="65000"/>
                    <a:lumOff val="35000"/>
                  </a:schemeClr>
                </a:solidFill>
              </a:rPr>
              <a:t>Aumenta el ritmo cardiaco, lo que facilita la manifestación de dolencias cardiovasculares.</a:t>
            </a:r>
          </a:p>
          <a:p>
            <a:pPr marL="342900" indent="-342900" algn="just">
              <a:buFont typeface="Arial" panose="020B0604020202020204" pitchFamily="34" charset="0"/>
              <a:buChar char="•"/>
            </a:pPr>
            <a:endParaRPr lang="es-MX" sz="2000" dirty="0">
              <a:solidFill>
                <a:schemeClr val="tx1">
                  <a:lumMod val="65000"/>
                  <a:lumOff val="35000"/>
                </a:schemeClr>
              </a:solidFill>
            </a:endParaRPr>
          </a:p>
          <a:p>
            <a:pPr marL="342900" indent="-342900" algn="just">
              <a:buFont typeface="Arial" panose="020B0604020202020204" pitchFamily="34" charset="0"/>
              <a:buChar char="•"/>
            </a:pPr>
            <a:endParaRPr lang="es-MX" sz="2000" dirty="0">
              <a:solidFill>
                <a:schemeClr val="tx1">
                  <a:lumMod val="65000"/>
                  <a:lumOff val="35000"/>
                </a:schemeClr>
              </a:solidFill>
            </a:endParaRPr>
          </a:p>
        </p:txBody>
      </p:sp>
      <p:pic>
        <p:nvPicPr>
          <p:cNvPr id="3" name="Imagen 2">
            <a:extLst>
              <a:ext uri="{FF2B5EF4-FFF2-40B4-BE49-F238E27FC236}">
                <a16:creationId xmlns:a16="http://schemas.microsoft.com/office/drawing/2014/main" id="{3712A679-75D7-40BD-8F09-A3A382C18F2B}"/>
              </a:ext>
            </a:extLst>
          </p:cNvPr>
          <p:cNvPicPr>
            <a:picLocks noChangeAspect="1"/>
          </p:cNvPicPr>
          <p:nvPr/>
        </p:nvPicPr>
        <p:blipFill>
          <a:blip r:embed="rId3"/>
          <a:stretch>
            <a:fillRect/>
          </a:stretch>
        </p:blipFill>
        <p:spPr>
          <a:xfrm>
            <a:off x="5436096" y="5422981"/>
            <a:ext cx="2584928" cy="847417"/>
          </a:xfrm>
          <a:prstGeom prst="rect">
            <a:avLst/>
          </a:prstGeom>
        </p:spPr>
      </p:pic>
      <p:pic>
        <p:nvPicPr>
          <p:cNvPr id="6" name="Imagen 5">
            <a:extLst>
              <a:ext uri="{FF2B5EF4-FFF2-40B4-BE49-F238E27FC236}">
                <a16:creationId xmlns:a16="http://schemas.microsoft.com/office/drawing/2014/main" id="{708A6935-8070-4B97-8B91-C219114B868A}"/>
              </a:ext>
            </a:extLst>
          </p:cNvPr>
          <p:cNvPicPr>
            <a:picLocks noChangeAspect="1"/>
          </p:cNvPicPr>
          <p:nvPr/>
        </p:nvPicPr>
        <p:blipFill>
          <a:blip r:embed="rId4"/>
          <a:stretch>
            <a:fillRect/>
          </a:stretch>
        </p:blipFill>
        <p:spPr>
          <a:xfrm>
            <a:off x="6156176" y="5647853"/>
            <a:ext cx="999831" cy="999831"/>
          </a:xfrm>
          <a:prstGeom prst="rect">
            <a:avLst/>
          </a:prstGeom>
        </p:spPr>
      </p:pic>
      <p:pic>
        <p:nvPicPr>
          <p:cNvPr id="7" name="Imagen 6">
            <a:extLst>
              <a:ext uri="{FF2B5EF4-FFF2-40B4-BE49-F238E27FC236}">
                <a16:creationId xmlns:a16="http://schemas.microsoft.com/office/drawing/2014/main" id="{300A37A9-EADF-4D88-9E7D-1DCBEA5CE735}"/>
              </a:ext>
            </a:extLst>
          </p:cNvPr>
          <p:cNvPicPr>
            <a:picLocks noChangeAspect="1"/>
          </p:cNvPicPr>
          <p:nvPr/>
        </p:nvPicPr>
        <p:blipFill>
          <a:blip r:embed="rId4"/>
          <a:stretch>
            <a:fillRect/>
          </a:stretch>
        </p:blipFill>
        <p:spPr>
          <a:xfrm>
            <a:off x="3945505" y="5320182"/>
            <a:ext cx="1327502" cy="1327502"/>
          </a:xfrm>
          <a:prstGeom prst="rect">
            <a:avLst/>
          </a:prstGeom>
        </p:spPr>
      </p:pic>
    </p:spTree>
    <p:extLst>
      <p:ext uri="{BB962C8B-B14F-4D97-AF65-F5344CB8AC3E}">
        <p14:creationId xmlns:p14="http://schemas.microsoft.com/office/powerpoint/2010/main" val="302087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844824"/>
            <a:ext cx="7838462" cy="3477875"/>
          </a:xfrm>
          <a:prstGeom prst="rect">
            <a:avLst/>
          </a:prstGeom>
        </p:spPr>
        <p:txBody>
          <a:bodyPr wrap="square">
            <a:spAutoFit/>
          </a:bodyPr>
          <a:lstStyle/>
          <a:p>
            <a:pPr algn="just"/>
            <a:r>
              <a:rPr lang="es-MX" sz="2000" b="1" dirty="0">
                <a:solidFill>
                  <a:schemeClr val="tx1">
                    <a:lumMod val="65000"/>
                    <a:lumOff val="35000"/>
                  </a:schemeClr>
                </a:solidFill>
              </a:rPr>
              <a:t>¿Compartir los implementos para el consumo de drogas o alcohol puede aumentar el riesgo de contagio de Covid-19?</a:t>
            </a:r>
          </a:p>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rPr>
              <a:t>Sí, el uso compartido de material para beber, fumar, inhalar o </a:t>
            </a:r>
            <a:r>
              <a:rPr lang="es-MX" sz="2000" dirty="0" err="1">
                <a:solidFill>
                  <a:schemeClr val="tx1">
                    <a:lumMod val="65000"/>
                    <a:lumOff val="35000"/>
                  </a:schemeClr>
                </a:solidFill>
              </a:rPr>
              <a:t>vapear</a:t>
            </a:r>
            <a:r>
              <a:rPr lang="es-MX" sz="2000" dirty="0">
                <a:solidFill>
                  <a:schemeClr val="tx1">
                    <a:lumMod val="65000"/>
                    <a:lumOff val="35000"/>
                  </a:schemeClr>
                </a:solidFill>
              </a:rPr>
              <a:t> o equipos de inyección contaminados por COVID-19 puede aumentar el riesgo de contagio y contribuir a la propagación del virus, ya que se transmite fundamentalmente de una persona a otra o a través de las gotas respiratorias que produce una persona infectada cuando tose o estornuda. El virus también puede sobrevivir en determinadas superficies durante períodos de tiempo relativamente prolongados. </a:t>
            </a:r>
          </a:p>
          <a:p>
            <a:pPr marL="342900" indent="-342900" algn="just">
              <a:buFont typeface="Arial" panose="020B0604020202020204" pitchFamily="34" charset="0"/>
              <a:buChar char="•"/>
            </a:pPr>
            <a:endParaRPr lang="es-MX" sz="2000" dirty="0">
              <a:solidFill>
                <a:schemeClr val="tx1">
                  <a:lumMod val="65000"/>
                  <a:lumOff val="35000"/>
                </a:schemeClr>
              </a:solidFill>
            </a:endParaRP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288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844824"/>
            <a:ext cx="7838462" cy="3170099"/>
          </a:xfrm>
          <a:prstGeom prst="rect">
            <a:avLst/>
          </a:prstGeom>
        </p:spPr>
        <p:txBody>
          <a:bodyPr wrap="square">
            <a:spAutoFit/>
          </a:bodyPr>
          <a:lstStyle/>
          <a:p>
            <a:pPr algn="just"/>
            <a:r>
              <a:rPr lang="es-MX" sz="2000" b="1" dirty="0">
                <a:solidFill>
                  <a:schemeClr val="tx1">
                    <a:lumMod val="65000"/>
                    <a:lumOff val="35000"/>
                  </a:schemeClr>
                </a:solidFill>
              </a:rPr>
              <a:t>¿Qué otros daños pueden perjudicar mi salud si incremento el consumo de alcohol o drogas en periodo de cuarentena o de trabajo esporádico?</a:t>
            </a:r>
          </a:p>
          <a:p>
            <a:pPr algn="just"/>
            <a:endParaRPr lang="es-MX" sz="2000" b="1" dirty="0">
              <a:solidFill>
                <a:schemeClr val="tx1">
                  <a:lumMod val="65000"/>
                  <a:lumOff val="35000"/>
                </a:schemeClr>
              </a:solidFill>
            </a:endParaRPr>
          </a:p>
          <a:p>
            <a:pPr marL="342900" indent="-342900" algn="just">
              <a:buFont typeface="Arial" panose="020B0604020202020204" pitchFamily="34" charset="0"/>
              <a:buChar char="•"/>
            </a:pPr>
            <a:r>
              <a:rPr lang="es-MX" sz="2000" dirty="0">
                <a:solidFill>
                  <a:schemeClr val="tx1">
                    <a:lumMod val="65000"/>
                    <a:lumOff val="35000"/>
                  </a:schemeClr>
                </a:solidFill>
              </a:rPr>
              <a:t>Puede atraer consecuencias sociales negativas como involucrarse en peleas, afectar o dañar la vida familiar, el matrimonio, las relaciones laborales, los estudios, la relación con los amigos, la vida social. </a:t>
            </a:r>
          </a:p>
          <a:p>
            <a:pPr marL="342900" indent="-342900" algn="just">
              <a:buFont typeface="Arial" panose="020B0604020202020204" pitchFamily="34" charset="0"/>
              <a:buChar char="•"/>
            </a:pPr>
            <a:r>
              <a:rPr lang="es-MX" sz="2000" dirty="0">
                <a:solidFill>
                  <a:schemeClr val="tx1">
                    <a:lumMod val="65000"/>
                    <a:lumOff val="35000"/>
                  </a:schemeClr>
                </a:solidFill>
              </a:rPr>
              <a:t>Disminución en el rendimiento laboral, más ausentismo. </a:t>
            </a:r>
          </a:p>
          <a:p>
            <a:pPr marL="342900" indent="-342900" algn="just">
              <a:buFont typeface="Arial" panose="020B0604020202020204" pitchFamily="34" charset="0"/>
              <a:buChar char="•"/>
            </a:pPr>
            <a:r>
              <a:rPr lang="es-MX" sz="2000" dirty="0">
                <a:solidFill>
                  <a:schemeClr val="tx1">
                    <a:lumMod val="65000"/>
                    <a:lumOff val="35000"/>
                  </a:schemeClr>
                </a:solidFill>
              </a:rPr>
              <a:t>El alcohol incrementa el riesgo de asistencia a las emergencias hospitalarias, dependiendo de la dosis, e incrementa el riesgo de sufrir operaciones y complicaciones quirúrgicas.</a:t>
            </a: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309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844824"/>
            <a:ext cx="7838462" cy="4401205"/>
          </a:xfrm>
          <a:prstGeom prst="rect">
            <a:avLst/>
          </a:prstGeom>
        </p:spPr>
        <p:txBody>
          <a:bodyPr wrap="square">
            <a:spAutoFit/>
          </a:bodyPr>
          <a:lstStyle/>
          <a:p>
            <a:pPr algn="just"/>
            <a:r>
              <a:rPr lang="es-MX" sz="2000" b="1" dirty="0">
                <a:solidFill>
                  <a:schemeClr val="tx1">
                    <a:lumMod val="65000"/>
                    <a:lumOff val="35000"/>
                  </a:schemeClr>
                </a:solidFill>
              </a:rPr>
              <a:t>¿Qué otros daños pueden perjudicar mi salud si incremento el consumo de alcohol o drogas en periodo de cuarentena o de trabajo esporádico?</a:t>
            </a:r>
          </a:p>
          <a:p>
            <a:pPr algn="just"/>
            <a:endParaRPr lang="es-MX" sz="2000" b="1" dirty="0">
              <a:solidFill>
                <a:schemeClr val="tx1">
                  <a:lumMod val="65000"/>
                  <a:lumOff val="35000"/>
                </a:schemeClr>
              </a:solidFill>
            </a:endParaRPr>
          </a:p>
          <a:p>
            <a:pPr marL="342900" indent="-342900" algn="just">
              <a:buFont typeface="Arial" panose="020B0604020202020204" pitchFamily="34" charset="0"/>
              <a:buChar char="•"/>
            </a:pPr>
            <a:r>
              <a:rPr lang="es-MX" sz="2000" dirty="0">
                <a:solidFill>
                  <a:schemeClr val="tx1">
                    <a:lumMod val="65000"/>
                    <a:lumOff val="35000"/>
                  </a:schemeClr>
                </a:solidFill>
              </a:rPr>
              <a:t>Existe una relación directa entre el consumo de alcohol y el riesgo de cometer suicidio o intento de suicidio, más probable por intoxicación que por consumo en general.</a:t>
            </a:r>
          </a:p>
          <a:p>
            <a:pPr marL="342900" indent="-342900" algn="just">
              <a:buFont typeface="Arial" panose="020B0604020202020204" pitchFamily="34" charset="0"/>
              <a:buChar char="•"/>
            </a:pPr>
            <a:r>
              <a:rPr lang="es-MX" sz="2000" dirty="0">
                <a:solidFill>
                  <a:schemeClr val="tx1">
                    <a:lumMod val="65000"/>
                    <a:lumOff val="35000"/>
                  </a:schemeClr>
                </a:solidFill>
              </a:rPr>
              <a:t>Enfermedades </a:t>
            </a:r>
            <a:r>
              <a:rPr lang="es-MX" sz="2000" dirty="0" err="1">
                <a:solidFill>
                  <a:schemeClr val="tx1">
                    <a:lumMod val="65000"/>
                    <a:lumOff val="35000"/>
                  </a:schemeClr>
                </a:solidFill>
              </a:rPr>
              <a:t>Neuro</a:t>
            </a:r>
            <a:r>
              <a:rPr lang="es-MX" sz="2000" dirty="0">
                <a:solidFill>
                  <a:schemeClr val="tx1">
                    <a:lumMod val="65000"/>
                    <a:lumOff val="35000"/>
                  </a:schemeClr>
                </a:solidFill>
              </a:rPr>
              <a:t>– psiquiátricas, mayor ansiedad y trastornos del sueño.</a:t>
            </a:r>
          </a:p>
          <a:p>
            <a:pPr marL="342900" indent="-342900" algn="just">
              <a:buFont typeface="Arial" panose="020B0604020202020204" pitchFamily="34" charset="0"/>
              <a:buChar char="•"/>
            </a:pPr>
            <a:r>
              <a:rPr lang="es-MX" sz="2000" dirty="0">
                <a:solidFill>
                  <a:schemeClr val="tx1">
                    <a:lumMod val="65000"/>
                    <a:lumOff val="35000"/>
                  </a:schemeClr>
                </a:solidFill>
              </a:rPr>
              <a:t>Las afecciones por el consumo de alcohol constituyen un factor de riesgo para los trastornos depresivos. En general, un mayor consumo de alcohol está antes de un trastorno depresivo y, por otro lado, luego de un período de abstinencia los síntomas depresivos tienden a mejorar. </a:t>
            </a:r>
          </a:p>
          <a:p>
            <a:pPr algn="just"/>
            <a:endParaRPr lang="es-MX" sz="2000" dirty="0">
              <a:solidFill>
                <a:schemeClr val="tx1">
                  <a:lumMod val="65000"/>
                  <a:lumOff val="35000"/>
                </a:schemeClr>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511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772816"/>
            <a:ext cx="7838462" cy="3170099"/>
          </a:xfrm>
          <a:prstGeom prst="rect">
            <a:avLst/>
          </a:prstGeom>
        </p:spPr>
        <p:txBody>
          <a:bodyPr wrap="square">
            <a:spAutoFit/>
          </a:bodyPr>
          <a:lstStyle/>
          <a:p>
            <a:pPr algn="just"/>
            <a:r>
              <a:rPr lang="es-MX" sz="2000" b="1" dirty="0">
                <a:solidFill>
                  <a:schemeClr val="tx1">
                    <a:lumMod val="65000"/>
                    <a:lumOff val="35000"/>
                  </a:schemeClr>
                </a:solidFill>
              </a:rPr>
              <a:t>¿Qué otros daños pueden perjudicar mi salud si incremento el consumo de alcohol o drogas en periodo de cuarentena o de trabajo esporádico?</a:t>
            </a:r>
          </a:p>
          <a:p>
            <a:pPr algn="just"/>
            <a:endParaRPr lang="es-MX" sz="2000" b="1" dirty="0">
              <a:solidFill>
                <a:schemeClr val="tx1">
                  <a:lumMod val="65000"/>
                  <a:lumOff val="35000"/>
                </a:schemeClr>
              </a:solidFill>
            </a:endParaRPr>
          </a:p>
          <a:p>
            <a:pPr marL="342900" indent="-342900" algn="just">
              <a:buFont typeface="Arial" panose="020B0604020202020204" pitchFamily="34" charset="0"/>
              <a:buChar char="•"/>
            </a:pPr>
            <a:r>
              <a:rPr lang="es-MX" sz="2000" dirty="0">
                <a:solidFill>
                  <a:schemeClr val="tx1">
                    <a:lumMod val="65000"/>
                    <a:lumOff val="35000"/>
                  </a:schemeClr>
                </a:solidFill>
              </a:rPr>
              <a:t>El alcohol incrementa el riesgo de padecer cirrosis, pancreatitis crónica o aguda, dependiendo de las dosis. </a:t>
            </a:r>
          </a:p>
          <a:p>
            <a:pPr marL="342900" indent="-342900" algn="just">
              <a:buFont typeface="Arial" panose="020B0604020202020204" pitchFamily="34" charset="0"/>
              <a:buChar char="•"/>
            </a:pPr>
            <a:r>
              <a:rPr lang="es-MX" sz="2000" dirty="0">
                <a:solidFill>
                  <a:schemeClr val="tx1">
                    <a:lumMod val="65000"/>
                    <a:lumOff val="35000"/>
                  </a:schemeClr>
                </a:solidFill>
              </a:rPr>
              <a:t>El alcohol incrementa los riesgos de padecer cáncer de boca, esófago y laringe y, en menor escala, cáncer de estómago, colon o recto, en ese orden.</a:t>
            </a:r>
          </a:p>
          <a:p>
            <a:pPr marL="342900" indent="-342900" algn="just">
              <a:buFont typeface="Arial" panose="020B0604020202020204" pitchFamily="34" charset="0"/>
              <a:buChar char="•"/>
            </a:pPr>
            <a:r>
              <a:rPr lang="es-MX" sz="2000" dirty="0">
                <a:solidFill>
                  <a:schemeClr val="tx1">
                    <a:lumMod val="65000"/>
                    <a:lumOff val="35000"/>
                  </a:schemeClr>
                </a:solidFill>
              </a:rPr>
              <a:t>El consumo de alcohol aumenta en forma exponencial el riesgo de padecer cáncer de hígado y cáncer de mama. </a:t>
            </a: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525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844824"/>
            <a:ext cx="7838462" cy="3477875"/>
          </a:xfrm>
          <a:prstGeom prst="rect">
            <a:avLst/>
          </a:prstGeom>
        </p:spPr>
        <p:txBody>
          <a:bodyPr wrap="square">
            <a:spAutoFit/>
          </a:bodyPr>
          <a:lstStyle/>
          <a:p>
            <a:pPr algn="just"/>
            <a:r>
              <a:rPr lang="es-MX" sz="2000" b="1" dirty="0">
                <a:solidFill>
                  <a:schemeClr val="tx1">
                    <a:lumMod val="65000"/>
                    <a:lumOff val="35000"/>
                  </a:schemeClr>
                </a:solidFill>
              </a:rPr>
              <a:t>¿Qué otros daños pueden perjudicar mi salud si incremento el consumo de alcohol o drogas en periodo de cuarentena o de trabajo esporádico?</a:t>
            </a:r>
          </a:p>
          <a:p>
            <a:pPr algn="just"/>
            <a:endParaRPr lang="es-MX" sz="2000" b="1" dirty="0">
              <a:solidFill>
                <a:schemeClr val="tx1">
                  <a:lumMod val="65000"/>
                  <a:lumOff val="35000"/>
                </a:schemeClr>
              </a:solidFill>
            </a:endParaRPr>
          </a:p>
          <a:p>
            <a:pPr marL="342900" indent="-342900" algn="just">
              <a:buFont typeface="Arial" panose="020B0604020202020204" pitchFamily="34" charset="0"/>
              <a:buChar char="•"/>
            </a:pPr>
            <a:r>
              <a:rPr lang="es-MX" sz="2000" dirty="0">
                <a:solidFill>
                  <a:schemeClr val="tx1">
                    <a:lumMod val="65000"/>
                    <a:lumOff val="35000"/>
                  </a:schemeClr>
                </a:solidFill>
              </a:rPr>
              <a:t>Los episodios de ingesta importante aumentan el riesgo de padecer arritmias cardíacas y muerte coronaria repentina, aun en personas sin antecedentes cardíacos previos.</a:t>
            </a:r>
          </a:p>
          <a:p>
            <a:pPr marL="342900" indent="-342900" algn="just">
              <a:buFont typeface="Arial" panose="020B0604020202020204" pitchFamily="34" charset="0"/>
              <a:buChar char="•"/>
            </a:pPr>
            <a:r>
              <a:rPr lang="es-MX" sz="2000" dirty="0">
                <a:solidFill>
                  <a:schemeClr val="tx1">
                    <a:lumMod val="65000"/>
                    <a:lumOff val="35000"/>
                  </a:schemeClr>
                </a:solidFill>
              </a:rPr>
              <a:t>Consumir más de los límites diarios (aproximadamente dos copas de vino) aumenta el riesgo de enfermedades cardíacas, comparado con el riesgo de alguien que no consume alcohol.</a:t>
            </a:r>
          </a:p>
          <a:p>
            <a:pPr marL="342900" indent="-342900" algn="just">
              <a:buFont typeface="Arial" panose="020B0604020202020204" pitchFamily="34" charset="0"/>
              <a:buChar char="•"/>
            </a:pPr>
            <a:r>
              <a:rPr lang="es-MX" sz="2000" dirty="0">
                <a:solidFill>
                  <a:schemeClr val="tx1">
                    <a:lumMod val="65000"/>
                    <a:lumOff val="35000"/>
                  </a:schemeClr>
                </a:solidFill>
              </a:rPr>
              <a:t>El alcohol eleva la presión arterial e incrementa el riesgo de hipertensión, dependiendo de la dosis.</a:t>
            </a:r>
          </a:p>
        </p:txBody>
      </p:sp>
    </p:spTree>
    <p:extLst>
      <p:ext uri="{BB962C8B-B14F-4D97-AF65-F5344CB8AC3E}">
        <p14:creationId xmlns:p14="http://schemas.microsoft.com/office/powerpoint/2010/main" val="1879830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844824"/>
            <a:ext cx="7838462" cy="3477875"/>
          </a:xfrm>
          <a:prstGeom prst="rect">
            <a:avLst/>
          </a:prstGeom>
        </p:spPr>
        <p:txBody>
          <a:bodyPr wrap="square">
            <a:spAutoFit/>
          </a:bodyPr>
          <a:lstStyle/>
          <a:p>
            <a:pPr algn="just"/>
            <a:r>
              <a:rPr lang="es-MX" sz="2000" b="1" dirty="0">
                <a:solidFill>
                  <a:schemeClr val="tx1">
                    <a:lumMod val="65000"/>
                    <a:lumOff val="35000"/>
                  </a:schemeClr>
                </a:solidFill>
              </a:rPr>
              <a:t>¿Qué otros daños pueden perjudicar mi salud si incremento el consumo de alcohol o drogas en periodo de cuarentena o de trabajo esporádico?</a:t>
            </a:r>
          </a:p>
          <a:p>
            <a:pPr algn="just"/>
            <a:endParaRPr lang="es-MX" sz="2000" b="1" dirty="0">
              <a:solidFill>
                <a:schemeClr val="tx1">
                  <a:lumMod val="65000"/>
                  <a:lumOff val="35000"/>
                </a:schemeClr>
              </a:solidFill>
            </a:endParaRPr>
          </a:p>
          <a:p>
            <a:pPr marL="342900" indent="-342900" algn="just">
              <a:buFont typeface="Arial" panose="020B0604020202020204" pitchFamily="34" charset="0"/>
              <a:buChar char="•"/>
            </a:pPr>
            <a:r>
              <a:rPr lang="es-MX" sz="2000" dirty="0">
                <a:solidFill>
                  <a:schemeClr val="tx1">
                    <a:lumMod val="65000"/>
                    <a:lumOff val="35000"/>
                  </a:schemeClr>
                </a:solidFill>
              </a:rPr>
              <a:t>El alcohol puede interferir con el normal funcionamiento del sistema inmunológico y hace a la persona más propensa a contraer enfermedades infecciosas, incluyendo la neumonía, la tuberculosis y el VIH.</a:t>
            </a:r>
          </a:p>
          <a:p>
            <a:pPr marL="342900" indent="-342900" algn="just">
              <a:buFont typeface="Arial" panose="020B0604020202020204" pitchFamily="34" charset="0"/>
              <a:buChar char="•"/>
            </a:pPr>
            <a:r>
              <a:rPr lang="es-MX" sz="2000" dirty="0">
                <a:solidFill>
                  <a:schemeClr val="tx1">
                    <a:lumMod val="65000"/>
                    <a:lumOff val="35000"/>
                  </a:schemeClr>
                </a:solidFill>
              </a:rPr>
              <a:t>Aumenta el índice de mortalidad en jóvenes (mujeres menores de 45 y varones menores de 35 años), cualquier nivel de consumo de alcohol incrementa el riesgo general de muerte dependiendo de la dosis.</a:t>
            </a:r>
          </a:p>
          <a:p>
            <a:pPr algn="just"/>
            <a:endParaRPr lang="es-MX" sz="2000" dirty="0">
              <a:solidFill>
                <a:schemeClr val="tx1">
                  <a:lumMod val="65000"/>
                  <a:lumOff val="35000"/>
                </a:schemeClr>
              </a:solidFill>
            </a:endParaRP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397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580554"/>
            <a:ext cx="7838462" cy="3785652"/>
          </a:xfrm>
          <a:prstGeom prst="rect">
            <a:avLst/>
          </a:prstGeom>
        </p:spPr>
        <p:txBody>
          <a:bodyPr wrap="square">
            <a:spAutoFit/>
          </a:bodyPr>
          <a:lstStyle/>
          <a:p>
            <a:pPr algn="just"/>
            <a:r>
              <a:rPr lang="es-MX" sz="2000" b="1" dirty="0">
                <a:solidFill>
                  <a:schemeClr val="tx1">
                    <a:lumMod val="65000"/>
                    <a:lumOff val="35000"/>
                  </a:schemeClr>
                </a:solidFill>
              </a:rPr>
              <a:t>He escuchado que tomar un vaso de cerveza o vino no es perjudicial para salud, ¿es verdad? </a:t>
            </a:r>
          </a:p>
          <a:p>
            <a:pPr algn="just"/>
            <a:endParaRPr lang="es-MX" sz="2000" b="1" dirty="0">
              <a:solidFill>
                <a:schemeClr val="tx1">
                  <a:lumMod val="65000"/>
                  <a:lumOff val="35000"/>
                </a:schemeClr>
              </a:solidFill>
            </a:endParaRPr>
          </a:p>
          <a:p>
            <a:pPr algn="just"/>
            <a:r>
              <a:rPr lang="es-MX" sz="2000" dirty="0">
                <a:solidFill>
                  <a:schemeClr val="tx1">
                    <a:lumMod val="65000"/>
                    <a:lumOff val="35000"/>
                  </a:schemeClr>
                </a:solidFill>
              </a:rPr>
              <a:t>No, beber alcohol siempre será perjudicial para el organismo, sin embargo, existe el consumo de bajo riesgo. </a:t>
            </a:r>
            <a:r>
              <a:rPr lang="es-ES" sz="2000" dirty="0">
                <a:solidFill>
                  <a:schemeClr val="tx1">
                    <a:lumMod val="65000"/>
                    <a:lumOff val="35000"/>
                  </a:schemeClr>
                </a:solidFill>
              </a:rPr>
              <a:t>Este tipo de consumo se considera “más seguro” o de “menor riesgo” respecto de consecuencias negativas o daños. </a:t>
            </a:r>
          </a:p>
          <a:p>
            <a:pPr algn="just"/>
            <a:r>
              <a:rPr lang="es-ES" sz="2000" dirty="0">
                <a:solidFill>
                  <a:schemeClr val="tx1">
                    <a:lumMod val="65000"/>
                    <a:lumOff val="35000"/>
                  </a:schemeClr>
                </a:solidFill>
              </a:rPr>
              <a:t>Si una persona decide beber, lo recomendado es tomar solo 1 trago estándar en un mismo día (en este sentido se acoge el límite de la OMS de 20 </a:t>
            </a:r>
            <a:r>
              <a:rPr lang="es-ES" sz="2000" dirty="0" err="1">
                <a:solidFill>
                  <a:schemeClr val="tx1">
                    <a:lumMod val="65000"/>
                    <a:lumOff val="35000"/>
                  </a:schemeClr>
                </a:solidFill>
              </a:rPr>
              <a:t>grs</a:t>
            </a:r>
            <a:r>
              <a:rPr lang="es-ES" sz="2000" dirty="0">
                <a:solidFill>
                  <a:schemeClr val="tx1">
                    <a:lumMod val="65000"/>
                    <a:lumOff val="35000"/>
                  </a:schemeClr>
                </a:solidFill>
              </a:rPr>
              <a:t>. diarios, que no debe consumirse por más de 5 días a la semana). Esta medida es recomendada para hombres, ya que para mujeres lo ideal sería no más de 12 </a:t>
            </a:r>
            <a:r>
              <a:rPr lang="es-ES" sz="2000" dirty="0" err="1">
                <a:solidFill>
                  <a:schemeClr val="tx1">
                    <a:lumMod val="65000"/>
                    <a:lumOff val="35000"/>
                  </a:schemeClr>
                </a:solidFill>
              </a:rPr>
              <a:t>grs</a:t>
            </a:r>
            <a:r>
              <a:rPr lang="es-ES" sz="2000" dirty="0">
                <a:solidFill>
                  <a:schemeClr val="tx1">
                    <a:lumMod val="65000"/>
                    <a:lumOff val="35000"/>
                  </a:schemeClr>
                </a:solidFill>
              </a:rPr>
              <a:t>. </a:t>
            </a:r>
            <a:endParaRPr lang="es-MX" sz="2000" dirty="0">
              <a:solidFill>
                <a:schemeClr val="tx1">
                  <a:lumMod val="65000"/>
                  <a:lumOff val="35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0496" y="5251241"/>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446" y="5352392"/>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958" y="5135921"/>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a:extLst>
              <a:ext uri="{FF2B5EF4-FFF2-40B4-BE49-F238E27FC236}">
                <a16:creationId xmlns:a16="http://schemas.microsoft.com/office/drawing/2014/main" id="{9BBF9C46-C98F-45A4-A92C-8F86A7275452}"/>
              </a:ext>
            </a:extLst>
          </p:cNvPr>
          <p:cNvSpPr txBox="1"/>
          <p:nvPr/>
        </p:nvSpPr>
        <p:spPr>
          <a:xfrm>
            <a:off x="611560" y="6377716"/>
            <a:ext cx="7920880" cy="276999"/>
          </a:xfrm>
          <a:prstGeom prst="rect">
            <a:avLst/>
          </a:prstGeom>
          <a:noFill/>
        </p:spPr>
        <p:txBody>
          <a:bodyPr wrap="square" rtlCol="0">
            <a:spAutoFit/>
          </a:bodyPr>
          <a:lstStyle/>
          <a:p>
            <a:r>
              <a:rPr lang="es-CL" sz="1200" dirty="0"/>
              <a:t>Fuente: https://www.senda.gob.cl/wp-content/uploads/media/estudios/otrosSENDA/2016_Consumo_Alcohol_Chile.pdf</a:t>
            </a:r>
          </a:p>
        </p:txBody>
      </p:sp>
    </p:spTree>
    <p:extLst>
      <p:ext uri="{BB962C8B-B14F-4D97-AF65-F5344CB8AC3E}">
        <p14:creationId xmlns:p14="http://schemas.microsoft.com/office/powerpoint/2010/main" val="507230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700808"/>
            <a:ext cx="7838462" cy="4401205"/>
          </a:xfrm>
          <a:prstGeom prst="rect">
            <a:avLst/>
          </a:prstGeom>
        </p:spPr>
        <p:txBody>
          <a:bodyPr wrap="square">
            <a:spAutoFit/>
          </a:bodyPr>
          <a:lstStyle/>
          <a:p>
            <a:pPr algn="just"/>
            <a:r>
              <a:rPr lang="es-MX" sz="2000" b="1" dirty="0">
                <a:solidFill>
                  <a:schemeClr val="tx1">
                    <a:lumMod val="65000"/>
                    <a:lumOff val="35000"/>
                  </a:schemeClr>
                </a:solidFill>
              </a:rPr>
              <a:t>¿Qué medidas puedo tomar para evitar el consumo de alcohol o drogas en periodo de pandemia?</a:t>
            </a:r>
          </a:p>
          <a:p>
            <a:pPr algn="just"/>
            <a:endParaRPr lang="es-MX" sz="2000" b="1" dirty="0">
              <a:solidFill>
                <a:schemeClr val="tx1">
                  <a:lumMod val="65000"/>
                  <a:lumOff val="35000"/>
                </a:schemeClr>
              </a:solidFill>
            </a:endParaRPr>
          </a:p>
          <a:p>
            <a:pPr marL="342900" indent="-342900" algn="just">
              <a:buFont typeface="Arial" panose="020B0604020202020204" pitchFamily="34" charset="0"/>
              <a:buChar char="•"/>
            </a:pPr>
            <a:r>
              <a:rPr lang="es-MX" sz="2000" u="sng" dirty="0">
                <a:solidFill>
                  <a:schemeClr val="tx1">
                    <a:lumMod val="65000"/>
                    <a:lumOff val="35000"/>
                  </a:schemeClr>
                </a:solidFill>
              </a:rPr>
              <a:t>Aislados no significa estar solos</a:t>
            </a:r>
            <a:r>
              <a:rPr lang="es-MX" sz="2000" dirty="0">
                <a:solidFill>
                  <a:schemeClr val="tx1">
                    <a:lumMod val="65000"/>
                    <a:lumOff val="35000"/>
                  </a:schemeClr>
                </a:solidFill>
              </a:rPr>
              <a:t>: Mantenga el contacto con sus cercanos. Utilice las herramientas tecnológicas para acompañarse virtualmente. Esto le ayudará a disminuir la ansiedad y con ello, el consumo de alcohol y otras drogas. </a:t>
            </a:r>
          </a:p>
          <a:p>
            <a:pPr marL="342900" indent="-342900" algn="just">
              <a:buFont typeface="Arial" panose="020B0604020202020204" pitchFamily="34" charset="0"/>
              <a:buChar char="•"/>
            </a:pPr>
            <a:r>
              <a:rPr lang="es-MX" sz="2000" u="sng" dirty="0">
                <a:solidFill>
                  <a:schemeClr val="tx1">
                    <a:lumMod val="65000"/>
                    <a:lumOff val="35000"/>
                  </a:schemeClr>
                </a:solidFill>
              </a:rPr>
              <a:t>Hábitos sanos, mente sana</a:t>
            </a:r>
            <a:r>
              <a:rPr lang="es-MX" sz="2000" dirty="0">
                <a:solidFill>
                  <a:schemeClr val="tx1">
                    <a:lumMod val="65000"/>
                    <a:lumOff val="35000"/>
                  </a:schemeClr>
                </a:solidFill>
              </a:rPr>
              <a:t>: Mantenga sus horarios, hábitos saludables de alimentación y un buen dormir, le ayudará a prevenir el aburrimiento o el estrés. </a:t>
            </a:r>
          </a:p>
          <a:p>
            <a:pPr marL="342900" indent="-342900" algn="just">
              <a:buFont typeface="Arial" panose="020B0604020202020204" pitchFamily="34" charset="0"/>
              <a:buChar char="•"/>
            </a:pPr>
            <a:r>
              <a:rPr lang="es-MX" sz="2000" u="sng" dirty="0">
                <a:solidFill>
                  <a:schemeClr val="tx1">
                    <a:lumMod val="65000"/>
                    <a:lumOff val="35000"/>
                  </a:schemeClr>
                </a:solidFill>
              </a:rPr>
              <a:t>Un tiempo de cuarentena puede ser un buen tiempo para usted</a:t>
            </a:r>
            <a:r>
              <a:rPr lang="es-MX" sz="2000" dirty="0">
                <a:solidFill>
                  <a:schemeClr val="tx1">
                    <a:lumMod val="65000"/>
                    <a:lumOff val="35000"/>
                  </a:schemeClr>
                </a:solidFill>
              </a:rPr>
              <a:t>: Dele un buen uso a este tiempo, dedicándolo a actividades de su interés como leer, cocinar, ejercitarse, compartir con sus hijos, o aprender algo nuevo. </a:t>
            </a:r>
          </a:p>
        </p:txBody>
      </p:sp>
    </p:spTree>
    <p:extLst>
      <p:ext uri="{BB962C8B-B14F-4D97-AF65-F5344CB8AC3E}">
        <p14:creationId xmlns:p14="http://schemas.microsoft.com/office/powerpoint/2010/main" val="372658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8" name="7 Rectángulo"/>
          <p:cNvSpPr/>
          <p:nvPr/>
        </p:nvSpPr>
        <p:spPr>
          <a:xfrm>
            <a:off x="7740352" y="0"/>
            <a:ext cx="1403648" cy="171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827584" y="843971"/>
            <a:ext cx="7488832" cy="537582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1518894" y="2060848"/>
            <a:ext cx="6336704" cy="3096344"/>
          </a:xfrm>
        </p:spPr>
        <p:txBody>
          <a:bodyPr>
            <a:normAutofit fontScale="90000"/>
          </a:bodyPr>
          <a:lstStyle/>
          <a:p>
            <a:r>
              <a:rPr lang="es-MX" sz="4000" b="1" dirty="0">
                <a:solidFill>
                  <a:schemeClr val="accent5">
                    <a:lumMod val="50000"/>
                  </a:schemeClr>
                </a:solidFill>
              </a:rPr>
              <a:t>1. RIESGOS PSICOSOCIALES, BUENAS PRÁCTICAS Y COMO ABORDAR EL AUTOCUIDADO EN TIEMPOS DE PANDEMIA.</a:t>
            </a:r>
            <a:br>
              <a:rPr lang="es-MX" sz="4000" b="1" dirty="0">
                <a:solidFill>
                  <a:schemeClr val="accent5">
                    <a:lumMod val="50000"/>
                  </a:schemeClr>
                </a:solidFill>
              </a:rPr>
            </a:br>
            <a:endParaRPr lang="es-CL" sz="4000" b="1" dirty="0">
              <a:solidFill>
                <a:schemeClr val="accent5">
                  <a:lumMod val="50000"/>
                </a:schemeClr>
              </a:solidFill>
            </a:endParaRPr>
          </a:p>
        </p:txBody>
      </p:sp>
    </p:spTree>
    <p:extLst>
      <p:ext uri="{BB962C8B-B14F-4D97-AF65-F5344CB8AC3E}">
        <p14:creationId xmlns:p14="http://schemas.microsoft.com/office/powerpoint/2010/main" val="3588762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700808"/>
            <a:ext cx="7838462" cy="3785652"/>
          </a:xfrm>
          <a:prstGeom prst="rect">
            <a:avLst/>
          </a:prstGeom>
        </p:spPr>
        <p:txBody>
          <a:bodyPr wrap="square">
            <a:spAutoFit/>
          </a:bodyPr>
          <a:lstStyle/>
          <a:p>
            <a:pPr algn="just"/>
            <a:r>
              <a:rPr lang="es-MX" sz="2000" b="1" dirty="0">
                <a:solidFill>
                  <a:schemeClr val="tx1">
                    <a:lumMod val="65000"/>
                    <a:lumOff val="35000"/>
                  </a:schemeClr>
                </a:solidFill>
              </a:rPr>
              <a:t>¿Qué medidas puedo tomar para evitar el consumo de alcohol o drogas en periodo de pandemia?</a:t>
            </a:r>
          </a:p>
          <a:p>
            <a:pPr algn="just"/>
            <a:endParaRPr lang="es-MX" sz="2000" b="1" dirty="0">
              <a:solidFill>
                <a:schemeClr val="tx1">
                  <a:lumMod val="65000"/>
                  <a:lumOff val="35000"/>
                </a:schemeClr>
              </a:solidFill>
            </a:endParaRPr>
          </a:p>
          <a:p>
            <a:pPr marL="342900" indent="-342900" algn="just">
              <a:buFont typeface="Arial" panose="020B0604020202020204" pitchFamily="34" charset="0"/>
              <a:buChar char="•"/>
            </a:pPr>
            <a:r>
              <a:rPr lang="es-MX" sz="2000" u="sng" dirty="0">
                <a:solidFill>
                  <a:schemeClr val="tx1">
                    <a:lumMod val="65000"/>
                    <a:lumOff val="35000"/>
                  </a:schemeClr>
                </a:solidFill>
              </a:rPr>
              <a:t>Haga frente a un mal día</a:t>
            </a:r>
            <a:r>
              <a:rPr lang="es-MX" sz="2000" dirty="0">
                <a:solidFill>
                  <a:schemeClr val="tx1">
                    <a:lumMod val="65000"/>
                    <a:lumOff val="35000"/>
                  </a:schemeClr>
                </a:solidFill>
              </a:rPr>
              <a:t>: Comparta sus sentimientos con su pareja, un amigo o consejero. El alcohol y las otras drogas no serán la solución para aliviar lo que siente.</a:t>
            </a:r>
          </a:p>
          <a:p>
            <a:pPr marL="342900" indent="-342900" algn="just">
              <a:buFont typeface="Arial" panose="020B0604020202020204" pitchFamily="34" charset="0"/>
              <a:buChar char="•"/>
            </a:pPr>
            <a:r>
              <a:rPr lang="es-MX" sz="2000" u="sng" dirty="0">
                <a:solidFill>
                  <a:schemeClr val="tx1">
                    <a:lumMod val="65000"/>
                    <a:lumOff val="35000"/>
                  </a:schemeClr>
                </a:solidFill>
              </a:rPr>
              <a:t>Despéjese</a:t>
            </a:r>
            <a:r>
              <a:rPr lang="es-MX" sz="2000" dirty="0">
                <a:solidFill>
                  <a:schemeClr val="tx1">
                    <a:lumMod val="65000"/>
                    <a:lumOff val="35000"/>
                  </a:schemeClr>
                </a:solidFill>
              </a:rPr>
              <a:t>: Evite estar todo el día revisando noticias o hablando sobre la pandemia. Necesita estar informado por los medios oficiales para saber las medidas de precaución recomendadas, pero también es importante que su día no gire en torno a la crisis, especialmente si convive con niños, niñas y adolescentes. </a:t>
            </a:r>
          </a:p>
          <a:p>
            <a:pPr algn="just"/>
            <a:endParaRPr lang="es-MX" sz="2000" dirty="0">
              <a:solidFill>
                <a:schemeClr val="tx1">
                  <a:lumMod val="65000"/>
                  <a:lumOff val="35000"/>
                </a:schemeClr>
              </a:solidFill>
            </a:endParaRP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109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67544" y="1700808"/>
            <a:ext cx="8280920" cy="5016758"/>
          </a:xfrm>
          <a:prstGeom prst="rect">
            <a:avLst/>
          </a:prstGeom>
        </p:spPr>
        <p:txBody>
          <a:bodyPr wrap="square">
            <a:spAutoFit/>
          </a:bodyPr>
          <a:lstStyle/>
          <a:p>
            <a:pPr algn="just"/>
            <a:r>
              <a:rPr lang="es-MX" sz="2000" b="1" dirty="0">
                <a:solidFill>
                  <a:schemeClr val="tx1">
                    <a:lumMod val="65000"/>
                    <a:lumOff val="35000"/>
                  </a:schemeClr>
                </a:solidFill>
              </a:rPr>
              <a:t>¿Qué medidas puedo tomar para evitar el consumo de alcohol o drogas en periodo de pandemia?</a:t>
            </a:r>
          </a:p>
          <a:p>
            <a:pPr algn="just"/>
            <a:endParaRPr lang="es-MX" sz="2000" b="1" dirty="0">
              <a:solidFill>
                <a:schemeClr val="tx1">
                  <a:lumMod val="65000"/>
                  <a:lumOff val="35000"/>
                </a:schemeClr>
              </a:solidFill>
            </a:endParaRPr>
          </a:p>
          <a:p>
            <a:pPr marL="342900" indent="-342900" algn="just">
              <a:buFont typeface="Arial" panose="020B0604020202020204" pitchFamily="34" charset="0"/>
              <a:buChar char="•"/>
            </a:pPr>
            <a:r>
              <a:rPr lang="es-MX" sz="2000" u="sng" dirty="0">
                <a:solidFill>
                  <a:schemeClr val="tx1">
                    <a:lumMod val="65000"/>
                    <a:lumOff val="35000"/>
                  </a:schemeClr>
                </a:solidFill>
              </a:rPr>
              <a:t>Mantenga el alcohol fuera de su vista</a:t>
            </a:r>
            <a:r>
              <a:rPr lang="es-MX" sz="2000" dirty="0">
                <a:solidFill>
                  <a:schemeClr val="tx1">
                    <a:lumMod val="65000"/>
                    <a:lumOff val="35000"/>
                  </a:schemeClr>
                </a:solidFill>
              </a:rPr>
              <a:t>: Guárdelo en algún lugar que evite tenerlo a la vista. Esto le ayudará a reducir los incentivos para su consumo. Recuerde siempre mantenerlo alejado de niños, niñas y adolescentes.</a:t>
            </a:r>
          </a:p>
          <a:p>
            <a:pPr marL="342900" indent="-342900" algn="just">
              <a:buFont typeface="Arial" panose="020B0604020202020204" pitchFamily="34" charset="0"/>
              <a:buChar char="•"/>
            </a:pPr>
            <a:r>
              <a:rPr lang="es-MX" sz="2000" u="sng" dirty="0">
                <a:solidFill>
                  <a:schemeClr val="tx1">
                    <a:lumMod val="65000"/>
                    <a:lumOff val="35000"/>
                  </a:schemeClr>
                </a:solidFill>
              </a:rPr>
              <a:t>Piense en el futuro, esta situación es transitoria</a:t>
            </a:r>
            <a:r>
              <a:rPr lang="es-MX" sz="2000" dirty="0">
                <a:solidFill>
                  <a:schemeClr val="tx1">
                    <a:lumMod val="65000"/>
                    <a:lumOff val="35000"/>
                  </a:schemeClr>
                </a:solidFill>
              </a:rPr>
              <a:t>: Busque mantenerse positivo y darle un sentido a la cuarentena. Recuerde que nuestro desafío es cuidarnos entre todos. Si a pesar de las recomendaciones decidió beber alcohol, recuerde siempre: ¡Menos es mejor!.</a:t>
            </a:r>
          </a:p>
          <a:p>
            <a:pPr marL="342900" indent="-342900" algn="just">
              <a:buFont typeface="Arial" panose="020B0604020202020204" pitchFamily="34" charset="0"/>
              <a:buChar char="•"/>
            </a:pPr>
            <a:r>
              <a:rPr lang="es-MX" sz="2000" b="1" dirty="0">
                <a:solidFill>
                  <a:schemeClr val="tx1">
                    <a:lumMod val="65000"/>
                    <a:lumOff val="35000"/>
                  </a:schemeClr>
                </a:solidFill>
              </a:rPr>
              <a:t>Recuerde que el consumo excesivo puede aumentar los riesgos asociados para usted y quienes lo rodean. </a:t>
            </a:r>
          </a:p>
          <a:p>
            <a:pPr marL="342900" indent="-342900" algn="just">
              <a:buFont typeface="Arial" panose="020B0604020202020204" pitchFamily="34" charset="0"/>
              <a:buChar char="•"/>
            </a:pPr>
            <a:r>
              <a:rPr lang="es-MX" sz="2000" u="sng" dirty="0">
                <a:solidFill>
                  <a:schemeClr val="tx1">
                    <a:lumMod val="65000"/>
                    <a:lumOff val="35000"/>
                  </a:schemeClr>
                </a:solidFill>
              </a:rPr>
              <a:t>Evite la compra excesiva de alcohol</a:t>
            </a:r>
            <a:r>
              <a:rPr lang="es-MX" sz="2000" dirty="0">
                <a:solidFill>
                  <a:schemeClr val="tx1">
                    <a:lumMod val="65000"/>
                    <a:lumOff val="35000"/>
                  </a:schemeClr>
                </a:solidFill>
              </a:rPr>
              <a:t>: Reducir la cantidad de alcohol disponible en su hogar y evitar sobre abastecerse, le ayudará a evitar la tentación de consumir.</a:t>
            </a:r>
          </a:p>
          <a:p>
            <a:pPr algn="just"/>
            <a:endParaRPr lang="es-MX" sz="2000" dirty="0">
              <a:solidFill>
                <a:schemeClr val="tx1">
                  <a:lumMod val="65000"/>
                  <a:lumOff val="35000"/>
                </a:schemeClr>
              </a:solidFill>
            </a:endParaRPr>
          </a:p>
        </p:txBody>
      </p:sp>
    </p:spTree>
    <p:extLst>
      <p:ext uri="{BB962C8B-B14F-4D97-AF65-F5344CB8AC3E}">
        <p14:creationId xmlns:p14="http://schemas.microsoft.com/office/powerpoint/2010/main" val="1919109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DISMINUIR EL CONSUMO DE ALCOHOL EN CUARENTENA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772816"/>
            <a:ext cx="7838462" cy="3170099"/>
          </a:xfrm>
          <a:prstGeom prst="rect">
            <a:avLst/>
          </a:prstGeom>
        </p:spPr>
        <p:txBody>
          <a:bodyPr wrap="square">
            <a:spAutoFit/>
          </a:bodyPr>
          <a:lstStyle/>
          <a:p>
            <a:pPr marL="285750" indent="-285750" algn="just">
              <a:buFont typeface="Arial" panose="020B0604020202020204" pitchFamily="34" charset="0"/>
              <a:buChar char="•"/>
            </a:pPr>
            <a:r>
              <a:rPr lang="es-MX" sz="2000" dirty="0">
                <a:solidFill>
                  <a:schemeClr val="tx1">
                    <a:lumMod val="65000"/>
                    <a:lumOff val="35000"/>
                  </a:schemeClr>
                </a:solidFill>
              </a:rPr>
              <a:t>Para evitar riesgos, al menos debiera escoger 2 días libres de alcohol a la semana. Si son más días libres de alcohol, mucho mejor.</a:t>
            </a:r>
          </a:p>
          <a:p>
            <a:pPr marL="285750" indent="-285750" algn="just">
              <a:buFont typeface="Arial" panose="020B0604020202020204" pitchFamily="34" charset="0"/>
              <a:buChar char="•"/>
            </a:pPr>
            <a:r>
              <a:rPr lang="es-MX" sz="2000" dirty="0">
                <a:solidFill>
                  <a:schemeClr val="tx1">
                    <a:lumMod val="65000"/>
                    <a:lumOff val="35000"/>
                  </a:schemeClr>
                </a:solidFill>
              </a:rPr>
              <a:t>Puede ser tentador beber temprano cuando uno está en el hogar. Trate de retrasar su consumo lo más tarde posible en el día, especialmente si hay niños en la casa. Considere fijar un horario: por ejemplo, “en la casa no se bebe hasta las 10 pm”. </a:t>
            </a:r>
          </a:p>
          <a:p>
            <a:pPr marL="285750" indent="-285750" algn="just">
              <a:buFont typeface="Arial" panose="020B0604020202020204" pitchFamily="34" charset="0"/>
              <a:buChar char="•"/>
            </a:pPr>
            <a:r>
              <a:rPr lang="es-MX" sz="2000" dirty="0">
                <a:solidFill>
                  <a:schemeClr val="tx1">
                    <a:lumMod val="65000"/>
                    <a:lumOff val="35000"/>
                  </a:schemeClr>
                </a:solidFill>
              </a:rPr>
              <a:t>Si tiene sed, siempre beba agua o infusiones antes que alcohol. </a:t>
            </a:r>
          </a:p>
          <a:p>
            <a:pPr marL="285750" indent="-285750" algn="just">
              <a:buFont typeface="Arial" panose="020B0604020202020204" pitchFamily="34" charset="0"/>
              <a:buChar char="•"/>
            </a:pPr>
            <a:r>
              <a:rPr lang="es-MX" sz="2000" dirty="0">
                <a:solidFill>
                  <a:schemeClr val="tx1">
                    <a:lumMod val="65000"/>
                    <a:lumOff val="35000"/>
                  </a:schemeClr>
                </a:solidFill>
              </a:rPr>
              <a:t>Prefiera las bebidas sin alcohol o bebidas alcohólicas de menor graduación.</a:t>
            </a:r>
            <a:r>
              <a:rPr lang="es-MX" sz="2000" b="1" dirty="0">
                <a:solidFill>
                  <a:schemeClr val="tx1">
                    <a:lumMod val="65000"/>
                    <a:lumOff val="35000"/>
                  </a:schemeClr>
                </a:solidFill>
              </a:rPr>
              <a:t> </a:t>
            </a:r>
          </a:p>
          <a:p>
            <a:pPr algn="just"/>
            <a:endParaRPr lang="es-MX" sz="2000" dirty="0">
              <a:solidFill>
                <a:schemeClr val="tx1">
                  <a:lumMod val="65000"/>
                  <a:lumOff val="35000"/>
                </a:schemeClr>
              </a:solidFill>
            </a:endParaRP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83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EVITE EL ALCOHOL Y DROGAS EN LUGARES DONDE HABITAN NIÑOS Y ADOLESCENTES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772816"/>
            <a:ext cx="7838462" cy="3785652"/>
          </a:xfrm>
          <a:prstGeom prst="rect">
            <a:avLst/>
          </a:prstGeom>
        </p:spPr>
        <p:txBody>
          <a:bodyPr wrap="square">
            <a:spAutoFit/>
          </a:bodyPr>
          <a:lstStyle/>
          <a:p>
            <a:pPr algn="just"/>
            <a:r>
              <a:rPr lang="es-MX" sz="2000" b="1" dirty="0">
                <a:solidFill>
                  <a:schemeClr val="tx1">
                    <a:lumMod val="65000"/>
                    <a:lumOff val="35000"/>
                  </a:schemeClr>
                </a:solidFill>
              </a:rPr>
              <a:t>¡PREOCÚPESE POR LOS NIÑOS! </a:t>
            </a:r>
          </a:p>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rPr>
              <a:t>Aunque no lo note, algunos niños pueden asustarse cuando los adultos beben. También suelen ser muy perceptivos de los cambios en su ambiente y, por ejemplo, notan que los adultos están bebiendo más o en horas poco habituales. Intente no beber hasta que los niños se hayan ido a la cama. Asegúrese, además, que siempre haya un adulto que no beba mientras los niños están en casa. </a:t>
            </a:r>
          </a:p>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rPr>
              <a:t>Si durante la cuarentena se le hace difícil no beber o controlar lo que está tomando, considere pedir ayuda.</a:t>
            </a:r>
          </a:p>
          <a:p>
            <a:pPr algn="just"/>
            <a:endParaRPr lang="es-MX" sz="2000" dirty="0">
              <a:solidFill>
                <a:schemeClr val="tx1">
                  <a:lumMod val="65000"/>
                  <a:lumOff val="35000"/>
                </a:schemeClr>
              </a:solidFill>
            </a:endParaRP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71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¿CUÁNDO Y CÓMO PEDIR AYUDA?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700808"/>
            <a:ext cx="7838462" cy="2554545"/>
          </a:xfrm>
          <a:prstGeom prst="rect">
            <a:avLst/>
          </a:prstGeom>
        </p:spPr>
        <p:txBody>
          <a:bodyPr wrap="square">
            <a:spAutoFit/>
          </a:bodyPr>
          <a:lstStyle/>
          <a:p>
            <a:pPr algn="just"/>
            <a:r>
              <a:rPr lang="es-MX" sz="2000" b="1" dirty="0">
                <a:solidFill>
                  <a:schemeClr val="tx1">
                    <a:lumMod val="65000"/>
                    <a:lumOff val="35000"/>
                  </a:schemeClr>
                </a:solidFill>
              </a:rPr>
              <a:t>¿Qué puedo hacer si tomo más de lo que muestran las recomendaciones, pero no puedo dejar de beber?</a:t>
            </a:r>
          </a:p>
          <a:p>
            <a:pPr algn="just"/>
            <a:endParaRPr lang="es-MX" sz="2000" b="1" dirty="0">
              <a:solidFill>
                <a:schemeClr val="tx1">
                  <a:lumMod val="65000"/>
                  <a:lumOff val="35000"/>
                </a:schemeClr>
              </a:solidFill>
            </a:endParaRPr>
          </a:p>
          <a:p>
            <a:pPr algn="just"/>
            <a:r>
              <a:rPr lang="es-MX" sz="2000" dirty="0">
                <a:solidFill>
                  <a:schemeClr val="tx1">
                    <a:lumMod val="65000"/>
                    <a:lumOff val="35000"/>
                  </a:schemeClr>
                </a:solidFill>
              </a:rPr>
              <a:t>Si usted no puede dejar de tomar, o bien, no puede disminuir su cantidad de consumo para ajustarse a los límites del bajo riesgo, la ayuda de un profesional con mayor experiencia puede ser necesaria. </a:t>
            </a:r>
          </a:p>
          <a:p>
            <a:pPr algn="just"/>
            <a:endParaRPr lang="es-MX" sz="2000" dirty="0">
              <a:solidFill>
                <a:schemeClr val="tx1">
                  <a:lumMod val="65000"/>
                  <a:lumOff val="35000"/>
                </a:schemeClr>
              </a:solidFill>
            </a:endParaRPr>
          </a:p>
          <a:p>
            <a:pPr algn="just"/>
            <a:endParaRPr lang="es-MX" sz="2000" dirty="0">
              <a:solidFill>
                <a:schemeClr val="tx1">
                  <a:lumMod val="65000"/>
                  <a:lumOff val="35000"/>
                </a:schemeClr>
              </a:solidFill>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48" t="23249" r="13970" b="43535"/>
          <a:stretch/>
        </p:blipFill>
        <p:spPr bwMode="auto">
          <a:xfrm>
            <a:off x="391887" y="4149080"/>
            <a:ext cx="8356577" cy="227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81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66861" y="529102"/>
            <a:ext cx="7426117" cy="1143000"/>
          </a:xfrm>
        </p:spPr>
        <p:txBody>
          <a:bodyPr>
            <a:normAutofit/>
          </a:bodyPr>
          <a:lstStyle/>
          <a:p>
            <a:pPr algn="l"/>
            <a:r>
              <a:rPr lang="es-MX" sz="3200" b="1" dirty="0">
                <a:solidFill>
                  <a:schemeClr val="tx2"/>
                </a:solidFill>
              </a:rPr>
              <a:t>¿CUÁNDO Y COMO PEDIR AYUDA?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628800"/>
            <a:ext cx="7838462" cy="5016758"/>
          </a:xfrm>
          <a:prstGeom prst="rect">
            <a:avLst/>
          </a:prstGeom>
        </p:spPr>
        <p:txBody>
          <a:bodyPr wrap="square">
            <a:spAutoFit/>
          </a:bodyPr>
          <a:lstStyle/>
          <a:p>
            <a:pPr marL="285750" indent="-285750" algn="just">
              <a:buFont typeface="Arial" panose="020B0604020202020204" pitchFamily="34" charset="0"/>
              <a:buChar char="•"/>
            </a:pPr>
            <a:r>
              <a:rPr lang="es-MX" sz="2000" dirty="0">
                <a:solidFill>
                  <a:schemeClr val="tx1">
                    <a:lumMod val="65000"/>
                    <a:lumOff val="35000"/>
                  </a:schemeClr>
                </a:solidFill>
              </a:rPr>
              <a:t>Si ha manifestado cambios drásticos en el estado del ánimo, conductas o hábitos de sueño. Ejemplos de esta situación son: sentir mucha tristeza, retraimiento, pensamientos y sentimientos recurrentes que abruman e interfieren actividades cotidianas.</a:t>
            </a:r>
          </a:p>
          <a:p>
            <a:pPr marL="285750" indent="-285750" algn="just">
              <a:buFont typeface="Arial" panose="020B0604020202020204" pitchFamily="34" charset="0"/>
              <a:buChar char="•"/>
            </a:pPr>
            <a:r>
              <a:rPr lang="es-MX" sz="2000" dirty="0">
                <a:solidFill>
                  <a:schemeClr val="tx1">
                    <a:lumMod val="65000"/>
                    <a:lumOff val="35000"/>
                  </a:schemeClr>
                </a:solidFill>
              </a:rPr>
              <a:t>Si demuestra dificultad para realizar tareas cotidianas, incluso aquellas que parecieran muy simples (por ej. preparar comida, aseo personal y otras).</a:t>
            </a:r>
          </a:p>
          <a:p>
            <a:pPr marL="285750" indent="-285750" algn="just">
              <a:buFont typeface="Arial" panose="020B0604020202020204" pitchFamily="34" charset="0"/>
              <a:buChar char="•"/>
            </a:pPr>
            <a:r>
              <a:rPr lang="es-MX" sz="2000" dirty="0">
                <a:solidFill>
                  <a:schemeClr val="tx1">
                    <a:lumMod val="65000"/>
                    <a:lumOff val="35000"/>
                  </a:schemeClr>
                </a:solidFill>
              </a:rPr>
              <a:t>Si ha sentido intención de hacerse daño o planificar hacerlo.</a:t>
            </a:r>
          </a:p>
          <a:p>
            <a:pPr marL="285750" indent="-285750" algn="just">
              <a:buFont typeface="Arial" panose="020B0604020202020204" pitchFamily="34" charset="0"/>
              <a:buChar char="•"/>
            </a:pPr>
            <a:r>
              <a:rPr lang="es-MX" sz="2000" dirty="0">
                <a:solidFill>
                  <a:schemeClr val="tx1">
                    <a:lumMod val="65000"/>
                    <a:lumOff val="35000"/>
                  </a:schemeClr>
                </a:solidFill>
              </a:rPr>
              <a:t>Si deja de comer. </a:t>
            </a:r>
          </a:p>
          <a:p>
            <a:pPr marL="285750" indent="-285750" algn="just">
              <a:buFont typeface="Arial" panose="020B0604020202020204" pitchFamily="34" charset="0"/>
              <a:buChar char="•"/>
            </a:pPr>
            <a:r>
              <a:rPr lang="es-MX" sz="2000" dirty="0">
                <a:solidFill>
                  <a:schemeClr val="tx1">
                    <a:lumMod val="65000"/>
                    <a:lumOff val="35000"/>
                  </a:schemeClr>
                </a:solidFill>
              </a:rPr>
              <a:t>Si el consumo alcohol y otras drogas se ha vuelto más frecuente, o la automedicación de fármacos para el ánimo o el sueño aumenta. </a:t>
            </a:r>
          </a:p>
          <a:p>
            <a:pPr marL="285750" indent="-285750" algn="just">
              <a:buFont typeface="Arial" panose="020B0604020202020204" pitchFamily="34" charset="0"/>
              <a:buChar char="•"/>
            </a:pPr>
            <a:r>
              <a:rPr lang="es-MX" sz="2000" dirty="0">
                <a:solidFill>
                  <a:schemeClr val="tx1">
                    <a:lumMod val="65000"/>
                    <a:lumOff val="35000"/>
                  </a:schemeClr>
                </a:solidFill>
              </a:rPr>
              <a:t>Si presenta miedos intensos y temores que impiden realizar actividades.</a:t>
            </a:r>
          </a:p>
          <a:p>
            <a:pPr marL="285750" indent="-285750" algn="just">
              <a:buFont typeface="Arial" panose="020B0604020202020204" pitchFamily="34" charset="0"/>
              <a:buChar char="•"/>
            </a:pPr>
            <a:r>
              <a:rPr lang="es-MX" sz="2000" dirty="0">
                <a:solidFill>
                  <a:schemeClr val="tx1">
                    <a:lumMod val="65000"/>
                    <a:lumOff val="35000"/>
                  </a:schemeClr>
                </a:solidFill>
              </a:rPr>
              <a:t>Si se siente muy pesimista respecto a su futuro y los planes que antes tenía. </a:t>
            </a:r>
          </a:p>
          <a:p>
            <a:pPr marL="285750" indent="-285750" algn="just">
              <a:buFont typeface="Arial" panose="020B0604020202020204" pitchFamily="34" charset="0"/>
              <a:buChar char="•"/>
            </a:pPr>
            <a:endParaRPr lang="es-MX" sz="2000" dirty="0">
              <a:solidFill>
                <a:schemeClr val="tx1">
                  <a:lumMod val="65000"/>
                  <a:lumOff val="35000"/>
                </a:schemeClr>
              </a:solidFill>
            </a:endParaRPr>
          </a:p>
        </p:txBody>
      </p:sp>
    </p:spTree>
    <p:extLst>
      <p:ext uri="{BB962C8B-B14F-4D97-AF65-F5344CB8AC3E}">
        <p14:creationId xmlns:p14="http://schemas.microsoft.com/office/powerpoint/2010/main" val="3428826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¿A QUIÉN PUEDO PEDIR AYUDA?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700808"/>
            <a:ext cx="7838462" cy="4708981"/>
          </a:xfrm>
          <a:prstGeom prst="rect">
            <a:avLst/>
          </a:prstGeom>
        </p:spPr>
        <p:txBody>
          <a:bodyPr wrap="square">
            <a:spAutoFit/>
          </a:bodyPr>
          <a:lstStyle/>
          <a:p>
            <a:pPr algn="just"/>
            <a:r>
              <a:rPr lang="es-MX" sz="2000" b="1" dirty="0">
                <a:solidFill>
                  <a:schemeClr val="tx1">
                    <a:lumMod val="65000"/>
                    <a:lumOff val="35000"/>
                  </a:schemeClr>
                </a:solidFill>
              </a:rPr>
              <a:t>¿Qué debo hacer si se me dificulta solicitar ayuda en los establecimientos de salud, debido a la pandemia?</a:t>
            </a:r>
          </a:p>
          <a:p>
            <a:pPr algn="just"/>
            <a:endParaRPr lang="es-MX" sz="2000" b="1" dirty="0">
              <a:solidFill>
                <a:schemeClr val="tx1">
                  <a:lumMod val="65000"/>
                  <a:lumOff val="35000"/>
                </a:schemeClr>
              </a:solidFill>
            </a:endParaRPr>
          </a:p>
          <a:p>
            <a:pPr algn="just"/>
            <a:r>
              <a:rPr lang="es-MX" sz="2000" dirty="0">
                <a:solidFill>
                  <a:schemeClr val="tx1">
                    <a:lumMod val="65000"/>
                    <a:lumOff val="35000"/>
                  </a:schemeClr>
                </a:solidFill>
              </a:rPr>
              <a:t>Busque ayuda remota, hacer cambios es difícil y hacer cambios en la manera en que bebemos o en el consumo de drogas también lo es. Es posible que los caminos para pedir ayuda en los establecimientos de salud sean más complicados por la situación actual del país. </a:t>
            </a:r>
          </a:p>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rPr>
              <a:t>Por lo que si necesita información o apoyo para reducir o abandonar su consumo, comuníquese a: </a:t>
            </a:r>
          </a:p>
          <a:p>
            <a:pPr algn="just"/>
            <a:endParaRPr lang="es-MX" sz="2000" dirty="0">
              <a:solidFill>
                <a:schemeClr val="tx1">
                  <a:lumMod val="65000"/>
                  <a:lumOff val="35000"/>
                </a:schemeClr>
              </a:solidFill>
            </a:endParaRPr>
          </a:p>
          <a:p>
            <a:pPr marL="342900" indent="-342900" algn="just">
              <a:buFont typeface="Arial" panose="020B0604020202020204" pitchFamily="34" charset="0"/>
              <a:buChar char="•"/>
            </a:pPr>
            <a:r>
              <a:rPr lang="es-MX" sz="2000" dirty="0">
                <a:solidFill>
                  <a:schemeClr val="tx1">
                    <a:lumMod val="65000"/>
                    <a:lumOff val="35000"/>
                  </a:schemeClr>
                </a:solidFill>
              </a:rPr>
              <a:t>Salud Responde 600 360 7777 </a:t>
            </a:r>
          </a:p>
          <a:p>
            <a:pPr marL="342900" indent="-342900" algn="just">
              <a:buFont typeface="Arial" panose="020B0604020202020204" pitchFamily="34" charset="0"/>
              <a:buChar char="•"/>
            </a:pPr>
            <a:r>
              <a:rPr lang="es-MX" sz="2000" dirty="0">
                <a:solidFill>
                  <a:schemeClr val="tx1">
                    <a:lumMod val="65000"/>
                    <a:lumOff val="35000"/>
                  </a:schemeClr>
                </a:solidFill>
              </a:rPr>
              <a:t>Fono Drogas 1412</a:t>
            </a:r>
          </a:p>
          <a:p>
            <a:pPr algn="just"/>
            <a:endParaRPr lang="es-MX" sz="2000" dirty="0">
              <a:solidFill>
                <a:schemeClr val="tx1">
                  <a:lumMod val="65000"/>
                  <a:lumOff val="35000"/>
                </a:schemeClr>
              </a:solidFill>
            </a:endParaRPr>
          </a:p>
          <a:p>
            <a:pPr algn="just"/>
            <a:endParaRPr lang="es-MX" sz="2000" dirty="0">
              <a:solidFill>
                <a:schemeClr val="tx1">
                  <a:lumMod val="65000"/>
                  <a:lumOff val="35000"/>
                </a:schemeClr>
              </a:solidFill>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26" r="11330"/>
          <a:stretch/>
        </p:blipFill>
        <p:spPr bwMode="auto">
          <a:xfrm>
            <a:off x="4351283" y="4810124"/>
            <a:ext cx="4098739" cy="1813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136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¿ES RECOMENDABLE AUTOMEDICARSE SI ME ENFERMO DE COVID-19?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700808"/>
            <a:ext cx="7838462" cy="707886"/>
          </a:xfrm>
          <a:prstGeom prst="rect">
            <a:avLst/>
          </a:prstGeom>
        </p:spPr>
        <p:txBody>
          <a:bodyPr wrap="square">
            <a:spAutoFit/>
          </a:bodyPr>
          <a:lstStyle/>
          <a:p>
            <a:pPr algn="just"/>
            <a:endParaRPr lang="es-MX" sz="2000" dirty="0">
              <a:solidFill>
                <a:schemeClr val="tx1">
                  <a:lumMod val="65000"/>
                  <a:lumOff val="35000"/>
                </a:schemeClr>
              </a:solidFill>
            </a:endParaRPr>
          </a:p>
          <a:p>
            <a:pPr algn="just"/>
            <a:endParaRPr lang="es-MX" sz="2000" dirty="0">
              <a:solidFill>
                <a:schemeClr val="tx1">
                  <a:lumMod val="65000"/>
                  <a:lumOff val="35000"/>
                </a:schemeClr>
              </a:solidFill>
            </a:endParaRPr>
          </a:p>
        </p:txBody>
      </p:sp>
      <p:sp>
        <p:nvSpPr>
          <p:cNvPr id="3" name="Rectángulo 2">
            <a:extLst>
              <a:ext uri="{FF2B5EF4-FFF2-40B4-BE49-F238E27FC236}">
                <a16:creationId xmlns:a16="http://schemas.microsoft.com/office/drawing/2014/main" id="{A935A8D1-A429-473B-BD89-8F76BF966A09}"/>
              </a:ext>
            </a:extLst>
          </p:cNvPr>
          <p:cNvSpPr/>
          <p:nvPr/>
        </p:nvSpPr>
        <p:spPr>
          <a:xfrm>
            <a:off x="611560" y="1700808"/>
            <a:ext cx="7632848" cy="3970318"/>
          </a:xfrm>
          <a:prstGeom prst="rect">
            <a:avLst/>
          </a:prstGeom>
        </p:spPr>
        <p:txBody>
          <a:bodyPr wrap="square">
            <a:spAutoFit/>
          </a:bodyPr>
          <a:lstStyle/>
          <a:p>
            <a:pPr algn="just"/>
            <a:r>
              <a:rPr lang="es-ES" dirty="0">
                <a:solidFill>
                  <a:schemeClr val="tx1">
                    <a:lumMod val="65000"/>
                    <a:lumOff val="35000"/>
                  </a:schemeClr>
                </a:solidFill>
              </a:rPr>
              <a:t>Usted NUNCA se debe automedicar, por un lado, porque hasta hoy no existe evidencia científica suficiente que demuestre que algunos medicamentos sirvan para prevenir infecciones por Covid-19 sin una real indicación médica.</a:t>
            </a:r>
          </a:p>
          <a:p>
            <a:pPr algn="just"/>
            <a:endParaRPr lang="es-ES" dirty="0">
              <a:solidFill>
                <a:schemeClr val="tx1">
                  <a:lumMod val="65000"/>
                  <a:lumOff val="35000"/>
                </a:schemeClr>
              </a:solidFill>
            </a:endParaRPr>
          </a:p>
          <a:p>
            <a:pPr algn="just"/>
            <a:r>
              <a:rPr lang="es-ES" dirty="0">
                <a:solidFill>
                  <a:schemeClr val="tx1">
                    <a:lumMod val="65000"/>
                    <a:lumOff val="35000"/>
                  </a:schemeClr>
                </a:solidFill>
              </a:rPr>
              <a:t>Por otro lado, para evitar el desabastecimiento de Cloroquina e Hidroxicloroquina,  medicamentos utilizados por pacientes con enfermedades crónicas que efectivamente los necesitan y además, porque su uso sin una correcta indicación médica puede causar efectos secundarios graves y en algunos casos letales, tales como alteraciones cardíacas, sanguíneas y hepáticas, dolores y/o debilidad muscular, hipoglicemia severa, problemas irreversibles en la visión, alteraciones neurológicas, entre otros.</a:t>
            </a:r>
          </a:p>
          <a:p>
            <a:pPr algn="just"/>
            <a:endParaRPr lang="es-ES" dirty="0"/>
          </a:p>
          <a:p>
            <a:pPr algn="just"/>
            <a:endParaRPr lang="es-ES" dirty="0"/>
          </a:p>
          <a:p>
            <a:endParaRPr lang="es-CL" dirty="0"/>
          </a:p>
        </p:txBody>
      </p:sp>
      <p:pic>
        <p:nvPicPr>
          <p:cNvPr id="6" name="Imagen 5">
            <a:extLst>
              <a:ext uri="{FF2B5EF4-FFF2-40B4-BE49-F238E27FC236}">
                <a16:creationId xmlns:a16="http://schemas.microsoft.com/office/drawing/2014/main" id="{E4A1D07D-B7A1-4906-AA46-65CB666529E0}"/>
              </a:ext>
            </a:extLst>
          </p:cNvPr>
          <p:cNvPicPr>
            <a:picLocks noChangeAspect="1"/>
          </p:cNvPicPr>
          <p:nvPr/>
        </p:nvPicPr>
        <p:blipFill>
          <a:blip r:embed="rId3"/>
          <a:stretch>
            <a:fillRect/>
          </a:stretch>
        </p:blipFill>
        <p:spPr>
          <a:xfrm>
            <a:off x="5148064" y="5077435"/>
            <a:ext cx="1438781" cy="1438781"/>
          </a:xfrm>
          <a:prstGeom prst="rect">
            <a:avLst/>
          </a:prstGeom>
        </p:spPr>
      </p:pic>
      <p:pic>
        <p:nvPicPr>
          <p:cNvPr id="7" name="Imagen 6">
            <a:extLst>
              <a:ext uri="{FF2B5EF4-FFF2-40B4-BE49-F238E27FC236}">
                <a16:creationId xmlns:a16="http://schemas.microsoft.com/office/drawing/2014/main" id="{8C52DD74-7C54-4CC2-AA7E-1373BB83656C}"/>
              </a:ext>
            </a:extLst>
          </p:cNvPr>
          <p:cNvPicPr>
            <a:picLocks noChangeAspect="1"/>
          </p:cNvPicPr>
          <p:nvPr/>
        </p:nvPicPr>
        <p:blipFill>
          <a:blip r:embed="rId3"/>
          <a:stretch>
            <a:fillRect/>
          </a:stretch>
        </p:blipFill>
        <p:spPr>
          <a:xfrm>
            <a:off x="6978618" y="5691959"/>
            <a:ext cx="933895" cy="933895"/>
          </a:xfrm>
          <a:prstGeom prst="rect">
            <a:avLst/>
          </a:prstGeom>
        </p:spPr>
      </p:pic>
      <p:pic>
        <p:nvPicPr>
          <p:cNvPr id="8" name="Imagen 7">
            <a:extLst>
              <a:ext uri="{FF2B5EF4-FFF2-40B4-BE49-F238E27FC236}">
                <a16:creationId xmlns:a16="http://schemas.microsoft.com/office/drawing/2014/main" id="{0AC66006-8963-4D41-9974-19B226561757}"/>
              </a:ext>
            </a:extLst>
          </p:cNvPr>
          <p:cNvPicPr>
            <a:picLocks noChangeAspect="1"/>
          </p:cNvPicPr>
          <p:nvPr/>
        </p:nvPicPr>
        <p:blipFill>
          <a:blip r:embed="rId3"/>
          <a:stretch>
            <a:fillRect/>
          </a:stretch>
        </p:blipFill>
        <p:spPr>
          <a:xfrm>
            <a:off x="6632101" y="5051119"/>
            <a:ext cx="682062" cy="682062"/>
          </a:xfrm>
          <a:prstGeom prst="rect">
            <a:avLst/>
          </a:prstGeom>
        </p:spPr>
      </p:pic>
      <p:pic>
        <p:nvPicPr>
          <p:cNvPr id="9" name="Imagen 8">
            <a:extLst>
              <a:ext uri="{FF2B5EF4-FFF2-40B4-BE49-F238E27FC236}">
                <a16:creationId xmlns:a16="http://schemas.microsoft.com/office/drawing/2014/main" id="{58E22C7F-FDF0-4517-9742-4E63C155F6A8}"/>
              </a:ext>
            </a:extLst>
          </p:cNvPr>
          <p:cNvPicPr>
            <a:picLocks noChangeAspect="1"/>
          </p:cNvPicPr>
          <p:nvPr/>
        </p:nvPicPr>
        <p:blipFill>
          <a:blip r:embed="rId3"/>
          <a:stretch>
            <a:fillRect/>
          </a:stretch>
        </p:blipFill>
        <p:spPr>
          <a:xfrm>
            <a:off x="7883317" y="5456582"/>
            <a:ext cx="470754" cy="470754"/>
          </a:xfrm>
          <a:prstGeom prst="rect">
            <a:avLst/>
          </a:prstGeom>
        </p:spPr>
      </p:pic>
      <p:pic>
        <p:nvPicPr>
          <p:cNvPr id="10" name="Imagen 9">
            <a:extLst>
              <a:ext uri="{FF2B5EF4-FFF2-40B4-BE49-F238E27FC236}">
                <a16:creationId xmlns:a16="http://schemas.microsoft.com/office/drawing/2014/main" id="{7F9EE7CC-08C5-4C7A-A85A-3A1672D1EF9B}"/>
              </a:ext>
            </a:extLst>
          </p:cNvPr>
          <p:cNvPicPr>
            <a:picLocks noChangeAspect="1"/>
          </p:cNvPicPr>
          <p:nvPr/>
        </p:nvPicPr>
        <p:blipFill>
          <a:blip r:embed="rId3"/>
          <a:stretch>
            <a:fillRect/>
          </a:stretch>
        </p:blipFill>
        <p:spPr>
          <a:xfrm>
            <a:off x="8263185" y="5927336"/>
            <a:ext cx="470754" cy="470754"/>
          </a:xfrm>
          <a:prstGeom prst="rect">
            <a:avLst/>
          </a:prstGeom>
        </p:spPr>
      </p:pic>
    </p:spTree>
    <p:extLst>
      <p:ext uri="{BB962C8B-B14F-4D97-AF65-F5344CB8AC3E}">
        <p14:creationId xmlns:p14="http://schemas.microsoft.com/office/powerpoint/2010/main" val="3278442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COVID-19 EN PERSONAS QUE CONSUMEN ALCOHOL Y DROGAS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268760"/>
            <a:ext cx="8136904" cy="5016758"/>
          </a:xfrm>
          <a:prstGeom prst="rect">
            <a:avLst/>
          </a:prstGeom>
        </p:spPr>
        <p:txBody>
          <a:bodyPr wrap="square">
            <a:spAutoFit/>
          </a:bodyPr>
          <a:lstStyle/>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rPr>
              <a:t>Fuentes:</a:t>
            </a:r>
          </a:p>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hlinkClick r:id="rId3"/>
              </a:rPr>
              <a:t>http://www.colegiomedico.cl/wp-content/uploads/2020/05/consideraciones-acerca-del-consumo-de-alcohol-y-drogas-durante-covid-19pnorambuena290420.pdf</a:t>
            </a:r>
            <a:endParaRPr lang="es-MX" sz="2000" dirty="0">
              <a:solidFill>
                <a:schemeClr val="tx1">
                  <a:lumMod val="65000"/>
                  <a:lumOff val="35000"/>
                </a:schemeClr>
              </a:solidFill>
            </a:endParaRPr>
          </a:p>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hlinkClick r:id="rId4"/>
              </a:rPr>
              <a:t>https://diprece.minsal.cl/wrdprss_minsal/wp-content/uploads/2016/02/5.-MINSAL_2011_-Intervenciones-breves-alcohol.pdf</a:t>
            </a:r>
            <a:endParaRPr lang="es-MX" sz="2000" dirty="0">
              <a:solidFill>
                <a:schemeClr val="tx1">
                  <a:lumMod val="65000"/>
                  <a:lumOff val="35000"/>
                </a:schemeClr>
              </a:solidFill>
            </a:endParaRPr>
          </a:p>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hlinkClick r:id="rId5"/>
              </a:rPr>
              <a:t>https://www.emcdda.europa.eu/system/files/publications/12879/EMCDDA%20Covid-19%20update_1_23032020_ES.pdf</a:t>
            </a:r>
            <a:endParaRPr lang="es-MX" sz="2000" dirty="0">
              <a:solidFill>
                <a:schemeClr val="tx1">
                  <a:lumMod val="65000"/>
                  <a:lumOff val="35000"/>
                </a:schemeClr>
              </a:solidFill>
            </a:endParaRPr>
          </a:p>
          <a:p>
            <a:pPr algn="just"/>
            <a:endParaRPr lang="es-CL" sz="2000" dirty="0"/>
          </a:p>
          <a:p>
            <a:pPr algn="just"/>
            <a:r>
              <a:rPr lang="es-CL" sz="2000" dirty="0">
                <a:hlinkClick r:id="rId6"/>
              </a:rPr>
              <a:t>https://www.senda.gob.cl/evita-consumir-alcohol-y-otras-drogas/</a:t>
            </a:r>
            <a:endParaRPr lang="es-MX" sz="2000" dirty="0">
              <a:solidFill>
                <a:schemeClr val="tx1">
                  <a:lumMod val="65000"/>
                  <a:lumOff val="35000"/>
                </a:schemeClr>
              </a:solidFill>
            </a:endParaRPr>
          </a:p>
          <a:p>
            <a:pPr algn="just"/>
            <a:endParaRPr lang="es-MX" sz="2000" dirty="0">
              <a:solidFill>
                <a:schemeClr val="tx1">
                  <a:lumMod val="65000"/>
                  <a:lumOff val="35000"/>
                </a:schemeClr>
              </a:solidFill>
            </a:endParaRPr>
          </a:p>
          <a:p>
            <a:pPr algn="just"/>
            <a:endParaRPr lang="es-MX" sz="2000" dirty="0">
              <a:solidFill>
                <a:schemeClr val="tx1">
                  <a:lumMod val="65000"/>
                  <a:lumOff val="35000"/>
                </a:schemeClr>
              </a:solidFill>
            </a:endParaRPr>
          </a:p>
        </p:txBody>
      </p:sp>
    </p:spTree>
    <p:extLst>
      <p:ext uri="{BB962C8B-B14F-4D97-AF65-F5344CB8AC3E}">
        <p14:creationId xmlns:p14="http://schemas.microsoft.com/office/powerpoint/2010/main" val="363131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MEDIDAS DE PROTECCIÓN VIF FRENTE A LA PANDEMIA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539552" y="1628800"/>
            <a:ext cx="7838462" cy="3416320"/>
          </a:xfrm>
          <a:prstGeom prst="rect">
            <a:avLst/>
          </a:prstGeom>
        </p:spPr>
        <p:txBody>
          <a:bodyPr wrap="square">
            <a:spAutoFit/>
          </a:bodyPr>
          <a:lstStyle/>
          <a:p>
            <a:pPr algn="just"/>
            <a:endParaRPr lang="es-MX" dirty="0">
              <a:solidFill>
                <a:schemeClr val="tx1">
                  <a:lumMod val="65000"/>
                  <a:lumOff val="35000"/>
                </a:schemeClr>
              </a:solidFill>
            </a:endParaRPr>
          </a:p>
          <a:p>
            <a:pPr algn="just"/>
            <a:r>
              <a:rPr lang="es-MX" dirty="0">
                <a:solidFill>
                  <a:schemeClr val="tx1">
                    <a:lumMod val="65000"/>
                    <a:lumOff val="35000"/>
                  </a:schemeClr>
                </a:solidFill>
              </a:rPr>
              <a:t>La evidencia internacional ha revelado que la violencia doméstica ha incrementado debido a la pandemia del Covid-19 y Chile no ha sido la excepción: durante el mes de abril, el fono de orientación ha aumentado un 63% sus llamados con respecto a marzo del mismo año. </a:t>
            </a:r>
          </a:p>
          <a:p>
            <a:pPr algn="just"/>
            <a:endParaRPr lang="es-MX" dirty="0">
              <a:solidFill>
                <a:schemeClr val="tx1">
                  <a:lumMod val="65000"/>
                  <a:lumOff val="35000"/>
                </a:schemeClr>
              </a:solidFill>
            </a:endParaRPr>
          </a:p>
          <a:p>
            <a:pPr algn="just"/>
            <a:r>
              <a:rPr lang="es-MX" b="1" dirty="0">
                <a:solidFill>
                  <a:schemeClr val="tx1">
                    <a:lumMod val="65000"/>
                    <a:lumOff val="35000"/>
                  </a:schemeClr>
                </a:solidFill>
              </a:rPr>
              <a:t>¿Quiénes pueden acceder a atención?</a:t>
            </a:r>
          </a:p>
          <a:p>
            <a:pPr algn="just"/>
            <a:endParaRPr lang="es-MX" b="1" dirty="0">
              <a:solidFill>
                <a:schemeClr val="tx1">
                  <a:lumMod val="65000"/>
                  <a:lumOff val="35000"/>
                </a:schemeClr>
              </a:solidFill>
            </a:endParaRPr>
          </a:p>
          <a:p>
            <a:pPr algn="just"/>
            <a:r>
              <a:rPr lang="es-MX" dirty="0">
                <a:solidFill>
                  <a:schemeClr val="tx1">
                    <a:lumMod val="65000"/>
                    <a:lumOff val="35000"/>
                  </a:schemeClr>
                </a:solidFill>
              </a:rPr>
              <a:t>Todas las mujeres mayores de 18 años que viven o han vivido violencias de género en contexto de pareja o ex pareja. No es condición haber realizado una denuncia previamente, ni es obligación realizarla mientras permanece en el Centro.</a:t>
            </a:r>
          </a:p>
          <a:p>
            <a:pPr algn="just"/>
            <a:endParaRPr lang="es-MX" dirty="0">
              <a:solidFill>
                <a:schemeClr val="tx1">
                  <a:lumMod val="65000"/>
                  <a:lumOff val="35000"/>
                </a:schemeClr>
              </a:solidFill>
            </a:endParaRP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5322119"/>
            <a:ext cx="2343522" cy="136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76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¿Es recomendable leer, mirar o escuchar noticias relacionadas a Covid-19?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2132856"/>
            <a:ext cx="7838462" cy="2308324"/>
          </a:xfrm>
          <a:prstGeom prst="rect">
            <a:avLst/>
          </a:prstGeom>
        </p:spPr>
        <p:txBody>
          <a:bodyPr wrap="square">
            <a:spAutoFit/>
          </a:bodyPr>
          <a:lstStyle/>
          <a:p>
            <a:pPr algn="just"/>
            <a:r>
              <a:rPr lang="es-MX" dirty="0">
                <a:solidFill>
                  <a:schemeClr val="tx1">
                    <a:lumMod val="65000"/>
                    <a:lumOff val="35000"/>
                  </a:schemeClr>
                </a:solidFill>
              </a:rPr>
              <a:t>Sí, es recomendable siempre y cuando sea desde fuentes confiables (OMS, OPS, www.gob.cl/coronavirus), dado que las redes sociales podrían entregar información errónea y noticia falsas (</a:t>
            </a:r>
            <a:r>
              <a:rPr lang="es-MX" dirty="0" err="1">
                <a:solidFill>
                  <a:schemeClr val="tx1">
                    <a:lumMod val="65000"/>
                    <a:lumOff val="35000"/>
                  </a:schemeClr>
                </a:solidFill>
              </a:rPr>
              <a:t>Fake</a:t>
            </a:r>
            <a:r>
              <a:rPr lang="es-MX" dirty="0">
                <a:solidFill>
                  <a:schemeClr val="tx1">
                    <a:lumMod val="65000"/>
                    <a:lumOff val="35000"/>
                  </a:schemeClr>
                </a:solidFill>
              </a:rPr>
              <a:t> News). </a:t>
            </a:r>
          </a:p>
          <a:p>
            <a:pPr algn="just"/>
            <a:endParaRPr lang="es-MX" dirty="0">
              <a:solidFill>
                <a:schemeClr val="tx1">
                  <a:lumMod val="65000"/>
                  <a:lumOff val="35000"/>
                </a:schemeClr>
              </a:solidFill>
            </a:endParaRPr>
          </a:p>
          <a:p>
            <a:pPr algn="just"/>
            <a:r>
              <a:rPr lang="es-MX" dirty="0">
                <a:solidFill>
                  <a:schemeClr val="tx1">
                    <a:lumMod val="65000"/>
                    <a:lumOff val="35000"/>
                  </a:schemeClr>
                </a:solidFill>
              </a:rPr>
              <a:t>Se debe enfocar principalmente sobre medidas prácticas que le ayuden a hacer planes de protección para usted y sus seres queridos, ya que el flujo repentino y constante sobre el brote epidémico puede generarle ansiedad o angustia.</a:t>
            </a:r>
          </a:p>
          <a:p>
            <a:pPr algn="just"/>
            <a:endParaRPr lang="es-MX" dirty="0">
              <a:solidFill>
                <a:schemeClr val="tx1">
                  <a:lumMod val="65000"/>
                  <a:lumOff val="35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246" y="4509120"/>
            <a:ext cx="2889090" cy="2071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873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¿Cuáles son las medidas operando en contexto COVID-19?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773971"/>
            <a:ext cx="7838462" cy="4801314"/>
          </a:xfrm>
          <a:prstGeom prst="rect">
            <a:avLst/>
          </a:prstGeom>
        </p:spPr>
        <p:txBody>
          <a:bodyPr wrap="square">
            <a:spAutoFit/>
          </a:bodyPr>
          <a:lstStyle/>
          <a:p>
            <a:pPr algn="just"/>
            <a:endParaRPr lang="es-MX" dirty="0">
              <a:solidFill>
                <a:schemeClr val="tx1">
                  <a:lumMod val="65000"/>
                  <a:lumOff val="35000"/>
                </a:schemeClr>
              </a:solidFill>
            </a:endParaRPr>
          </a:p>
          <a:p>
            <a:pPr marL="285750" indent="-285750" algn="just">
              <a:buFont typeface="Wingdings" panose="05000000000000000000" pitchFamily="2" charset="2"/>
              <a:buChar char="ü"/>
            </a:pPr>
            <a:r>
              <a:rPr lang="es-MX" dirty="0">
                <a:solidFill>
                  <a:schemeClr val="tx1">
                    <a:lumMod val="65000"/>
                    <a:lumOff val="35000"/>
                  </a:schemeClr>
                </a:solidFill>
              </a:rPr>
              <a:t>Fono Orientación VIF: Fono orientación y ayuda al número 1455 gratuito.</a:t>
            </a:r>
          </a:p>
          <a:p>
            <a:pPr marL="285750" indent="-285750" algn="just">
              <a:buFont typeface="Wingdings" panose="05000000000000000000" pitchFamily="2" charset="2"/>
              <a:buChar char="ü"/>
            </a:pPr>
            <a:endParaRPr lang="es-MX" dirty="0">
              <a:solidFill>
                <a:schemeClr val="tx1">
                  <a:lumMod val="65000"/>
                  <a:lumOff val="35000"/>
                </a:schemeClr>
              </a:solidFill>
            </a:endParaRPr>
          </a:p>
          <a:p>
            <a:pPr marL="285750" indent="-285750" algn="just">
              <a:buFont typeface="Wingdings" panose="05000000000000000000" pitchFamily="2" charset="2"/>
              <a:buChar char="ü"/>
            </a:pPr>
            <a:r>
              <a:rPr lang="es-MX" dirty="0">
                <a:solidFill>
                  <a:schemeClr val="tx1">
                    <a:lumMod val="65000"/>
                    <a:lumOff val="35000"/>
                  </a:schemeClr>
                </a:solidFill>
              </a:rPr>
              <a:t>Red Social Facebook Live: </a:t>
            </a:r>
          </a:p>
          <a:p>
            <a:pPr marL="285750" indent="-285750" algn="just">
              <a:buFont typeface="Wingdings" panose="05000000000000000000" pitchFamily="2" charset="2"/>
              <a:buChar char="ü"/>
            </a:pPr>
            <a:endParaRPr lang="es-MX" dirty="0">
              <a:solidFill>
                <a:schemeClr val="tx1">
                  <a:lumMod val="65000"/>
                  <a:lumOff val="35000"/>
                </a:schemeClr>
              </a:solidFill>
            </a:endParaRPr>
          </a:p>
          <a:p>
            <a:pPr marL="742950" lvl="1" indent="-285750" algn="just">
              <a:buFont typeface="Wingdings" panose="05000000000000000000" pitchFamily="2" charset="2"/>
              <a:buChar char="ü"/>
            </a:pPr>
            <a:r>
              <a:rPr lang="es-MX" dirty="0">
                <a:solidFill>
                  <a:schemeClr val="tx1">
                    <a:lumMod val="65000"/>
                    <a:lumOff val="35000"/>
                  </a:schemeClr>
                </a:solidFill>
              </a:rPr>
              <a:t>El Ministerio de la Mujer y la Equidad de Género junto al Servicio Nacional de la Mujer y la Equidad de Género (</a:t>
            </a:r>
            <a:r>
              <a:rPr lang="es-MX" dirty="0" err="1">
                <a:solidFill>
                  <a:schemeClr val="tx1">
                    <a:lumMod val="65000"/>
                    <a:lumOff val="35000"/>
                  </a:schemeClr>
                </a:solidFill>
              </a:rPr>
              <a:t>SernamEG</a:t>
            </a:r>
            <a:r>
              <a:rPr lang="es-MX" dirty="0">
                <a:solidFill>
                  <a:schemeClr val="tx1">
                    <a:lumMod val="65000"/>
                    <a:lumOff val="35000"/>
                  </a:schemeClr>
                </a:solidFill>
              </a:rPr>
              <a:t>), lanzaron programa “</a:t>
            </a:r>
            <a:r>
              <a:rPr lang="es-MX" dirty="0" err="1">
                <a:solidFill>
                  <a:schemeClr val="tx1">
                    <a:lumMod val="65000"/>
                    <a:lumOff val="35000"/>
                  </a:schemeClr>
                </a:solidFill>
              </a:rPr>
              <a:t>ContigoMujer</a:t>
            </a:r>
            <a:r>
              <a:rPr lang="es-MX" dirty="0">
                <a:solidFill>
                  <a:schemeClr val="tx1">
                    <a:lumMod val="65000"/>
                    <a:lumOff val="35000"/>
                  </a:schemeClr>
                </a:solidFill>
              </a:rPr>
              <a:t>”, un espacio online que se realizará todos los martes y jueves a través de Facebook Live, donde las mujeres podrán informarse, recibir orientación y resolver dudas sobre diferentes temas que afectan a las mujeres. El equipo compuesto por profesionales ahondará sobre los efectos que tiene la violencia sicológica, cómo enfrentarla y los primeros signos que las mujeres deben tomar en cuenta para reconocerla.</a:t>
            </a:r>
          </a:p>
          <a:p>
            <a:pPr marL="742950" lvl="1" indent="-285750" algn="just">
              <a:buFont typeface="Wingdings" panose="05000000000000000000" pitchFamily="2" charset="2"/>
              <a:buChar char="ü"/>
            </a:pPr>
            <a:endParaRPr lang="es-MX" dirty="0">
              <a:solidFill>
                <a:schemeClr val="tx1">
                  <a:lumMod val="65000"/>
                  <a:lumOff val="35000"/>
                </a:schemeClr>
              </a:solidFill>
            </a:endParaRPr>
          </a:p>
          <a:p>
            <a:pPr marL="742950" lvl="1" indent="-285750" algn="just">
              <a:buFont typeface="Wingdings" panose="05000000000000000000" pitchFamily="2" charset="2"/>
              <a:buChar char="ü"/>
            </a:pPr>
            <a:r>
              <a:rPr lang="es-MX" dirty="0">
                <a:solidFill>
                  <a:schemeClr val="tx1">
                    <a:lumMod val="65000"/>
                    <a:lumOff val="35000"/>
                  </a:schemeClr>
                </a:solidFill>
              </a:rPr>
              <a:t>Las transmisiones se realizarán todos los martes y jueves a las 16 horas.</a:t>
            </a:r>
          </a:p>
          <a:p>
            <a:pPr marL="285750" indent="-285750" algn="just">
              <a:buFont typeface="Wingdings" panose="05000000000000000000" pitchFamily="2" charset="2"/>
              <a:buChar char="ü"/>
            </a:pPr>
            <a:endParaRPr lang="es-MX" dirty="0">
              <a:solidFill>
                <a:schemeClr val="tx1">
                  <a:lumMod val="65000"/>
                  <a:lumOff val="35000"/>
                </a:schemeClr>
              </a:solidFill>
            </a:endParaRPr>
          </a:p>
          <a:p>
            <a:pPr algn="just"/>
            <a:r>
              <a:rPr lang="es-MX" dirty="0">
                <a:solidFill>
                  <a:schemeClr val="tx1">
                    <a:lumMod val="65000"/>
                    <a:lumOff val="35000"/>
                  </a:schemeClr>
                </a:solidFill>
              </a:rPr>
              <a:t>-	</a:t>
            </a:r>
          </a:p>
        </p:txBody>
      </p:sp>
    </p:spTree>
    <p:extLst>
      <p:ext uri="{BB962C8B-B14F-4D97-AF65-F5344CB8AC3E}">
        <p14:creationId xmlns:p14="http://schemas.microsoft.com/office/powerpoint/2010/main" val="2765044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¿Cuáles son las medidas operando en contexto COVID-19?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628800"/>
            <a:ext cx="8136904" cy="4247317"/>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65000"/>
                    <a:lumOff val="35000"/>
                  </a:schemeClr>
                </a:solidFill>
              </a:rPr>
              <a:t>Capacitación en prevención de VIF: </a:t>
            </a:r>
          </a:p>
          <a:p>
            <a:pPr algn="just"/>
            <a:endParaRPr lang="es-MX" dirty="0">
              <a:solidFill>
                <a:schemeClr val="tx1">
                  <a:lumMod val="65000"/>
                  <a:lumOff val="35000"/>
                </a:schemeClr>
              </a:solidFill>
            </a:endParaRPr>
          </a:p>
          <a:p>
            <a:pPr marL="742950" lvl="1" indent="-285750" algn="just">
              <a:buFont typeface="Wingdings" panose="05000000000000000000" pitchFamily="2" charset="2"/>
              <a:buChar char="ü"/>
            </a:pPr>
            <a:r>
              <a:rPr lang="es-MX" dirty="0">
                <a:solidFill>
                  <a:schemeClr val="tx1">
                    <a:lumMod val="65000"/>
                    <a:lumOff val="35000"/>
                  </a:schemeClr>
                </a:solidFill>
              </a:rPr>
              <a:t>Se gestionan cursos e-</a:t>
            </a:r>
            <a:r>
              <a:rPr lang="es-MX" dirty="0" err="1">
                <a:solidFill>
                  <a:schemeClr val="tx1">
                    <a:lumMod val="65000"/>
                    <a:lumOff val="35000"/>
                  </a:schemeClr>
                </a:solidFill>
              </a:rPr>
              <a:t>learning</a:t>
            </a:r>
            <a:r>
              <a:rPr lang="es-MX" dirty="0">
                <a:solidFill>
                  <a:schemeClr val="tx1">
                    <a:lumMod val="65000"/>
                    <a:lumOff val="35000"/>
                  </a:schemeClr>
                </a:solidFill>
              </a:rPr>
              <a:t> de prevención en materia de VIF. Además el Ministerio entregará bajo esta vía material específico para la contingencia de la cuarentena: consejos de prevención que se informan constantemente a través de los distintos canales disponibles. </a:t>
            </a:r>
          </a:p>
          <a:p>
            <a:pPr marL="742950" lvl="1" indent="-285750" algn="just">
              <a:buFont typeface="Wingdings" panose="05000000000000000000" pitchFamily="2" charset="2"/>
              <a:buChar char="ü"/>
            </a:pPr>
            <a:endParaRPr lang="es-MX" dirty="0">
              <a:solidFill>
                <a:schemeClr val="tx1">
                  <a:lumMod val="65000"/>
                  <a:lumOff val="35000"/>
                </a:schemeClr>
              </a:solidFill>
            </a:endParaRPr>
          </a:p>
          <a:p>
            <a:pPr marL="742950" lvl="1" indent="-285750" algn="just">
              <a:buFont typeface="Wingdings" panose="05000000000000000000" pitchFamily="2" charset="2"/>
              <a:buChar char="ü"/>
            </a:pPr>
            <a:r>
              <a:rPr lang="es-MX" dirty="0">
                <a:solidFill>
                  <a:schemeClr val="tx1">
                    <a:lumMod val="65000"/>
                    <a:lumOff val="35000"/>
                  </a:schemeClr>
                </a:solidFill>
              </a:rPr>
              <a:t>Coordinaciones con actores intermedios para ampliar el impacto en la comunidad, a través de las redes desplegadas por el Ministerio de la Mujer y Equidad de Género.</a:t>
            </a:r>
          </a:p>
          <a:p>
            <a:pPr marL="742950" lvl="1" indent="-285750" algn="just">
              <a:buFont typeface="Wingdings" panose="05000000000000000000" pitchFamily="2" charset="2"/>
              <a:buChar char="ü"/>
            </a:pPr>
            <a:endParaRPr lang="es-MX" dirty="0">
              <a:solidFill>
                <a:schemeClr val="tx1">
                  <a:lumMod val="65000"/>
                  <a:lumOff val="35000"/>
                </a:schemeClr>
              </a:solidFill>
            </a:endParaRPr>
          </a:p>
          <a:p>
            <a:pPr marL="742950" lvl="1" indent="-285750" algn="just">
              <a:buFont typeface="Wingdings" panose="05000000000000000000" pitchFamily="2" charset="2"/>
              <a:buChar char="ü"/>
            </a:pPr>
            <a:r>
              <a:rPr lang="es-MX" dirty="0">
                <a:solidFill>
                  <a:schemeClr val="tx1">
                    <a:lumMod val="65000"/>
                    <a:lumOff val="35000"/>
                  </a:schemeClr>
                </a:solidFill>
              </a:rPr>
              <a:t>Además se trabaja en un plan del Programa de Prevención a través de la plataforma “Aprendo en Línea” del Ministerio de Educación, con la finalidad de utilizar los canales tecnológicos para llegar a los jóvenes y capacitarlos en Violencia de Género y Agentes de Igualdad.</a:t>
            </a:r>
          </a:p>
        </p:txBody>
      </p:sp>
    </p:spTree>
    <p:extLst>
      <p:ext uri="{BB962C8B-B14F-4D97-AF65-F5344CB8AC3E}">
        <p14:creationId xmlns:p14="http://schemas.microsoft.com/office/powerpoint/2010/main" val="2664954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¿Cuáles son las medidas operando en contexto COVID-19?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95536" y="1822172"/>
            <a:ext cx="8054486" cy="3693319"/>
          </a:xfrm>
          <a:prstGeom prst="rect">
            <a:avLst/>
          </a:prstGeom>
        </p:spPr>
        <p:txBody>
          <a:bodyPr wrap="square">
            <a:spAutoFit/>
          </a:bodyPr>
          <a:lstStyle/>
          <a:p>
            <a:pPr lvl="1" algn="just"/>
            <a:r>
              <a:rPr lang="es-MX" dirty="0">
                <a:solidFill>
                  <a:schemeClr val="tx1">
                    <a:lumMod val="65000"/>
                    <a:lumOff val="35000"/>
                  </a:schemeClr>
                </a:solidFill>
              </a:rPr>
              <a:t>Continuidad en la atención Victimas de VIF:</a:t>
            </a:r>
          </a:p>
          <a:p>
            <a:pPr lvl="1" algn="just"/>
            <a:endParaRPr lang="es-MX" dirty="0">
              <a:solidFill>
                <a:schemeClr val="tx1">
                  <a:lumMod val="65000"/>
                  <a:lumOff val="35000"/>
                </a:schemeClr>
              </a:solidFill>
            </a:endParaRPr>
          </a:p>
          <a:p>
            <a:pPr marL="742950" lvl="1" indent="-285750" algn="just">
              <a:buFont typeface="Wingdings" panose="05000000000000000000" pitchFamily="2" charset="2"/>
              <a:buChar char="ü"/>
            </a:pPr>
            <a:r>
              <a:rPr lang="es-MX" dirty="0">
                <a:solidFill>
                  <a:schemeClr val="tx1">
                    <a:lumMod val="65000"/>
                    <a:lumOff val="35000"/>
                  </a:schemeClr>
                </a:solidFill>
              </a:rPr>
              <a:t>Se mantiene la operatividad de todos los abogados de la línea de violencia extrema, a lo largo de todo el país.</a:t>
            </a:r>
          </a:p>
          <a:p>
            <a:pPr marL="742950" lvl="1" indent="-285750" algn="just">
              <a:buFont typeface="Wingdings" panose="05000000000000000000" pitchFamily="2" charset="2"/>
              <a:buChar char="ü"/>
            </a:pPr>
            <a:endParaRPr lang="es-MX" dirty="0">
              <a:solidFill>
                <a:schemeClr val="tx1">
                  <a:lumMod val="65000"/>
                  <a:lumOff val="35000"/>
                </a:schemeClr>
              </a:solidFill>
            </a:endParaRPr>
          </a:p>
          <a:p>
            <a:pPr marL="742950" lvl="1" indent="-285750" algn="just">
              <a:buFont typeface="Wingdings" panose="05000000000000000000" pitchFamily="2" charset="2"/>
              <a:buChar char="ü"/>
            </a:pPr>
            <a:r>
              <a:rPr lang="es-MX" dirty="0">
                <a:solidFill>
                  <a:schemeClr val="tx1">
                    <a:lumMod val="65000"/>
                    <a:lumOff val="35000"/>
                  </a:schemeClr>
                </a:solidFill>
              </a:rPr>
              <a:t>Se mantiene el sistema de turnos remotos de abogadas/os del Nivel Nacional en línea de violencia extrema durante semana y fines de semana.</a:t>
            </a:r>
          </a:p>
          <a:p>
            <a:pPr marL="742950" lvl="1" indent="-285750" algn="just">
              <a:buFont typeface="Wingdings" panose="05000000000000000000" pitchFamily="2" charset="2"/>
              <a:buChar char="ü"/>
            </a:pPr>
            <a:endParaRPr lang="es-MX" dirty="0">
              <a:solidFill>
                <a:schemeClr val="tx1">
                  <a:lumMod val="65000"/>
                  <a:lumOff val="35000"/>
                </a:schemeClr>
              </a:solidFill>
            </a:endParaRPr>
          </a:p>
          <a:p>
            <a:pPr marL="742950" lvl="1" indent="-285750" algn="just">
              <a:buFont typeface="Wingdings" panose="05000000000000000000" pitchFamily="2" charset="2"/>
              <a:buChar char="ü"/>
            </a:pPr>
            <a:r>
              <a:rPr lang="es-MX" dirty="0">
                <a:solidFill>
                  <a:schemeClr val="tx1">
                    <a:lumMod val="65000"/>
                    <a:lumOff val="35000"/>
                  </a:schemeClr>
                </a:solidFill>
              </a:rPr>
              <a:t>Se mantiene el turno 24/7 de Jefa Nacional en Violencia en casos de violencia extrema.</a:t>
            </a:r>
          </a:p>
          <a:p>
            <a:pPr marL="742950" lvl="1" indent="-285750" algn="just">
              <a:buFont typeface="Wingdings" panose="05000000000000000000" pitchFamily="2" charset="2"/>
              <a:buChar char="ü"/>
            </a:pPr>
            <a:endParaRPr lang="es-MX" dirty="0">
              <a:solidFill>
                <a:schemeClr val="tx1">
                  <a:lumMod val="65000"/>
                  <a:lumOff val="35000"/>
                </a:schemeClr>
              </a:solidFill>
            </a:endParaRPr>
          </a:p>
          <a:p>
            <a:pPr marL="742950" lvl="1" indent="-285750" algn="just">
              <a:buFont typeface="Wingdings" panose="05000000000000000000" pitchFamily="2" charset="2"/>
              <a:buChar char="ü"/>
            </a:pPr>
            <a:r>
              <a:rPr lang="es-MX" dirty="0">
                <a:solidFill>
                  <a:schemeClr val="tx1">
                    <a:lumMod val="65000"/>
                    <a:lumOff val="35000"/>
                  </a:schemeClr>
                </a:solidFill>
              </a:rPr>
              <a:t>Se establece un trabajo coordinado con las Direcciones Regionales para la presencia ante hechos graves o vitales.</a:t>
            </a: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20607" y="5251142"/>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4172" y="568150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5690196"/>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5681503"/>
            <a:ext cx="1691481"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271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¿Cuáles son las medidas operando en contexto COVID-19?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67544" y="1822172"/>
            <a:ext cx="7982478" cy="4524315"/>
          </a:xfrm>
          <a:prstGeom prst="rect">
            <a:avLst/>
          </a:prstGeom>
        </p:spPr>
        <p:txBody>
          <a:bodyPr wrap="square">
            <a:spAutoFit/>
          </a:bodyPr>
          <a:lstStyle/>
          <a:p>
            <a:pPr lvl="1" algn="just"/>
            <a:r>
              <a:rPr lang="es-MX" dirty="0">
                <a:solidFill>
                  <a:schemeClr val="tx1">
                    <a:lumMod val="65000"/>
                    <a:lumOff val="35000"/>
                  </a:schemeClr>
                </a:solidFill>
              </a:rPr>
              <a:t>Continuidad en la atención Victimas de VIF:</a:t>
            </a:r>
          </a:p>
          <a:p>
            <a:pPr lvl="1" algn="just"/>
            <a:endParaRPr lang="es-MX" dirty="0">
              <a:solidFill>
                <a:schemeClr val="tx1">
                  <a:lumMod val="65000"/>
                  <a:lumOff val="35000"/>
                </a:schemeClr>
              </a:solidFill>
            </a:endParaRPr>
          </a:p>
          <a:p>
            <a:pPr marL="742950" lvl="1" indent="-285750" algn="just">
              <a:buFont typeface="Wingdings" panose="05000000000000000000" pitchFamily="2" charset="2"/>
              <a:buChar char="ü"/>
            </a:pPr>
            <a:r>
              <a:rPr lang="es-MX" dirty="0">
                <a:solidFill>
                  <a:schemeClr val="tx1">
                    <a:lumMod val="65000"/>
                    <a:lumOff val="35000"/>
                  </a:schemeClr>
                </a:solidFill>
              </a:rPr>
              <a:t>Se ha oficializado desde </a:t>
            </a:r>
            <a:r>
              <a:rPr lang="es-MX" dirty="0" err="1">
                <a:solidFill>
                  <a:schemeClr val="tx1">
                    <a:lumMod val="65000"/>
                    <a:lumOff val="35000"/>
                  </a:schemeClr>
                </a:solidFill>
              </a:rPr>
              <a:t>SernamEG</a:t>
            </a:r>
            <a:r>
              <a:rPr lang="es-MX" dirty="0">
                <a:solidFill>
                  <a:schemeClr val="tx1">
                    <a:lumMod val="65000"/>
                    <a:lumOff val="35000"/>
                  </a:schemeClr>
                </a:solidFill>
              </a:rPr>
              <a:t> a Tribunales de Familia y a Fiscalía Nacional, con la finalidad de reforzar la especial preocupación y consideración que se debe tener para la renovación de medidas cautelares y/o de protección dispuesta en favor de las mujeres víctimas de violencia o para las audiencias que se desarrollen para su revisión o prórroga.</a:t>
            </a:r>
          </a:p>
          <a:p>
            <a:pPr marL="742950" lvl="1" indent="-285750" algn="just">
              <a:buFont typeface="Wingdings" panose="05000000000000000000" pitchFamily="2" charset="2"/>
              <a:buChar char="ü"/>
            </a:pPr>
            <a:endParaRPr lang="es-MX" dirty="0">
              <a:solidFill>
                <a:schemeClr val="tx1">
                  <a:lumMod val="65000"/>
                  <a:lumOff val="35000"/>
                </a:schemeClr>
              </a:solidFill>
            </a:endParaRPr>
          </a:p>
          <a:p>
            <a:pPr marL="742950" lvl="1" indent="-285750" algn="just">
              <a:buFont typeface="Wingdings" panose="05000000000000000000" pitchFamily="2" charset="2"/>
              <a:buChar char="ü"/>
            </a:pPr>
            <a:r>
              <a:rPr lang="es-MX" dirty="0">
                <a:solidFill>
                  <a:schemeClr val="tx1">
                    <a:lumMod val="65000"/>
                    <a:lumOff val="35000"/>
                  </a:schemeClr>
                </a:solidFill>
              </a:rPr>
              <a:t>Se ha instruido que en todas las causas de violencia intrafamiliar en que </a:t>
            </a:r>
            <a:r>
              <a:rPr lang="es-MX" dirty="0" err="1">
                <a:solidFill>
                  <a:schemeClr val="tx1">
                    <a:lumMod val="65000"/>
                    <a:lumOff val="35000"/>
                  </a:schemeClr>
                </a:solidFill>
              </a:rPr>
              <a:t>SernamEG</a:t>
            </a:r>
            <a:r>
              <a:rPr lang="es-MX" dirty="0">
                <a:solidFill>
                  <a:schemeClr val="tx1">
                    <a:lumMod val="65000"/>
                    <a:lumOff val="35000"/>
                  </a:schemeClr>
                </a:solidFill>
              </a:rPr>
              <a:t> tenga patrocinio, se presente por sus respectivos abogados la solicitud para la renovación de las medidas cautelares decretadas en favor de las víctimas, o en su defecto, se programen audiencias con la finalidad de que sean revisados los antecedentes y se puedan prorrogar dichas medidas.</a:t>
            </a:r>
          </a:p>
          <a:p>
            <a:pPr algn="just"/>
            <a:endParaRPr lang="es-MX" dirty="0">
              <a:solidFill>
                <a:schemeClr val="tx1">
                  <a:lumMod val="65000"/>
                  <a:lumOff val="35000"/>
                </a:schemeClr>
              </a:solidFill>
            </a:endParaRPr>
          </a:p>
          <a:p>
            <a:pPr algn="just"/>
            <a:r>
              <a:rPr lang="es-MX" dirty="0">
                <a:solidFill>
                  <a:schemeClr val="tx1">
                    <a:lumMod val="65000"/>
                    <a:lumOff val="35000"/>
                  </a:schemeClr>
                </a:solidFill>
              </a:rPr>
              <a:t>-	</a:t>
            </a:r>
          </a:p>
        </p:txBody>
      </p:sp>
    </p:spTree>
    <p:extLst>
      <p:ext uri="{BB962C8B-B14F-4D97-AF65-F5344CB8AC3E}">
        <p14:creationId xmlns:p14="http://schemas.microsoft.com/office/powerpoint/2010/main" val="3272056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¿Cuáles son las medidas operando en contexto COVID-19?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95536" y="1694180"/>
            <a:ext cx="8208912" cy="4524315"/>
          </a:xfrm>
          <a:prstGeom prst="rect">
            <a:avLst/>
          </a:prstGeom>
        </p:spPr>
        <p:txBody>
          <a:bodyPr wrap="square">
            <a:spAutoFit/>
          </a:bodyPr>
          <a:lstStyle/>
          <a:p>
            <a:pPr marL="285750" indent="-285750" algn="just">
              <a:buFont typeface="Wingdings" panose="05000000000000000000" pitchFamily="2" charset="2"/>
              <a:buChar char="ü"/>
            </a:pPr>
            <a:r>
              <a:rPr lang="es-MX" b="1" dirty="0">
                <a:solidFill>
                  <a:schemeClr val="tx1">
                    <a:lumMod val="65000"/>
                    <a:lumOff val="35000"/>
                  </a:schemeClr>
                </a:solidFill>
              </a:rPr>
              <a:t>Mascarilla 19: </a:t>
            </a:r>
          </a:p>
          <a:p>
            <a:pPr algn="just"/>
            <a:endParaRPr lang="es-MX" dirty="0">
              <a:solidFill>
                <a:schemeClr val="tx1">
                  <a:lumMod val="65000"/>
                  <a:lumOff val="35000"/>
                </a:schemeClr>
              </a:solidFill>
            </a:endParaRPr>
          </a:p>
          <a:p>
            <a:pPr marL="742950" lvl="1" indent="-285750" algn="just">
              <a:buFont typeface="Wingdings" panose="05000000000000000000" pitchFamily="2" charset="2"/>
              <a:buChar char="ü"/>
            </a:pPr>
            <a:r>
              <a:rPr lang="es-MX" dirty="0">
                <a:solidFill>
                  <a:schemeClr val="tx1">
                    <a:lumMod val="65000"/>
                    <a:lumOff val="35000"/>
                  </a:schemeClr>
                </a:solidFill>
              </a:rPr>
              <a:t>La iniciativa, consiste en que toda mujer se enfrenta a la violencia intrafamiliar, con solo decir la palabra clave: “mascarilla 19” a personal farmacéutico éste sabrá inmediatamente que se trata de una situación de violencia y que necesita ayuda.</a:t>
            </a:r>
          </a:p>
          <a:p>
            <a:pPr marL="742950" lvl="1" indent="-285750" algn="just">
              <a:buFont typeface="Wingdings" panose="05000000000000000000" pitchFamily="2" charset="2"/>
              <a:buChar char="ü"/>
            </a:pPr>
            <a:endParaRPr lang="es-MX" dirty="0">
              <a:solidFill>
                <a:schemeClr val="tx1">
                  <a:lumMod val="65000"/>
                  <a:lumOff val="35000"/>
                </a:schemeClr>
              </a:solidFill>
            </a:endParaRPr>
          </a:p>
          <a:p>
            <a:pPr marL="742950" lvl="1" indent="-285750" algn="just">
              <a:buFont typeface="Wingdings" panose="05000000000000000000" pitchFamily="2" charset="2"/>
              <a:buChar char="ü"/>
            </a:pPr>
            <a:r>
              <a:rPr lang="es-MX" dirty="0">
                <a:solidFill>
                  <a:schemeClr val="tx1">
                    <a:lumMod val="65000"/>
                    <a:lumOff val="35000"/>
                  </a:schemeClr>
                </a:solidFill>
              </a:rPr>
              <a:t>La función del farmacéutico o el personal de la farmacia será solicitar datos personales y luego llamará al número 1455 (fono de orientación del Ministerio de la Mujer, donde la persona podrá ser contactada con expertos) y si es un caso más grave será contactada con el fono 149 de Carabineros.</a:t>
            </a:r>
          </a:p>
          <a:p>
            <a:pPr lvl="1" algn="just"/>
            <a:endParaRPr lang="es-MX" dirty="0">
              <a:solidFill>
                <a:schemeClr val="tx1">
                  <a:lumMod val="65000"/>
                  <a:lumOff val="35000"/>
                </a:schemeClr>
              </a:solidFill>
            </a:endParaRPr>
          </a:p>
          <a:p>
            <a:pPr lvl="1" algn="just"/>
            <a:endParaRPr lang="es-MX" dirty="0">
              <a:solidFill>
                <a:schemeClr val="tx1">
                  <a:lumMod val="65000"/>
                  <a:lumOff val="35000"/>
                </a:schemeClr>
              </a:solidFill>
            </a:endParaRPr>
          </a:p>
          <a:p>
            <a:pPr lvl="1" algn="just"/>
            <a:endParaRPr lang="es-MX" dirty="0">
              <a:solidFill>
                <a:schemeClr val="tx1">
                  <a:lumMod val="65000"/>
                  <a:lumOff val="35000"/>
                </a:schemeClr>
              </a:solidFill>
            </a:endParaRPr>
          </a:p>
          <a:p>
            <a:pPr lvl="1" algn="just"/>
            <a:r>
              <a:rPr lang="es-MX" dirty="0">
                <a:solidFill>
                  <a:schemeClr val="tx1">
                    <a:lumMod val="65000"/>
                    <a:lumOff val="35000"/>
                  </a:schemeClr>
                </a:solidFill>
              </a:rPr>
              <a:t>Fuente: https://minmujeryeg.gob.cl/</a:t>
            </a:r>
          </a:p>
          <a:p>
            <a:pPr algn="just"/>
            <a:r>
              <a:rPr lang="es-MX" dirty="0">
                <a:solidFill>
                  <a:schemeClr val="tx1">
                    <a:lumMod val="65000"/>
                    <a:lumOff val="35000"/>
                  </a:schemeClr>
                </a:solidFill>
              </a:rPr>
              <a:t>. </a:t>
            </a: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997" t="9483" r="76857" b="74785"/>
          <a:stretch/>
        </p:blipFill>
        <p:spPr bwMode="auto">
          <a:xfrm>
            <a:off x="5652120" y="4904311"/>
            <a:ext cx="2952328" cy="172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925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420041" cy="473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471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620" y="1124744"/>
            <a:ext cx="8306843" cy="467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001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078863"/>
            <a:ext cx="3384376" cy="4582385"/>
          </a:xfrm>
          <a:prstGeom prst="rect">
            <a:avLst/>
          </a:prstGeom>
        </p:spPr>
      </p:pic>
    </p:spTree>
    <p:extLst>
      <p:ext uri="{BB962C8B-B14F-4D97-AF65-F5344CB8AC3E}">
        <p14:creationId xmlns:p14="http://schemas.microsoft.com/office/powerpoint/2010/main" val="338332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pPr algn="l"/>
            <a:r>
              <a:rPr lang="es-MX" sz="3200" b="1" dirty="0">
                <a:solidFill>
                  <a:schemeClr val="tx2"/>
                </a:solidFill>
              </a:rPr>
              <a:t>Uso de Redes Sociales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132856"/>
            <a:ext cx="3926434" cy="3926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Llamada rectangular redondeada"/>
          <p:cNvSpPr/>
          <p:nvPr/>
        </p:nvSpPr>
        <p:spPr>
          <a:xfrm>
            <a:off x="640964" y="1935422"/>
            <a:ext cx="3919231" cy="4151769"/>
          </a:xfrm>
          <a:prstGeom prst="wedgeRoundRectCallout">
            <a:avLst>
              <a:gd name="adj1" fmla="val 67262"/>
              <a:gd name="adj2" fmla="val 8734"/>
              <a:gd name="adj3" fmla="val 16667"/>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just"/>
            <a:endParaRPr lang="es-MX" sz="2000" dirty="0">
              <a:solidFill>
                <a:schemeClr val="tx1">
                  <a:lumMod val="65000"/>
                  <a:lumOff val="35000"/>
                </a:schemeClr>
              </a:solidFill>
            </a:endParaRPr>
          </a:p>
          <a:p>
            <a:pPr algn="just"/>
            <a:r>
              <a:rPr lang="es-MX" sz="2000" dirty="0">
                <a:solidFill>
                  <a:schemeClr val="tx1">
                    <a:lumMod val="65000"/>
                    <a:lumOff val="35000"/>
                  </a:schemeClr>
                </a:solidFill>
              </a:rPr>
              <a:t>Es mejor utilizar las redes sociales, teléfono y otros medios tecnológicos para mantenerse en conexión con su red de confianza (familia y amigos), es una de las mejores maneras de reducir la ansiedad, la sensación de soledad y el aburrimiento durante periodos de aislamiento. </a:t>
            </a:r>
          </a:p>
          <a:p>
            <a:pPr algn="just"/>
            <a:endParaRPr lang="es-MX" sz="2000" dirty="0">
              <a:solidFill>
                <a:schemeClr val="tx1">
                  <a:lumMod val="65000"/>
                  <a:lumOff val="35000"/>
                </a:schemeClr>
              </a:solidFill>
            </a:endParaRPr>
          </a:p>
        </p:txBody>
      </p:sp>
    </p:spTree>
    <p:extLst>
      <p:ext uri="{BB962C8B-B14F-4D97-AF65-F5344CB8AC3E}">
        <p14:creationId xmlns:p14="http://schemas.microsoft.com/office/powerpoint/2010/main" val="308959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269776"/>
            <a:ext cx="7426117" cy="1143000"/>
          </a:xfrm>
        </p:spPr>
        <p:txBody>
          <a:bodyPr>
            <a:normAutofit/>
          </a:bodyPr>
          <a:lstStyle/>
          <a:p>
            <a:pPr algn="l"/>
            <a:r>
              <a:rPr lang="es-MX" sz="3200" b="1" dirty="0">
                <a:solidFill>
                  <a:schemeClr val="tx2"/>
                </a:solidFill>
              </a:rPr>
              <a:t>Uso de Redes Sociales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Llaves"/>
          <p:cNvSpPr/>
          <p:nvPr/>
        </p:nvSpPr>
        <p:spPr>
          <a:xfrm>
            <a:off x="1591911" y="2852936"/>
            <a:ext cx="6292457" cy="1515428"/>
          </a:xfrm>
          <a:prstGeom prst="bracePair">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2000" dirty="0">
                <a:solidFill>
                  <a:schemeClr val="tx1">
                    <a:lumMod val="65000"/>
                    <a:lumOff val="35000"/>
                  </a:schemeClr>
                </a:solidFill>
              </a:rPr>
              <a:t>Hay muchas aplicaciones que permiten realizar reuniones con varios integrantes a la vez (como zoom, Skype, </a:t>
            </a:r>
            <a:r>
              <a:rPr lang="es-MX" sz="2000" dirty="0" err="1">
                <a:solidFill>
                  <a:schemeClr val="tx1">
                    <a:lumMod val="65000"/>
                    <a:lumOff val="35000"/>
                  </a:schemeClr>
                </a:solidFill>
              </a:rPr>
              <a:t>Houseparty</a:t>
            </a:r>
            <a:r>
              <a:rPr lang="es-MX" sz="2000" dirty="0">
                <a:solidFill>
                  <a:schemeClr val="tx1">
                    <a:lumMod val="65000"/>
                    <a:lumOff val="35000"/>
                  </a:schemeClr>
                </a:solidFill>
              </a:rPr>
              <a:t>, </a:t>
            </a:r>
            <a:r>
              <a:rPr lang="es-MX" sz="2000" dirty="0" err="1">
                <a:solidFill>
                  <a:schemeClr val="tx1">
                    <a:lumMod val="65000"/>
                    <a:lumOff val="35000"/>
                  </a:schemeClr>
                </a:solidFill>
              </a:rPr>
              <a:t>googlemeet</a:t>
            </a:r>
            <a:r>
              <a:rPr lang="es-MX" sz="2000" dirty="0">
                <a:solidFill>
                  <a:schemeClr val="tx1">
                    <a:lumMod val="65000"/>
                    <a:lumOff val="35000"/>
                  </a:schemeClr>
                </a:solidFill>
              </a:rPr>
              <a:t>, </a:t>
            </a:r>
            <a:r>
              <a:rPr lang="es-MX" sz="2000" dirty="0" err="1">
                <a:solidFill>
                  <a:schemeClr val="tx1">
                    <a:lumMod val="65000"/>
                    <a:lumOff val="35000"/>
                  </a:schemeClr>
                </a:solidFill>
              </a:rPr>
              <a:t>etc</a:t>
            </a:r>
            <a:r>
              <a:rPr lang="es-MX" sz="2000" dirty="0">
                <a:solidFill>
                  <a:schemeClr val="tx1">
                    <a:lumMod val="65000"/>
                    <a:lumOff val="35000"/>
                  </a:schemeClr>
                </a:solidFill>
              </a:rPr>
              <a:t>). Se pueden usar tanto para trabajar como para esparcimiento social.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4476" y="3147601"/>
            <a:ext cx="1102252" cy="1058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078" y="3029271"/>
            <a:ext cx="1071562"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3179" t="27267" r="22947" b="26042"/>
          <a:stretch/>
        </p:blipFill>
        <p:spPr bwMode="auto">
          <a:xfrm>
            <a:off x="3642603" y="1268760"/>
            <a:ext cx="222554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8170" r="66607" b="22087"/>
          <a:stretch/>
        </p:blipFill>
        <p:spPr bwMode="auto">
          <a:xfrm>
            <a:off x="1504712" y="4797152"/>
            <a:ext cx="1065979" cy="107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27320" r="27931" b="17980"/>
          <a:stretch/>
        </p:blipFill>
        <p:spPr bwMode="auto">
          <a:xfrm>
            <a:off x="3099824" y="5648860"/>
            <a:ext cx="690129" cy="70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04248" y="4763164"/>
            <a:ext cx="100811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3984" y="5679938"/>
            <a:ext cx="646208" cy="646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5503" t="19107" r="10933" b="15335"/>
          <a:stretch/>
        </p:blipFill>
        <p:spPr bwMode="auto">
          <a:xfrm>
            <a:off x="1835696" y="1591953"/>
            <a:ext cx="1253351" cy="111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50488" y="1700808"/>
            <a:ext cx="701832" cy="70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03712" y="5402967"/>
            <a:ext cx="16764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11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a:bodyPr>
          <a:lstStyle/>
          <a:p>
            <a:r>
              <a:rPr lang="es-MX" sz="3200" b="1" dirty="0">
                <a:solidFill>
                  <a:schemeClr val="tx2"/>
                </a:solidFill>
              </a:rPr>
              <a:t>¿Es recomendable leer, mirar o escuchar noticias relacionadas a Covid-19?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893" y="2281709"/>
            <a:ext cx="3811587" cy="381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539552" y="1986899"/>
            <a:ext cx="4608512" cy="4401205"/>
          </a:xfrm>
          <a:prstGeom prst="rect">
            <a:avLst/>
          </a:prstGeom>
        </p:spPr>
        <p:txBody>
          <a:bodyPr wrap="square">
            <a:spAutoFit/>
          </a:bodyPr>
          <a:lstStyle/>
          <a:p>
            <a:pPr marL="342900" indent="-342900" algn="just">
              <a:buFont typeface="Wingdings" panose="05000000000000000000" pitchFamily="2" charset="2"/>
              <a:buChar char="ü"/>
            </a:pPr>
            <a:r>
              <a:rPr lang="es-MX" sz="2000" dirty="0">
                <a:solidFill>
                  <a:schemeClr val="tx1">
                    <a:lumMod val="65000"/>
                    <a:lumOff val="35000"/>
                  </a:schemeClr>
                </a:solidFill>
              </a:rPr>
              <a:t>Propóngase tareas para realizar en los días que estará en su casa. </a:t>
            </a:r>
          </a:p>
          <a:p>
            <a:pPr marL="342900" indent="-342900" algn="just">
              <a:buFont typeface="Wingdings" panose="05000000000000000000" pitchFamily="2" charset="2"/>
              <a:buChar char="ü"/>
            </a:pPr>
            <a:endParaRPr lang="es-MX" sz="2000" dirty="0">
              <a:solidFill>
                <a:schemeClr val="tx1">
                  <a:lumMod val="65000"/>
                  <a:lumOff val="35000"/>
                </a:schemeClr>
              </a:solidFill>
            </a:endParaRPr>
          </a:p>
          <a:p>
            <a:pPr marL="342900" indent="-342900" algn="just">
              <a:buFont typeface="Wingdings" panose="05000000000000000000" pitchFamily="2" charset="2"/>
              <a:buChar char="ü"/>
            </a:pPr>
            <a:r>
              <a:rPr lang="es-MX" sz="2000" dirty="0">
                <a:solidFill>
                  <a:schemeClr val="tx1">
                    <a:lumMod val="65000"/>
                    <a:lumOff val="35000"/>
                  </a:schemeClr>
                </a:solidFill>
              </a:rPr>
              <a:t>Piense en aquellas cosas que por tiempo ha pospuesto y que pueda realizar en cuarentena. </a:t>
            </a:r>
          </a:p>
          <a:p>
            <a:pPr marL="342900" indent="-342900" algn="just">
              <a:buFont typeface="Wingdings" panose="05000000000000000000" pitchFamily="2" charset="2"/>
              <a:buChar char="ü"/>
            </a:pPr>
            <a:endParaRPr lang="es-MX" sz="2000" dirty="0">
              <a:solidFill>
                <a:schemeClr val="tx1">
                  <a:lumMod val="65000"/>
                  <a:lumOff val="35000"/>
                </a:schemeClr>
              </a:solidFill>
            </a:endParaRPr>
          </a:p>
          <a:p>
            <a:pPr marL="342900" indent="-342900" algn="just">
              <a:buFont typeface="Wingdings" panose="05000000000000000000" pitchFamily="2" charset="2"/>
              <a:buChar char="ü"/>
            </a:pPr>
            <a:r>
              <a:rPr lang="es-MX" sz="2000" dirty="0">
                <a:solidFill>
                  <a:schemeClr val="tx1">
                    <a:lumMod val="65000"/>
                    <a:lumOff val="35000"/>
                  </a:schemeClr>
                </a:solidFill>
              </a:rPr>
              <a:t>Inclusive puede aprender algo nuevo con la ayuda de tutoriales en internet. </a:t>
            </a:r>
          </a:p>
          <a:p>
            <a:pPr marL="342900" indent="-342900" algn="just">
              <a:buFont typeface="Wingdings" panose="05000000000000000000" pitchFamily="2" charset="2"/>
              <a:buChar char="ü"/>
            </a:pPr>
            <a:endParaRPr lang="es-MX" sz="2000" dirty="0">
              <a:solidFill>
                <a:schemeClr val="tx1">
                  <a:lumMod val="65000"/>
                  <a:lumOff val="35000"/>
                </a:schemeClr>
              </a:solidFill>
            </a:endParaRPr>
          </a:p>
          <a:p>
            <a:pPr marL="342900" indent="-342900" algn="just">
              <a:buFont typeface="Wingdings" panose="05000000000000000000" pitchFamily="2" charset="2"/>
              <a:buChar char="ü"/>
            </a:pPr>
            <a:r>
              <a:rPr lang="es-MX" sz="2000" dirty="0">
                <a:solidFill>
                  <a:schemeClr val="tx1">
                    <a:lumMod val="65000"/>
                    <a:lumOff val="35000"/>
                  </a:schemeClr>
                </a:solidFill>
              </a:rPr>
              <a:t>Póngase metas realistas y con logros que entreguen una sensación de control. </a:t>
            </a:r>
          </a:p>
          <a:p>
            <a:pPr algn="just"/>
            <a:endParaRPr lang="es-MX" sz="2000" dirty="0">
              <a:solidFill>
                <a:schemeClr val="tx1">
                  <a:lumMod val="65000"/>
                  <a:lumOff val="35000"/>
                </a:schemeClr>
              </a:solidFill>
            </a:endParaRPr>
          </a:p>
        </p:txBody>
      </p:sp>
    </p:spTree>
    <p:extLst>
      <p:ext uri="{BB962C8B-B14F-4D97-AF65-F5344CB8AC3E}">
        <p14:creationId xmlns:p14="http://schemas.microsoft.com/office/powerpoint/2010/main" val="295320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fontScale="90000"/>
          </a:bodyPr>
          <a:lstStyle/>
          <a:p>
            <a:pPr algn="l"/>
            <a:r>
              <a:rPr lang="es-MX" sz="3200" b="1" dirty="0">
                <a:solidFill>
                  <a:schemeClr val="tx2"/>
                </a:solidFill>
              </a:rPr>
              <a:t>¿Distanciamiento social o distanciamiento físico? ¿Cómo puedo evitar el contagio del Covid-19?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52769" y="1988528"/>
            <a:ext cx="7838462" cy="1754326"/>
          </a:xfrm>
          <a:prstGeom prst="rect">
            <a:avLst/>
          </a:prstGeom>
        </p:spPr>
        <p:txBody>
          <a:bodyPr wrap="square">
            <a:spAutoFit/>
          </a:bodyPr>
          <a:lstStyle/>
          <a:p>
            <a:pPr algn="just"/>
            <a:r>
              <a:rPr lang="es-MX" dirty="0">
                <a:solidFill>
                  <a:schemeClr val="tx1">
                    <a:lumMod val="50000"/>
                    <a:lumOff val="50000"/>
                  </a:schemeClr>
                </a:solidFill>
              </a:rPr>
              <a:t>La principal medida de prevención de COVID-19 es el distanciamiento físico “distanciamiento social” de al menos un metro y medio entre personas, evitando concurrir a espacios públicos. Se debe tener en cuenta que es sólo una medida de alejamiento físico, ya que se debe promover el aumento de la conexión remota a distancia con la familia, las amistades y la comunidad, como base del bienestar durante esta emergencia.</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6515" y="4086124"/>
            <a:ext cx="3600400" cy="257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73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fontScale="90000"/>
          </a:bodyPr>
          <a:lstStyle/>
          <a:p>
            <a:pPr algn="l"/>
            <a:r>
              <a:rPr lang="es-MX" sz="3200" b="1" dirty="0">
                <a:solidFill>
                  <a:schemeClr val="tx2"/>
                </a:solidFill>
              </a:rPr>
              <a:t>Me preocupo en exceso sobre mi condición física, el trabajo y por futuro. ¿Qué emociones o sentimientos pueden surgir?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2276871"/>
            <a:ext cx="3672408" cy="3139321"/>
          </a:xfrm>
          <a:prstGeom prst="rect">
            <a:avLst/>
          </a:prstGeom>
        </p:spPr>
        <p:txBody>
          <a:bodyPr wrap="square">
            <a:spAutoFit/>
          </a:bodyPr>
          <a:lstStyle/>
          <a:p>
            <a:pPr algn="just"/>
            <a:r>
              <a:rPr lang="es-MX" dirty="0">
                <a:solidFill>
                  <a:schemeClr val="tx1">
                    <a:lumMod val="65000"/>
                    <a:lumOff val="35000"/>
                  </a:schemeClr>
                </a:solidFill>
              </a:rPr>
              <a:t>Sentirse molesto, irritable y ansioso ya que la libertad ha sido restringida, preocuparse por las personas que están con contagio, imaginar que lo peor puede ocurrirle, puede provocarle angustia y miedo, sentir culpa sobre conductas previas que podrían haber causado un potencial contagio, tener sentimientos de soledad y aislamiento debido a la interacción limitada con otros.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445830"/>
            <a:ext cx="4205461" cy="2801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9569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4317</Words>
  <Application>Microsoft Office PowerPoint</Application>
  <PresentationFormat>Presentación en pantalla (4:3)</PresentationFormat>
  <Paragraphs>250</Paragraphs>
  <Slides>47</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47</vt:i4>
      </vt:variant>
    </vt:vector>
  </HeadingPairs>
  <TitlesOfParts>
    <vt:vector size="51" baseType="lpstr">
      <vt:lpstr>Arial</vt:lpstr>
      <vt:lpstr>Calibri</vt:lpstr>
      <vt:lpstr>Wingdings</vt:lpstr>
      <vt:lpstr>Tema de Office</vt:lpstr>
      <vt:lpstr>Cápsula Informativa N°5:  Riesgos Psicosociales asociados al COVID-19</vt:lpstr>
      <vt:lpstr>CONTENIDO</vt:lpstr>
      <vt:lpstr>1. RIESGOS PSICOSOCIALES, BUENAS PRÁCTICAS Y COMO ABORDAR EL AUTOCUIDADO EN TIEMPOS DE PANDEMIA. </vt:lpstr>
      <vt:lpstr>¿Es recomendable leer, mirar o escuchar noticias relacionadas a Covid-19?</vt:lpstr>
      <vt:lpstr>Uso de Redes Sociales</vt:lpstr>
      <vt:lpstr>Uso de Redes Sociales</vt:lpstr>
      <vt:lpstr>¿Es recomendable leer, mirar o escuchar noticias relacionadas a Covid-19?</vt:lpstr>
      <vt:lpstr>¿Distanciamiento social o distanciamiento físico? ¿Cómo puedo evitar el contagio del Covid-19?</vt:lpstr>
      <vt:lpstr>Me preocupo en exceso sobre mi condición física, el trabajo y por futuro. ¿Qué emociones o sentimientos pueden surgir? </vt:lpstr>
      <vt:lpstr>Qué debo hacer para evitar situaciones o pensamientos que aumenten el riesgo de bienestar de salud mental durante la pandemia?</vt:lpstr>
      <vt:lpstr>¿Qué debo hacer para estar preparado para enfrentar la cuarentena estricta como medida general?</vt:lpstr>
      <vt:lpstr>¿Es recomendable mantener una rutina en mi hogar, aunque no asista físicamente a mi lugar de trabajo?</vt:lpstr>
      <vt:lpstr>Tengo a mi cuidado a un adulto mayor, ¿Es normal sentirse nervioso(a) frente a la situación de pandemia?</vt:lpstr>
      <vt:lpstr>¿Cómo puedo calmar mi preocupación si tengo un familiar (adulto mayor) en aislamiento? </vt:lpstr>
      <vt:lpstr>¿Se puede ver el lado positivo a esta pandemia, cómo puedo enfrentarlo?</vt:lpstr>
      <vt:lpstr>2. OTROS RIESGOS.</vt:lpstr>
      <vt:lpstr>CONSUMO DE ALCOHOL Y DROGAS EN TIEMPOS DE CUARENTENA</vt:lpstr>
      <vt:lpstr>COVID-19 EN PERSONAS QUE CONSUMEN ALCOHOL Y DROGAS</vt:lpstr>
      <vt:lpstr>COVID-19 EN PERSONAS QUE CONSUMEN ALCOHOL Y DROGAS</vt:lpstr>
      <vt:lpstr>COVID-19 EN PERSONAS QUE CONSUMEN ALCOHOL Y DROGAS</vt:lpstr>
      <vt:lpstr>COVID-19 EN PERSONAS QUE CONSUMEN ALCOHOL Y DROGAS</vt:lpstr>
      <vt:lpstr>COVID-19 EN PERSONAS QUE CONSUMEN ALCOHOL Y DROGAS</vt:lpstr>
      <vt:lpstr>COVID-19 EN PERSONAS QUE CONSUMEN ALCOHOL Y DROGAS</vt:lpstr>
      <vt:lpstr>COVID-19 EN PERSONAS QUE CONSUMEN ALCOHOL Y DROGAS</vt:lpstr>
      <vt:lpstr>COVID-19 EN PERSONAS QUE CONSUMEN ALCOHOL Y DROGAS</vt:lpstr>
      <vt:lpstr>COVID-19 EN PERSONAS QUE CONSUMEN ALCOHOL Y DROGAS</vt:lpstr>
      <vt:lpstr>COVID-19 EN PERSONAS QUE CONSUMEN ALCOHOL Y DROGAS</vt:lpstr>
      <vt:lpstr>COVID-19 EN PERSONAS QUE CONSUMEN ALCOHOL Y DROGAS</vt:lpstr>
      <vt:lpstr>COVID-19 EN PERSONAS QUE CONSUMEN ALCOHOL Y DROGAS</vt:lpstr>
      <vt:lpstr>COVID-19 EN PERSONAS QUE CONSUMEN ALCOHOL Y DROGAS</vt:lpstr>
      <vt:lpstr>COVID-19 EN PERSONAS QUE CONSUMEN ALCOHOL Y DROGAS</vt:lpstr>
      <vt:lpstr>DISMINUIR EL CONSUMO DE ALCOHOL EN CUARENTENA </vt:lpstr>
      <vt:lpstr>EVITE EL ALCOHOL Y DROGAS EN LUGARES DONDE HABITAN NIÑOS Y ADOLESCENTES</vt:lpstr>
      <vt:lpstr>¿CUÁNDO Y CÓMO PEDIR AYUDA?</vt:lpstr>
      <vt:lpstr>¿CUÁNDO Y COMO PEDIR AYUDA?</vt:lpstr>
      <vt:lpstr>¿A QUIÉN PUEDO PEDIR AYUDA?</vt:lpstr>
      <vt:lpstr>¿ES RECOMENDABLE AUTOMEDICARSE SI ME ENFERMO DE COVID-19?</vt:lpstr>
      <vt:lpstr>COVID-19 EN PERSONAS QUE CONSUMEN ALCOHOL Y DROGAS</vt:lpstr>
      <vt:lpstr>MEDIDAS DE PROTECCIÓN VIF FRENTE A LA PANDEMIA</vt:lpstr>
      <vt:lpstr>¿Cuáles son las medidas operando en contexto COVID-19?</vt:lpstr>
      <vt:lpstr>¿Cuáles son las medidas operando en contexto COVID-19?</vt:lpstr>
      <vt:lpstr>¿Cuáles son las medidas operando en contexto COVID-19?</vt:lpstr>
      <vt:lpstr>¿Cuáles son las medidas operando en contexto COVID-19?</vt:lpstr>
      <vt:lpstr>¿Cuáles son las medidas operando en contexto COVID-19?</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Cápsula Informativa N°5:  Riesgos Psicosociales asociados al COVID-19</dc:title>
  <dc:creator>Yoga 720</dc:creator>
  <cp:lastModifiedBy>Yoga 720</cp:lastModifiedBy>
  <cp:revision>22</cp:revision>
  <dcterms:created xsi:type="dcterms:W3CDTF">2020-06-19T04:38:50Z</dcterms:created>
  <dcterms:modified xsi:type="dcterms:W3CDTF">2020-06-23T22:13:38Z</dcterms:modified>
</cp:coreProperties>
</file>