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9" r:id="rId3"/>
    <p:sldId id="304" r:id="rId4"/>
    <p:sldId id="370" r:id="rId5"/>
    <p:sldId id="381" r:id="rId6"/>
    <p:sldId id="382" r:id="rId7"/>
    <p:sldId id="383" r:id="rId8"/>
    <p:sldId id="395" r:id="rId9"/>
    <p:sldId id="396" r:id="rId10"/>
    <p:sldId id="397" r:id="rId11"/>
    <p:sldId id="398" r:id="rId12"/>
    <p:sldId id="399" r:id="rId13"/>
    <p:sldId id="400" r:id="rId14"/>
    <p:sldId id="401" r:id="rId15"/>
    <p:sldId id="371" r:id="rId16"/>
    <p:sldId id="379" r:id="rId17"/>
    <p:sldId id="384" r:id="rId18"/>
    <p:sldId id="385" r:id="rId19"/>
    <p:sldId id="386" r:id="rId20"/>
    <p:sldId id="378" r:id="rId21"/>
    <p:sldId id="380" r:id="rId22"/>
    <p:sldId id="388" r:id="rId23"/>
    <p:sldId id="391" r:id="rId24"/>
    <p:sldId id="372" r:id="rId25"/>
    <p:sldId id="387" r:id="rId26"/>
    <p:sldId id="392" r:id="rId27"/>
    <p:sldId id="373" r:id="rId28"/>
    <p:sldId id="390" r:id="rId29"/>
    <p:sldId id="291" r:id="rId3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dalen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6975" autoAdjust="0"/>
  </p:normalViewPr>
  <p:slideViewPr>
    <p:cSldViewPr>
      <p:cViewPr varScale="1">
        <p:scale>
          <a:sx n="57" d="100"/>
          <a:sy n="57" d="100"/>
        </p:scale>
        <p:origin x="1552"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5C98A-307F-40B0-A899-3E18DF27AB50}" type="datetimeFigureOut">
              <a:rPr lang="es-CL" smtClean="0"/>
              <a:t>23-06-2020</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759A9-8C28-4D62-B4A7-C591132ABE82}" type="slidenum">
              <a:rPr lang="es-CL" smtClean="0"/>
              <a:t>‹Nº›</a:t>
            </a:fld>
            <a:endParaRPr lang="es-CL" dirty="0"/>
          </a:p>
        </p:txBody>
      </p:sp>
    </p:spTree>
    <p:extLst>
      <p:ext uri="{BB962C8B-B14F-4D97-AF65-F5344CB8AC3E}">
        <p14:creationId xmlns:p14="http://schemas.microsoft.com/office/powerpoint/2010/main" val="340198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1</a:t>
            </a:fld>
            <a:endParaRPr lang="es-CL" dirty="0"/>
          </a:p>
        </p:txBody>
      </p:sp>
    </p:spTree>
    <p:extLst>
      <p:ext uri="{BB962C8B-B14F-4D97-AF65-F5344CB8AC3E}">
        <p14:creationId xmlns:p14="http://schemas.microsoft.com/office/powerpoint/2010/main" val="306532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2</a:t>
            </a:fld>
            <a:endParaRPr lang="es-CL" dirty="0"/>
          </a:p>
        </p:txBody>
      </p:sp>
    </p:spTree>
    <p:extLst>
      <p:ext uri="{BB962C8B-B14F-4D97-AF65-F5344CB8AC3E}">
        <p14:creationId xmlns:p14="http://schemas.microsoft.com/office/powerpoint/2010/main" val="95095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12</a:t>
            </a:fld>
            <a:endParaRPr lang="es-CL" dirty="0"/>
          </a:p>
        </p:txBody>
      </p:sp>
    </p:spTree>
    <p:extLst>
      <p:ext uri="{BB962C8B-B14F-4D97-AF65-F5344CB8AC3E}">
        <p14:creationId xmlns:p14="http://schemas.microsoft.com/office/powerpoint/2010/main" val="212783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13</a:t>
            </a:fld>
            <a:endParaRPr lang="es-CL" dirty="0"/>
          </a:p>
        </p:txBody>
      </p:sp>
    </p:spTree>
    <p:extLst>
      <p:ext uri="{BB962C8B-B14F-4D97-AF65-F5344CB8AC3E}">
        <p14:creationId xmlns:p14="http://schemas.microsoft.com/office/powerpoint/2010/main" val="212783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14</a:t>
            </a:fld>
            <a:endParaRPr lang="es-CL" dirty="0"/>
          </a:p>
        </p:txBody>
      </p:sp>
    </p:spTree>
    <p:extLst>
      <p:ext uri="{BB962C8B-B14F-4D97-AF65-F5344CB8AC3E}">
        <p14:creationId xmlns:p14="http://schemas.microsoft.com/office/powerpoint/2010/main" val="212783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96733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02575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28689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03706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44189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8198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87033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34218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311513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62931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05646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CDD1-B919-47A9-B1D6-57B3148EDF83}" type="slidenum">
              <a:rPr lang="es-CL" smtClean="0"/>
              <a:t>‹Nº›</a:t>
            </a:fld>
            <a:endParaRPr lang="es-CL" dirty="0"/>
          </a:p>
        </p:txBody>
      </p:sp>
    </p:spTree>
    <p:extLst>
      <p:ext uri="{BB962C8B-B14F-4D97-AF65-F5344CB8AC3E}">
        <p14:creationId xmlns:p14="http://schemas.microsoft.com/office/powerpoint/2010/main" val="72275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www.crececontigo.gob.cl/wp-content/uploads/2020/03/COVIBOOK-Espan%CC%83ol.pdf"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www.crececontigo.gob.cl/wp-content/uploads/2020/03/Cuento-Coronavirus-HEGC-2020.pdf"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vTP_nY9iATY"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www.fonoinfancia.cl/?page_id=10"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fundacioncrecer.net/index.php/juegos-para-ejercitar-la-lectura/" TargetMode="External"/><Relationship Id="rId3" Type="http://schemas.openxmlformats.org/officeDocument/2006/relationships/hyperlink" Target="http://www.crececontigo.gob.cl/covid19/" TargetMode="External"/><Relationship Id="rId7" Type="http://schemas.openxmlformats.org/officeDocument/2006/relationships/hyperlink" Target="https://fundacioncrecer.net/index.php/jugando-con-las-letras/"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fundacioncrecer.net/index.php/nuestros-cuentos/"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s://www.unicef.org/chile/covid19"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docdroid.net/zCFUW07/el-dia-en-que-mi-hogar-se-convirtio-en-un-cohete-espacial-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www.instagram.com/injuvchile/" TargetMode="External"/><Relationship Id="rId4" Type="http://schemas.openxmlformats.org/officeDocument/2006/relationships/hyperlink" Target="http://www.injuv.gob.c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defensorianinez.cl/" TargetMode="External"/><Relationship Id="rId3" Type="http://schemas.openxmlformats.org/officeDocument/2006/relationships/image" Target="../media/image38.png"/><Relationship Id="rId7" Type="http://schemas.openxmlformats.org/officeDocument/2006/relationships/hyperlink" Target="http://www.linealibre.cl/"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7.png"/><Relationship Id="rId10"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hyperlink" Target="http://www.crececontigo.gob.cl/covid19/"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hyperlink" Target="http://www.crececontigo.gob.cl/wp-content/uploads/2020/05/2_Orientaciones-para-padres-madres-o-cuidador-principal-para-comunicar-y-contener-a-NNA-en-caso-de-contagio-y-necesidad-de-aislamiento-u-hospi.pdf"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7.png"/><Relationship Id="rId4" Type="http://schemas.openxmlformats.org/officeDocument/2006/relationships/image" Target="../media/image39.png"/><Relationship Id="rId9"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www.crececontigo.gob.cl/covid19/" TargetMode="External"/><Relationship Id="rId4" Type="http://schemas.openxmlformats.org/officeDocument/2006/relationships/hyperlink" Target="http://www.crececontigo.gob.cl/wp-content/uploads/2020/06/Teletrabajo_y_cuidado_de_los_ninos.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30558" y="700652"/>
            <a:ext cx="4956024" cy="4956024"/>
          </a:xfrm>
          <a:prstGeom prst="rect">
            <a:avLst/>
          </a:prstGeom>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5517232"/>
            <a:ext cx="6872535" cy="11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r="3021"/>
          <a:stretch/>
        </p:blipFill>
        <p:spPr bwMode="auto">
          <a:xfrm>
            <a:off x="5660578" y="-19422"/>
            <a:ext cx="3483422"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904656" y="0"/>
            <a:ext cx="3239344" cy="686824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pic>
        <p:nvPicPr>
          <p:cNvPr id="5" name="4 Imagen"/>
          <p:cNvPicPr>
            <a:picLocks noChangeAspect="1"/>
          </p:cNvPicPr>
          <p:nvPr/>
        </p:nvPicPr>
        <p:blipFill>
          <a:blip r:embed="rId8">
            <a:lum bright="70000" contrast="-70000"/>
            <a:extLst>
              <a:ext uri="{BEBA8EAE-BF5A-486C-A8C5-ECC9F3942E4B}">
                <a14:imgProps xmlns:a14="http://schemas.microsoft.com/office/drawing/2010/main">
                  <a14:imgLayer r:embed="rId9">
                    <a14:imgEffect>
                      <a14:sharpenSoften amount="100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6471084" y="264719"/>
            <a:ext cx="2249133" cy="3045287"/>
          </a:xfrm>
          <a:prstGeom prst="rect">
            <a:avLst/>
          </a:prstGeom>
        </p:spPr>
      </p:pic>
      <p:sp>
        <p:nvSpPr>
          <p:cNvPr id="2" name="1 Título"/>
          <p:cNvSpPr>
            <a:spLocks noGrp="1"/>
          </p:cNvSpPr>
          <p:nvPr>
            <p:ph type="ctrTitle"/>
          </p:nvPr>
        </p:nvSpPr>
        <p:spPr>
          <a:xfrm>
            <a:off x="323528" y="2060848"/>
            <a:ext cx="5040560" cy="2088232"/>
          </a:xfrm>
        </p:spPr>
        <p:txBody>
          <a:bodyPr>
            <a:noAutofit/>
          </a:bodyPr>
          <a:lstStyle/>
          <a:p>
            <a:r>
              <a:rPr lang="es-CL" sz="3200" b="1" u="sng" dirty="0">
                <a:solidFill>
                  <a:schemeClr val="tx2"/>
                </a:solidFill>
                <a:effectLst>
                  <a:outerShdw blurRad="50800" dist="38100" dir="8100000" algn="tr" rotWithShape="0">
                    <a:prstClr val="black">
                      <a:alpha val="40000"/>
                    </a:prstClr>
                  </a:outerShdw>
                </a:effectLst>
              </a:rPr>
              <a:t>Cápsula Informativa N°6.1: </a:t>
            </a:r>
            <a:br>
              <a:rPr lang="es-CL" sz="3600" b="1" u="sng" dirty="0">
                <a:solidFill>
                  <a:schemeClr val="tx2"/>
                </a:solidFill>
                <a:effectLst>
                  <a:outerShdw blurRad="50800" dist="38100" dir="8100000" algn="tr" rotWithShape="0">
                    <a:prstClr val="black">
                      <a:alpha val="40000"/>
                    </a:prstClr>
                  </a:outerShdw>
                </a:effectLst>
              </a:rPr>
            </a:br>
            <a:r>
              <a:rPr lang="es-MX" sz="3200" b="1" dirty="0">
                <a:solidFill>
                  <a:schemeClr val="tx2"/>
                </a:solidFill>
                <a:effectLst>
                  <a:outerShdw blurRad="50800" dist="38100" dir="8100000" algn="tr" rotWithShape="0">
                    <a:prstClr val="black">
                      <a:alpha val="40000"/>
                    </a:prstClr>
                  </a:outerShdw>
                </a:effectLst>
              </a:rPr>
              <a:t>Consideraciones especiales para el trabajo remoto y cuidado de niños y jóvenes en tiempos de COVID-19</a:t>
            </a:r>
            <a:endParaRPr lang="es-CL" sz="3600" b="1" dirty="0">
              <a:solidFill>
                <a:schemeClr val="tx2"/>
              </a:solidFill>
              <a:effectLst>
                <a:outerShdw blurRad="50800" dist="38100" dir="8100000" algn="tr" rotWithShape="0">
                  <a:prstClr val="black">
                    <a:alpha val="40000"/>
                  </a:prstClr>
                </a:outerShdw>
              </a:effectLst>
            </a:endParaRPr>
          </a:p>
        </p:txBody>
      </p:sp>
      <p:sp>
        <p:nvSpPr>
          <p:cNvPr id="3" name="2 Subtítulo"/>
          <p:cNvSpPr>
            <a:spLocks noGrp="1"/>
          </p:cNvSpPr>
          <p:nvPr>
            <p:ph type="subTitle" idx="1"/>
          </p:nvPr>
        </p:nvSpPr>
        <p:spPr>
          <a:xfrm>
            <a:off x="6300192" y="5610222"/>
            <a:ext cx="2337345" cy="360040"/>
          </a:xfrm>
        </p:spPr>
        <p:txBody>
          <a:bodyPr>
            <a:noAutofit/>
          </a:bodyPr>
          <a:lstStyle/>
          <a:p>
            <a:r>
              <a:rPr lang="es-CL" sz="1400" b="1" dirty="0">
                <a:solidFill>
                  <a:schemeClr val="bg1"/>
                </a:solidFill>
              </a:rPr>
              <a:t>SUBDIRECCIÓN DE RELACIONES HUMANAS</a:t>
            </a:r>
          </a:p>
        </p:txBody>
      </p:sp>
      <p:sp>
        <p:nvSpPr>
          <p:cNvPr id="6" name="5 CuadroTexto"/>
          <p:cNvSpPr txBox="1"/>
          <p:nvPr/>
        </p:nvSpPr>
        <p:spPr>
          <a:xfrm>
            <a:off x="6748784" y="6108282"/>
            <a:ext cx="1440160" cy="276999"/>
          </a:xfrm>
          <a:prstGeom prst="rect">
            <a:avLst/>
          </a:prstGeom>
          <a:noFill/>
        </p:spPr>
        <p:txBody>
          <a:bodyPr wrap="square" rtlCol="0">
            <a:spAutoFit/>
          </a:bodyPr>
          <a:lstStyle/>
          <a:p>
            <a:pPr algn="ctr"/>
            <a:r>
              <a:rPr lang="es-CL" sz="1200" b="1" dirty="0">
                <a:solidFill>
                  <a:schemeClr val="bg1"/>
                </a:solidFill>
              </a:rPr>
              <a:t>2020</a:t>
            </a:r>
          </a:p>
        </p:txBody>
      </p:sp>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08989" y="5656677"/>
            <a:ext cx="1849430" cy="118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48214" y="5656676"/>
            <a:ext cx="1860718" cy="1211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34" y="5636160"/>
            <a:ext cx="2033323" cy="122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98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fontScale="90000"/>
          </a:bodyPr>
          <a:lstStyle/>
          <a:p>
            <a:r>
              <a:rPr lang="es-MX" sz="3200" b="1" dirty="0">
                <a:solidFill>
                  <a:schemeClr val="tx2"/>
                </a:solidFill>
              </a:rPr>
              <a:t>Otras consideraciones para el Trabajo Remoto  y el Cuidado de Niños y Adolescentes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23619" y="1700808"/>
            <a:ext cx="8340738" cy="400110"/>
          </a:xfrm>
          <a:prstGeom prst="rect">
            <a:avLst/>
          </a:prstGeom>
        </p:spPr>
        <p:txBody>
          <a:bodyPr wrap="square">
            <a:spAutoFit/>
          </a:bodyPr>
          <a:lstStyle/>
          <a:p>
            <a:pPr algn="just"/>
            <a:r>
              <a:rPr lang="es-MX" sz="2000" b="1" dirty="0">
                <a:solidFill>
                  <a:schemeClr val="tx1">
                    <a:lumMod val="65000"/>
                    <a:lumOff val="35000"/>
                  </a:schemeClr>
                </a:solidFill>
              </a:rPr>
              <a:t>¿Cómo llevar mi trabajo remoto y lo que esto conlleva? </a:t>
            </a:r>
          </a:p>
        </p:txBody>
      </p:sp>
      <p:sp>
        <p:nvSpPr>
          <p:cNvPr id="3" name="2 Rectángulo"/>
          <p:cNvSpPr/>
          <p:nvPr/>
        </p:nvSpPr>
        <p:spPr>
          <a:xfrm>
            <a:off x="539552" y="2276872"/>
            <a:ext cx="7704856" cy="4662815"/>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s-MX" dirty="0">
                <a:solidFill>
                  <a:schemeClr val="tx1">
                    <a:lumMod val="65000"/>
                    <a:lumOff val="35000"/>
                  </a:schemeClr>
                </a:solidFill>
              </a:rPr>
              <a:t>Planifique actividades para sus hijos/as que puedan realizar mientras usted se encuentre trabajando, esto no impedirá que sus hijos/as requieran de usted, pero si ayudará a que puedan sentirse entretenidos en el tiempo que usted se encuentre en otras actividades. </a:t>
            </a:r>
          </a:p>
          <a:p>
            <a:pPr marL="285750" indent="-285750" algn="just">
              <a:lnSpc>
                <a:spcPct val="150000"/>
              </a:lnSpc>
              <a:buFont typeface="Wingdings" panose="05000000000000000000" pitchFamily="2" charset="2"/>
              <a:buChar char="ü"/>
            </a:pPr>
            <a:r>
              <a:rPr lang="es-MX" dirty="0">
                <a:solidFill>
                  <a:schemeClr val="tx1">
                    <a:lumMod val="65000"/>
                    <a:lumOff val="35000"/>
                  </a:schemeClr>
                </a:solidFill>
              </a:rPr>
              <a:t>Crear rutinas, códigos y dinámicas familiares que le permitan al resto de los miembros de su familia saber que usted se encontrará trabajando o en una reunión, probablemente igual requerirán de usted y deberá atender a esa necesidad, pero le ayudará a que se generen hábitos en su hogar y probablemente poco a poco los niños/as principalmente más pequeños comprenderán los espacios de mamá o papá . </a:t>
            </a:r>
          </a:p>
          <a:p>
            <a:pPr marL="285750" indent="-285750" algn="just">
              <a:lnSpc>
                <a:spcPct val="150000"/>
              </a:lnSpc>
              <a:buFont typeface="Wingdings" panose="05000000000000000000" pitchFamily="2" charset="2"/>
              <a:buChar char="ü"/>
            </a:pPr>
            <a:endParaRPr lang="es-MX" dirty="0">
              <a:solidFill>
                <a:schemeClr val="tx1">
                  <a:lumMod val="65000"/>
                  <a:lumOff val="35000"/>
                </a:schemeClr>
              </a:solidFill>
            </a:endParaRPr>
          </a:p>
        </p:txBody>
      </p:sp>
    </p:spTree>
    <p:extLst>
      <p:ext uri="{BB962C8B-B14F-4D97-AF65-F5344CB8AC3E}">
        <p14:creationId xmlns:p14="http://schemas.microsoft.com/office/powerpoint/2010/main" val="27415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fontScale="90000"/>
          </a:bodyPr>
          <a:lstStyle/>
          <a:p>
            <a:r>
              <a:rPr lang="es-MX" sz="3200" b="1" dirty="0">
                <a:solidFill>
                  <a:schemeClr val="tx2"/>
                </a:solidFill>
              </a:rPr>
              <a:t>Otras consideraciones para el Trabajo Remoto  y el Cuidado de Niños y Adolescentes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23619" y="1772816"/>
            <a:ext cx="8180829" cy="707886"/>
          </a:xfrm>
          <a:prstGeom prst="rect">
            <a:avLst/>
          </a:prstGeom>
        </p:spPr>
        <p:txBody>
          <a:bodyPr wrap="square">
            <a:spAutoFit/>
          </a:bodyPr>
          <a:lstStyle/>
          <a:p>
            <a:pPr algn="just"/>
            <a:r>
              <a:rPr lang="es-MX" sz="2000" b="1" dirty="0">
                <a:solidFill>
                  <a:schemeClr val="tx1">
                    <a:lumMod val="65000"/>
                    <a:lumOff val="35000"/>
                  </a:schemeClr>
                </a:solidFill>
              </a:rPr>
              <a:t>¿Cómo puedo estar en una reunión online si tengo que preocuparme de mis hijos? </a:t>
            </a:r>
          </a:p>
        </p:txBody>
      </p:sp>
      <p:sp>
        <p:nvSpPr>
          <p:cNvPr id="3" name="2 Rectángulo"/>
          <p:cNvSpPr/>
          <p:nvPr/>
        </p:nvSpPr>
        <p:spPr>
          <a:xfrm>
            <a:off x="539552" y="2492896"/>
            <a:ext cx="8064896" cy="3831818"/>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s-MX" dirty="0">
                <a:solidFill>
                  <a:schemeClr val="tx1">
                    <a:lumMod val="65000"/>
                    <a:lumOff val="35000"/>
                  </a:schemeClr>
                </a:solidFill>
              </a:rPr>
              <a:t>Sabemos la alta demanda de lo que requiere conllevar una reunión de equipo online en casa y que las necesidades los/as niños/as siempre estarán primero, es por ello que dentro de las herramientas que comúnmente se ocupan para el trabajo remoto (como zoom o google </a:t>
            </a:r>
            <a:r>
              <a:rPr lang="es-MX" dirty="0" err="1">
                <a:solidFill>
                  <a:schemeClr val="tx1">
                    <a:lumMod val="65000"/>
                    <a:lumOff val="35000"/>
                  </a:schemeClr>
                </a:solidFill>
              </a:rPr>
              <a:t>meet</a:t>
            </a:r>
            <a:r>
              <a:rPr lang="es-MX" dirty="0">
                <a:solidFill>
                  <a:schemeClr val="tx1">
                    <a:lumMod val="65000"/>
                    <a:lumOff val="35000"/>
                  </a:schemeClr>
                </a:solidFill>
              </a:rPr>
              <a:t>) hay una serie de funciones que le ayudaran a prestar mas atención a sus hijos/as o familia, por ejemplo: bloquear micrófono y bloquear cámara. Estas herramientas son muy útiles, porque le permitirán  seguir estando atento a la reunión  (puede dejar el audio alto de su computadora para seguir atento a la reunión) y podrá priorizar con privacidad de las necesidades de su hogar, y luego podrá retomar con tranquilidad su reunión. </a:t>
            </a:r>
          </a:p>
        </p:txBody>
      </p:sp>
    </p:spTree>
    <p:extLst>
      <p:ext uri="{BB962C8B-B14F-4D97-AF65-F5344CB8AC3E}">
        <p14:creationId xmlns:p14="http://schemas.microsoft.com/office/powerpoint/2010/main" val="2489711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fontScale="90000"/>
          </a:bodyPr>
          <a:lstStyle/>
          <a:p>
            <a:r>
              <a:rPr lang="es-MX" sz="3200" b="1" dirty="0">
                <a:solidFill>
                  <a:schemeClr val="tx2"/>
                </a:solidFill>
              </a:rPr>
              <a:t>Otras consideraciones para el Trabajo Remoto  y el Cuidado de Niños y Adolescentes</a:t>
            </a:r>
          </a:p>
        </p:txBody>
      </p:sp>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23619" y="1772816"/>
            <a:ext cx="8180829" cy="400110"/>
          </a:xfrm>
          <a:prstGeom prst="rect">
            <a:avLst/>
          </a:prstGeom>
        </p:spPr>
        <p:txBody>
          <a:bodyPr wrap="square">
            <a:spAutoFit/>
          </a:bodyPr>
          <a:lstStyle/>
          <a:p>
            <a:pPr algn="just"/>
            <a:r>
              <a:rPr lang="es-MX" sz="2000" b="1" dirty="0">
                <a:solidFill>
                  <a:schemeClr val="tx1">
                    <a:lumMod val="65000"/>
                    <a:lumOff val="35000"/>
                  </a:schemeClr>
                </a:solidFill>
              </a:rPr>
              <a:t>¿Dónde encuentro esas funciones? </a:t>
            </a:r>
          </a:p>
        </p:txBody>
      </p:sp>
      <p:sp>
        <p:nvSpPr>
          <p:cNvPr id="3" name="2 Rectángulo"/>
          <p:cNvSpPr/>
          <p:nvPr/>
        </p:nvSpPr>
        <p:spPr>
          <a:xfrm>
            <a:off x="539552" y="2204864"/>
            <a:ext cx="8064896" cy="464871"/>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s-MX" dirty="0">
                <a:solidFill>
                  <a:schemeClr val="tx1">
                    <a:lumMod val="65000"/>
                    <a:lumOff val="35000"/>
                  </a:schemeClr>
                </a:solidFill>
              </a:rPr>
              <a:t>Debemos dirigirnos al Panel, les mostraremos un ejemplo con ZOOM:</a:t>
            </a:r>
          </a:p>
        </p:txBody>
      </p:sp>
      <p:sp>
        <p:nvSpPr>
          <p:cNvPr id="8" name="7 Rectángulo"/>
          <p:cNvSpPr/>
          <p:nvPr/>
        </p:nvSpPr>
        <p:spPr>
          <a:xfrm>
            <a:off x="539552" y="2708920"/>
            <a:ext cx="8064896" cy="464871"/>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s-MX" dirty="0">
                <a:solidFill>
                  <a:schemeClr val="tx1">
                    <a:lumMod val="65000"/>
                    <a:lumOff val="35000"/>
                  </a:schemeClr>
                </a:solidFill>
              </a:rPr>
              <a:t>Diríjase al Panel Principal y verá estas opciones:  </a:t>
            </a:r>
          </a:p>
        </p:txBody>
      </p:sp>
      <p:sp>
        <p:nvSpPr>
          <p:cNvPr id="9" name="8 Rectángulo"/>
          <p:cNvSpPr/>
          <p:nvPr/>
        </p:nvSpPr>
        <p:spPr>
          <a:xfrm>
            <a:off x="467544" y="3789040"/>
            <a:ext cx="8280920" cy="1338828"/>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s-MX" dirty="0">
                <a:solidFill>
                  <a:schemeClr val="tx1">
                    <a:lumMod val="65000"/>
                    <a:lumOff val="35000"/>
                  </a:schemeClr>
                </a:solidFill>
              </a:rPr>
              <a:t>Al costado izquierdo de la pantalla Usted verá la opciones de audio (Mute) y video (stop video), usted presiona sobre esos botones y quedará desactivado su video y micrófono. </a:t>
            </a:r>
          </a:p>
        </p:txBody>
      </p:sp>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80" t="84848" r="24802" b="8614"/>
          <a:stretch/>
        </p:blipFill>
        <p:spPr bwMode="auto">
          <a:xfrm>
            <a:off x="755576" y="3284984"/>
            <a:ext cx="7848872" cy="39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417" t="84178" r="25117" b="8592"/>
          <a:stretch/>
        </p:blipFill>
        <p:spPr bwMode="auto">
          <a:xfrm>
            <a:off x="755575" y="5157192"/>
            <a:ext cx="7848873" cy="43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Rectángulo"/>
          <p:cNvSpPr/>
          <p:nvPr/>
        </p:nvSpPr>
        <p:spPr>
          <a:xfrm>
            <a:off x="539551" y="5591492"/>
            <a:ext cx="8280920" cy="923330"/>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s-MX" dirty="0">
                <a:solidFill>
                  <a:schemeClr val="tx1">
                    <a:lumMod val="65000"/>
                    <a:lumOff val="35000"/>
                  </a:schemeClr>
                </a:solidFill>
              </a:rPr>
              <a:t>Si desea retomar la cámara y micrófono sólo debe volver a presionar los mismos botones. </a:t>
            </a:r>
          </a:p>
        </p:txBody>
      </p:sp>
    </p:spTree>
    <p:extLst>
      <p:ext uri="{BB962C8B-B14F-4D97-AF65-F5344CB8AC3E}">
        <p14:creationId xmlns:p14="http://schemas.microsoft.com/office/powerpoint/2010/main" val="263875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fontScale="90000"/>
          </a:bodyPr>
          <a:lstStyle/>
          <a:p>
            <a:r>
              <a:rPr lang="es-MX" sz="3200" b="1" dirty="0">
                <a:solidFill>
                  <a:schemeClr val="tx2"/>
                </a:solidFill>
              </a:rPr>
              <a:t>Otras consideraciones para el Trabajo Remoto  y el Cuidado de Niños y Adolescentes</a:t>
            </a:r>
          </a:p>
        </p:txBody>
      </p:sp>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23619" y="1772816"/>
            <a:ext cx="8180829" cy="400110"/>
          </a:xfrm>
          <a:prstGeom prst="rect">
            <a:avLst/>
          </a:prstGeom>
        </p:spPr>
        <p:txBody>
          <a:bodyPr wrap="square">
            <a:spAutoFit/>
          </a:bodyPr>
          <a:lstStyle/>
          <a:p>
            <a:pPr algn="just"/>
            <a:r>
              <a:rPr lang="es-MX" sz="2000" b="1" dirty="0">
                <a:solidFill>
                  <a:schemeClr val="tx1">
                    <a:lumMod val="65000"/>
                    <a:lumOff val="35000"/>
                  </a:schemeClr>
                </a:solidFill>
              </a:rPr>
              <a:t>Qué otras consideraciones puedo tomar </a:t>
            </a:r>
          </a:p>
        </p:txBody>
      </p:sp>
      <p:sp>
        <p:nvSpPr>
          <p:cNvPr id="3" name="2 Rectángulo"/>
          <p:cNvSpPr/>
          <p:nvPr/>
        </p:nvSpPr>
        <p:spPr>
          <a:xfrm>
            <a:off x="539552" y="2492896"/>
            <a:ext cx="8064896" cy="3831818"/>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s-MX" dirty="0">
                <a:solidFill>
                  <a:schemeClr val="tx1">
                    <a:lumMod val="65000"/>
                    <a:lumOff val="35000"/>
                  </a:schemeClr>
                </a:solidFill>
              </a:rPr>
              <a:t>Si usted debe atender las necesidades de su hijo/a y se encuentra en un momento clave de la reunión, podrá avisar en la función de “chat” o antes de atender la necesidad de su familia por el micrófono, de manera que su equipo de trabajo replantee la reunión, avance con otros temas y cuando usted se reincorpore puedan retomar la reunión en torno a lo que le involucra. </a:t>
            </a:r>
          </a:p>
          <a:p>
            <a:pPr marL="285750" indent="-285750" algn="just">
              <a:lnSpc>
                <a:spcPct val="150000"/>
              </a:lnSpc>
              <a:buFont typeface="Wingdings" panose="05000000000000000000" pitchFamily="2" charset="2"/>
              <a:buChar char="ü"/>
            </a:pPr>
            <a:r>
              <a:rPr lang="es-MX" dirty="0">
                <a:solidFill>
                  <a:schemeClr val="tx1">
                    <a:lumMod val="65000"/>
                    <a:lumOff val="35000"/>
                  </a:schemeClr>
                </a:solidFill>
              </a:rPr>
              <a:t>Si siente que en su hogar no puede mitigar el ruido ambiente y esto pudiese afectar el flujo de la reunión, una buena práctica es mantener el micrófono desactivado por toda la reunión, levantar la mano para realizar una intervención o activarlo solo cuando sea necesaria su intervención.  </a:t>
            </a:r>
          </a:p>
        </p:txBody>
      </p:sp>
    </p:spTree>
    <p:extLst>
      <p:ext uri="{BB962C8B-B14F-4D97-AF65-F5344CB8AC3E}">
        <p14:creationId xmlns:p14="http://schemas.microsoft.com/office/powerpoint/2010/main" val="332011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fontScale="90000"/>
          </a:bodyPr>
          <a:lstStyle/>
          <a:p>
            <a:r>
              <a:rPr lang="es-MX" sz="3200" b="1" dirty="0">
                <a:solidFill>
                  <a:schemeClr val="tx2"/>
                </a:solidFill>
              </a:rPr>
              <a:t>Otras consideraciones para el Trabajo Remoto  y el Cuidado de Niños y Adolescentes</a:t>
            </a:r>
          </a:p>
        </p:txBody>
      </p:sp>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23619" y="1772816"/>
            <a:ext cx="8180829" cy="400110"/>
          </a:xfrm>
          <a:prstGeom prst="rect">
            <a:avLst/>
          </a:prstGeom>
        </p:spPr>
        <p:txBody>
          <a:bodyPr wrap="square">
            <a:spAutoFit/>
          </a:bodyPr>
          <a:lstStyle/>
          <a:p>
            <a:pPr algn="just"/>
            <a:r>
              <a:rPr lang="es-MX" sz="2000" b="1" dirty="0">
                <a:solidFill>
                  <a:schemeClr val="tx1">
                    <a:lumMod val="65000"/>
                    <a:lumOff val="35000"/>
                  </a:schemeClr>
                </a:solidFill>
              </a:rPr>
              <a:t>Qué otras consideraciones puedo tomar </a:t>
            </a:r>
          </a:p>
        </p:txBody>
      </p:sp>
      <p:sp>
        <p:nvSpPr>
          <p:cNvPr id="3" name="2 Rectángulo"/>
          <p:cNvSpPr/>
          <p:nvPr/>
        </p:nvSpPr>
        <p:spPr>
          <a:xfrm>
            <a:off x="539552" y="2492896"/>
            <a:ext cx="8064896" cy="2169825"/>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s-MX" dirty="0">
                <a:solidFill>
                  <a:schemeClr val="tx1">
                    <a:lumMod val="65000"/>
                    <a:lumOff val="35000"/>
                  </a:schemeClr>
                </a:solidFill>
              </a:rPr>
              <a:t>Si usted tiene inseguridad de usar estas funciones, puede conversar su situación con su jefatura, quien deberá entender que usted requerirá utilizarlas para el buen flujo de la reunión. </a:t>
            </a:r>
          </a:p>
          <a:p>
            <a:pPr marL="285750" indent="-285750" algn="just">
              <a:lnSpc>
                <a:spcPct val="150000"/>
              </a:lnSpc>
              <a:buFont typeface="Wingdings" panose="05000000000000000000" pitchFamily="2" charset="2"/>
              <a:buChar char="ü"/>
            </a:pPr>
            <a:r>
              <a:rPr lang="es-MX" dirty="0">
                <a:solidFill>
                  <a:schemeClr val="tx1">
                    <a:lumMod val="65000"/>
                    <a:lumOff val="35000"/>
                  </a:schemeClr>
                </a:solidFill>
              </a:rPr>
              <a:t>Estas herramientas se han creado para poder compatibilizar nuestro diario vivir y mantener la comunicación con el resto de la mejor manera.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228" y="4584396"/>
            <a:ext cx="40005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48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¿Cómo apoyamos a los niños en Casa? (Etapa Preescolar)</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67545" y="1827670"/>
            <a:ext cx="8295102" cy="923330"/>
          </a:xfrm>
          <a:prstGeom prst="rect">
            <a:avLst/>
          </a:prstGeom>
        </p:spPr>
        <p:txBody>
          <a:bodyPr wrap="square">
            <a:spAutoFit/>
          </a:bodyPr>
          <a:lstStyle/>
          <a:p>
            <a:pPr algn="just"/>
            <a:r>
              <a:rPr lang="es-MX" b="1" dirty="0">
                <a:solidFill>
                  <a:schemeClr val="tx1">
                    <a:lumMod val="50000"/>
                    <a:lumOff val="50000"/>
                  </a:schemeClr>
                </a:solidFill>
              </a:rPr>
              <a:t>¿Qué sucede si mis niños presentan reacciones como miedo a estar solos, dificultades para dormir, pesadillas, se orinan en la cama, tienen cambios de apetito o en el comportamiento habitual (quejas, berrinches y aferramiento)?</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46764"/>
            <a:ext cx="1656184" cy="156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624318" y="4554994"/>
            <a:ext cx="6264696" cy="1754326"/>
          </a:xfrm>
          <a:prstGeom prst="rect">
            <a:avLst/>
          </a:prstGeom>
        </p:spPr>
        <p:txBody>
          <a:bodyPr wrap="square">
            <a:spAutoFit/>
          </a:bodyPr>
          <a:lstStyle/>
          <a:p>
            <a:pPr marL="285750" indent="-285750" algn="just">
              <a:buFont typeface="Wingdings" panose="05000000000000000000" pitchFamily="2" charset="2"/>
              <a:buChar char="ü"/>
            </a:pPr>
            <a:r>
              <a:rPr lang="es-MX" b="1" dirty="0">
                <a:solidFill>
                  <a:schemeClr val="tx1">
                    <a:lumMod val="50000"/>
                    <a:lumOff val="50000"/>
                  </a:schemeClr>
                </a:solidFill>
              </a:rPr>
              <a:t>Manejar amorosamente los llantos o rabietas</a:t>
            </a:r>
            <a:r>
              <a:rPr lang="es-MX" dirty="0">
                <a:solidFill>
                  <a:schemeClr val="tx1">
                    <a:lumMod val="50000"/>
                    <a:lumOff val="50000"/>
                  </a:schemeClr>
                </a:solidFill>
              </a:rPr>
              <a:t>: lo mejor es acogerle entendiendo la emoción que tiene. Es importante mantener la calma, ponerse a su altura física, esperarle y acompañarle hasta que se vaya calmando. Su estado de calma le dará tranquilidad al niño y poco a poco va a poder hablar con él o ella para ayudarle a entender lo que le pasa.</a:t>
            </a:r>
          </a:p>
        </p:txBody>
      </p:sp>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4740" t="2001" r="24536" b="3804"/>
          <a:stretch/>
        </p:blipFill>
        <p:spPr bwMode="auto">
          <a:xfrm>
            <a:off x="7003986" y="4509120"/>
            <a:ext cx="1758661" cy="169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629632" y="3031792"/>
            <a:ext cx="6118832" cy="1200329"/>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50000"/>
                    <a:lumOff val="50000"/>
                  </a:schemeClr>
                </a:solidFill>
              </a:rPr>
              <a:t>Primero es importante </a:t>
            </a:r>
            <a:r>
              <a:rPr lang="es-MX" b="1" dirty="0">
                <a:solidFill>
                  <a:schemeClr val="tx1">
                    <a:lumMod val="50000"/>
                    <a:lumOff val="50000"/>
                  </a:schemeClr>
                </a:solidFill>
              </a:rPr>
              <a:t>conservar la calma, acoger y contener las emociones o comportamientos</a:t>
            </a:r>
            <a:r>
              <a:rPr lang="es-MX" dirty="0">
                <a:solidFill>
                  <a:schemeClr val="tx1">
                    <a:lumMod val="50000"/>
                    <a:lumOff val="50000"/>
                  </a:schemeClr>
                </a:solidFill>
              </a:rPr>
              <a:t>. Escuchar y mantener contacto físico, como abrazar por más de 20 segundos, ponerse a su altura física.</a:t>
            </a:r>
          </a:p>
        </p:txBody>
      </p:sp>
    </p:spTree>
    <p:extLst>
      <p:ext uri="{BB962C8B-B14F-4D97-AF65-F5344CB8AC3E}">
        <p14:creationId xmlns:p14="http://schemas.microsoft.com/office/powerpoint/2010/main" val="293405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¿Cómo apoyamos a los niños en Casa? (Etapa Preescolar)</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827670"/>
            <a:ext cx="7838462" cy="2585323"/>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50000"/>
                    <a:lumOff val="50000"/>
                  </a:schemeClr>
                </a:solidFill>
              </a:rPr>
              <a:t>Ayudarles a entender qué es eso que sienten, </a:t>
            </a:r>
            <a:r>
              <a:rPr lang="es-MX" b="1" dirty="0">
                <a:solidFill>
                  <a:schemeClr val="tx1">
                    <a:lumMod val="50000"/>
                    <a:lumOff val="50000"/>
                  </a:schemeClr>
                </a:solidFill>
              </a:rPr>
              <a:t>nombrar la emoción </a:t>
            </a:r>
            <a:r>
              <a:rPr lang="es-MX" dirty="0">
                <a:solidFill>
                  <a:schemeClr val="tx1">
                    <a:lumMod val="50000"/>
                    <a:lumOff val="50000"/>
                  </a:schemeClr>
                </a:solidFill>
              </a:rPr>
              <a:t>y relacionarlo con algo que le puede estar pasando. Para ello, ayuda mucho hacerlo con frases tranquilizadoras como </a:t>
            </a:r>
            <a:r>
              <a:rPr lang="es-MX" i="1" dirty="0">
                <a:solidFill>
                  <a:schemeClr val="tx1">
                    <a:lumMod val="50000"/>
                    <a:lumOff val="50000"/>
                  </a:schemeClr>
                </a:solidFill>
              </a:rPr>
              <a:t>“Siento que estás enojado o enojada porque quieres estar con tus amigos y amigas, y lo entiendo, ¿te gustaría que llamáramos al amigo que extrañas?”</a:t>
            </a:r>
            <a:r>
              <a:rPr lang="es-MX" dirty="0">
                <a:solidFill>
                  <a:schemeClr val="tx1">
                    <a:lumMod val="50000"/>
                    <a:lumOff val="50000"/>
                  </a:schemeClr>
                </a:solidFill>
              </a:rPr>
              <a:t>. Si su hijo o hija tiene alguna discapacidad que requiera formas alternativas de comunicarse, puede buscar la manera de expresión que le resulte mejor, lo importante es que le ayude a mostrarle de alguna forma “cómo se siente él o ella”.</a:t>
            </a:r>
          </a:p>
          <a:p>
            <a:pPr algn="just"/>
            <a:endParaRPr lang="es-MX" dirty="0">
              <a:solidFill>
                <a:schemeClr val="tx1">
                  <a:lumMod val="50000"/>
                  <a:lumOff val="50000"/>
                </a:schemeClr>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084479"/>
            <a:ext cx="5472608" cy="2368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Rectángulo"/>
          <p:cNvSpPr/>
          <p:nvPr/>
        </p:nvSpPr>
        <p:spPr>
          <a:xfrm>
            <a:off x="910002" y="6381328"/>
            <a:ext cx="7838462" cy="615553"/>
          </a:xfrm>
          <a:prstGeom prst="rect">
            <a:avLst/>
          </a:prstGeom>
        </p:spPr>
        <p:txBody>
          <a:bodyPr wrap="square">
            <a:spAutoFit/>
          </a:bodyPr>
          <a:lstStyle/>
          <a:p>
            <a:pPr algn="just"/>
            <a:r>
              <a:rPr lang="es-MX" sz="1600" b="1" dirty="0">
                <a:solidFill>
                  <a:schemeClr val="accent1"/>
                </a:solidFill>
              </a:rPr>
              <a:t>Reseña Libro: El Monstruo de los Colores  de Anna Llenas (para trabajar las emociones)</a:t>
            </a:r>
          </a:p>
          <a:p>
            <a:pPr algn="just"/>
            <a:endParaRPr lang="es-MX" dirty="0">
              <a:solidFill>
                <a:schemeClr val="tx1">
                  <a:lumMod val="50000"/>
                  <a:lumOff val="50000"/>
                </a:schemeClr>
              </a:solidFill>
            </a:endParaRPr>
          </a:p>
        </p:txBody>
      </p:sp>
    </p:spTree>
    <p:extLst>
      <p:ext uri="{BB962C8B-B14F-4D97-AF65-F5344CB8AC3E}">
        <p14:creationId xmlns:p14="http://schemas.microsoft.com/office/powerpoint/2010/main" val="683038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¿Cómo apoyamos a los niños en Casa? (Etapa Preescolar)</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712"/>
          <a:stretch/>
        </p:blipFill>
        <p:spPr bwMode="auto">
          <a:xfrm>
            <a:off x="1558703" y="3645024"/>
            <a:ext cx="5962650"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75" y="1848664"/>
            <a:ext cx="2431157" cy="2398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347864" y="2056780"/>
            <a:ext cx="5292080" cy="2308324"/>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50000"/>
                    <a:lumOff val="50000"/>
                  </a:schemeClr>
                </a:solidFill>
              </a:rPr>
              <a:t>Realizar actividades en conjunto: bailar, cantar o hacer manualidades.</a:t>
            </a:r>
          </a:p>
          <a:p>
            <a:pPr marL="285750" indent="-285750" algn="just">
              <a:buFont typeface="Wingdings" panose="05000000000000000000" pitchFamily="2" charset="2"/>
              <a:buChar char="ü"/>
            </a:pPr>
            <a:r>
              <a:rPr lang="es-MX" dirty="0">
                <a:solidFill>
                  <a:schemeClr val="tx1">
                    <a:lumMod val="50000"/>
                    <a:lumOff val="50000"/>
                  </a:schemeClr>
                </a:solidFill>
              </a:rPr>
              <a:t>Evitar la sobreexposición a noticias que puedan causar temor o angustia. </a:t>
            </a:r>
          </a:p>
          <a:p>
            <a:pPr marL="285750" indent="-285750" algn="just">
              <a:buFont typeface="Wingdings" panose="05000000000000000000" pitchFamily="2" charset="2"/>
              <a:buChar char="ü"/>
            </a:pPr>
            <a:r>
              <a:rPr lang="es-MX" dirty="0">
                <a:solidFill>
                  <a:schemeClr val="tx1">
                    <a:lumMod val="50000"/>
                    <a:lumOff val="50000"/>
                  </a:schemeClr>
                </a:solidFill>
              </a:rPr>
              <a:t>Promover y planificar actividades relajantes y reconfortantes antes de dormir, como darle un baño con agua tibia, leerle cuentos, cantarle, etc.</a:t>
            </a:r>
          </a:p>
          <a:p>
            <a:pPr marL="285750" indent="-285750" algn="just">
              <a:buFont typeface="Wingdings" panose="05000000000000000000" pitchFamily="2" charset="2"/>
              <a:buChar char="ü"/>
            </a:pPr>
            <a:endParaRPr lang="es-MX" dirty="0">
              <a:solidFill>
                <a:schemeClr val="tx1">
                  <a:lumMod val="50000"/>
                  <a:lumOff val="50000"/>
                </a:schemeClr>
              </a:solidFill>
            </a:endParaRPr>
          </a:p>
        </p:txBody>
      </p:sp>
    </p:spTree>
    <p:extLst>
      <p:ext uri="{BB962C8B-B14F-4D97-AF65-F5344CB8AC3E}">
        <p14:creationId xmlns:p14="http://schemas.microsoft.com/office/powerpoint/2010/main" val="1574691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Reseñas y Material de Apoyo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2168999" y="2851195"/>
            <a:ext cx="6314240" cy="646331"/>
          </a:xfrm>
          <a:prstGeom prst="rect">
            <a:avLst/>
          </a:prstGeom>
        </p:spPr>
        <p:txBody>
          <a:bodyPr wrap="square">
            <a:spAutoFit/>
          </a:bodyPr>
          <a:lstStyle/>
          <a:p>
            <a:r>
              <a:rPr lang="es-CL" dirty="0">
                <a:solidFill>
                  <a:schemeClr val="tx1">
                    <a:lumMod val="65000"/>
                    <a:lumOff val="35000"/>
                  </a:schemeClr>
                </a:solidFill>
                <a:hlinkClick r:id="rId3"/>
              </a:rPr>
              <a:t>http://www.crececontigo.gob.cl/wp-content/uploads/2020/03/COVIBOOK-Espan%CC%83ol.pdf</a:t>
            </a:r>
            <a:endParaRPr lang="es-CL" dirty="0">
              <a:solidFill>
                <a:schemeClr val="tx1">
                  <a:lumMod val="65000"/>
                  <a:lumOff val="35000"/>
                </a:schemeClr>
              </a:solidFill>
            </a:endParaRPr>
          </a:p>
        </p:txBody>
      </p:sp>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714" t="17242" r="37719" b="10345"/>
          <a:stretch/>
        </p:blipFill>
        <p:spPr bwMode="auto">
          <a:xfrm>
            <a:off x="622736" y="2204864"/>
            <a:ext cx="1447017"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168999" y="2204864"/>
            <a:ext cx="4572000" cy="369332"/>
          </a:xfrm>
          <a:prstGeom prst="rect">
            <a:avLst/>
          </a:prstGeom>
        </p:spPr>
        <p:txBody>
          <a:bodyPr>
            <a:spAutoFit/>
          </a:bodyPr>
          <a:lstStyle/>
          <a:p>
            <a:r>
              <a:rPr lang="es-MX" b="1" dirty="0">
                <a:solidFill>
                  <a:schemeClr val="accent1"/>
                </a:solidFill>
              </a:rPr>
              <a:t>Libro para niños/as “Hola! Soy el Coronavirus”</a:t>
            </a:r>
            <a:endParaRPr lang="es-CL" b="1" dirty="0">
              <a:solidFill>
                <a:schemeClr val="accent1"/>
              </a:solidFill>
            </a:endParaRPr>
          </a:p>
        </p:txBody>
      </p:sp>
      <p:sp>
        <p:nvSpPr>
          <p:cNvPr id="6" name="5 Rectángulo"/>
          <p:cNvSpPr/>
          <p:nvPr/>
        </p:nvSpPr>
        <p:spPr>
          <a:xfrm>
            <a:off x="770488" y="5013176"/>
            <a:ext cx="5731208" cy="1200329"/>
          </a:xfrm>
          <a:prstGeom prst="rect">
            <a:avLst/>
          </a:prstGeom>
        </p:spPr>
        <p:txBody>
          <a:bodyPr wrap="square">
            <a:spAutoFit/>
          </a:bodyPr>
          <a:lstStyle/>
          <a:p>
            <a:pPr algn="r"/>
            <a:r>
              <a:rPr lang="es-CL" dirty="0">
                <a:solidFill>
                  <a:schemeClr val="tx1">
                    <a:lumMod val="65000"/>
                    <a:lumOff val="35000"/>
                  </a:schemeClr>
                </a:solidFill>
                <a:hlinkClick r:id="rId5"/>
              </a:rPr>
              <a:t>http://www.crececontigo.gob.cl/wp-content/uploads/2020/03/Cuento-Coronavirus-HEGC-2020.pdf</a:t>
            </a:r>
            <a:endParaRPr lang="es-CL" dirty="0">
              <a:solidFill>
                <a:schemeClr val="tx1">
                  <a:lumMod val="65000"/>
                  <a:lumOff val="35000"/>
                </a:schemeClr>
              </a:solidFill>
            </a:endParaRPr>
          </a:p>
          <a:p>
            <a:pPr algn="r"/>
            <a:endParaRPr lang="es-CL" dirty="0">
              <a:solidFill>
                <a:schemeClr val="tx1">
                  <a:lumMod val="65000"/>
                  <a:lumOff val="35000"/>
                </a:schemeClr>
              </a:solidFill>
            </a:endParaRPr>
          </a:p>
        </p:txBody>
      </p:sp>
      <p:pic>
        <p:nvPicPr>
          <p:cNvPr id="921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4975" t="18766" r="35823" b="17134"/>
          <a:stretch/>
        </p:blipFill>
        <p:spPr bwMode="auto">
          <a:xfrm>
            <a:off x="6740999" y="3897035"/>
            <a:ext cx="2214321" cy="273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1907704" y="4005064"/>
            <a:ext cx="4572000" cy="923330"/>
          </a:xfrm>
          <a:prstGeom prst="rect">
            <a:avLst/>
          </a:prstGeom>
        </p:spPr>
        <p:txBody>
          <a:bodyPr>
            <a:spAutoFit/>
          </a:bodyPr>
          <a:lstStyle/>
          <a:p>
            <a:pPr algn="r"/>
            <a:endParaRPr lang="es-MX" b="1" dirty="0">
              <a:solidFill>
                <a:schemeClr val="accent1"/>
              </a:solidFill>
            </a:endParaRPr>
          </a:p>
          <a:p>
            <a:pPr algn="r"/>
            <a:r>
              <a:rPr lang="es-MX" b="1" dirty="0">
                <a:solidFill>
                  <a:schemeClr val="accent1"/>
                </a:solidFill>
              </a:rPr>
              <a:t>Cuento “¡Hola! ¿Conversemos sobre Coronavirus?</a:t>
            </a:r>
            <a:endParaRPr lang="es-CL" b="1" dirty="0">
              <a:solidFill>
                <a:schemeClr val="accent1"/>
              </a:solidFill>
            </a:endParaRPr>
          </a:p>
        </p:txBody>
      </p:sp>
    </p:spTree>
    <p:extLst>
      <p:ext uri="{BB962C8B-B14F-4D97-AF65-F5344CB8AC3E}">
        <p14:creationId xmlns:p14="http://schemas.microsoft.com/office/powerpoint/2010/main" val="2354335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Reseñas y Material de Apoyo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7" name="6 Rectángulo"/>
          <p:cNvSpPr/>
          <p:nvPr/>
        </p:nvSpPr>
        <p:spPr>
          <a:xfrm>
            <a:off x="3131840" y="2720766"/>
            <a:ext cx="5382344" cy="369332"/>
          </a:xfrm>
          <a:prstGeom prst="rect">
            <a:avLst/>
          </a:prstGeom>
        </p:spPr>
        <p:txBody>
          <a:bodyPr wrap="square">
            <a:spAutoFit/>
          </a:bodyPr>
          <a:lstStyle/>
          <a:p>
            <a:r>
              <a:rPr lang="es-CL" dirty="0">
                <a:solidFill>
                  <a:schemeClr val="tx1">
                    <a:lumMod val="65000"/>
                    <a:lumOff val="35000"/>
                  </a:schemeClr>
                </a:solidFill>
                <a:hlinkClick r:id="rId3"/>
              </a:rPr>
              <a:t>https://www.youtube.com/watch?v=vTP_nY9iATY</a:t>
            </a:r>
            <a:r>
              <a:rPr lang="es-CL" dirty="0">
                <a:solidFill>
                  <a:schemeClr val="tx1">
                    <a:lumMod val="65000"/>
                    <a:lumOff val="35000"/>
                  </a:schemeClr>
                </a:solidFill>
              </a:rPr>
              <a:t> </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700808"/>
            <a:ext cx="180022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3131840" y="1910921"/>
            <a:ext cx="4572000" cy="646331"/>
          </a:xfrm>
          <a:prstGeom prst="rect">
            <a:avLst/>
          </a:prstGeom>
        </p:spPr>
        <p:txBody>
          <a:bodyPr>
            <a:spAutoFit/>
          </a:bodyPr>
          <a:lstStyle/>
          <a:p>
            <a:r>
              <a:rPr lang="es-MX" b="1" dirty="0">
                <a:solidFill>
                  <a:schemeClr val="accent1"/>
                </a:solidFill>
              </a:rPr>
              <a:t>El Monstruo de los Colores y el Visitante, de Nicolás Flores </a:t>
            </a:r>
            <a:endParaRPr lang="es-CL" b="1" dirty="0">
              <a:solidFill>
                <a:schemeClr val="accent1"/>
              </a:solidFill>
            </a:endParaRPr>
          </a:p>
        </p:txBody>
      </p:sp>
      <p:pic>
        <p:nvPicPr>
          <p:cNvPr id="1024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3934" t="47414" r="58360" b="19612"/>
          <a:stretch/>
        </p:blipFill>
        <p:spPr bwMode="auto">
          <a:xfrm>
            <a:off x="5555052" y="4365104"/>
            <a:ext cx="2959131" cy="198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1259632" y="5355142"/>
            <a:ext cx="4018857" cy="369332"/>
          </a:xfrm>
          <a:prstGeom prst="rect">
            <a:avLst/>
          </a:prstGeom>
        </p:spPr>
        <p:txBody>
          <a:bodyPr wrap="none">
            <a:spAutoFit/>
          </a:bodyPr>
          <a:lstStyle/>
          <a:p>
            <a:r>
              <a:rPr lang="es-CL" dirty="0">
                <a:solidFill>
                  <a:schemeClr val="tx1">
                    <a:lumMod val="65000"/>
                    <a:lumOff val="35000"/>
                  </a:schemeClr>
                </a:solidFill>
                <a:hlinkClick r:id="rId6"/>
              </a:rPr>
              <a:t>http://www.fonoinfancia.cl/?page_id=10</a:t>
            </a:r>
            <a:endParaRPr lang="es-CL" dirty="0">
              <a:solidFill>
                <a:schemeClr val="tx1">
                  <a:lumMod val="65000"/>
                  <a:lumOff val="35000"/>
                </a:schemeClr>
              </a:solidFill>
            </a:endParaRPr>
          </a:p>
        </p:txBody>
      </p:sp>
      <p:sp>
        <p:nvSpPr>
          <p:cNvPr id="15" name="14 Rectángulo"/>
          <p:cNvSpPr/>
          <p:nvPr/>
        </p:nvSpPr>
        <p:spPr>
          <a:xfrm>
            <a:off x="707047" y="4653136"/>
            <a:ext cx="4572000" cy="646331"/>
          </a:xfrm>
          <a:prstGeom prst="rect">
            <a:avLst/>
          </a:prstGeom>
        </p:spPr>
        <p:txBody>
          <a:bodyPr>
            <a:spAutoFit/>
          </a:bodyPr>
          <a:lstStyle/>
          <a:p>
            <a:pPr algn="r"/>
            <a:r>
              <a:rPr lang="es-MX" b="1" dirty="0">
                <a:solidFill>
                  <a:schemeClr val="accent1"/>
                </a:solidFill>
              </a:rPr>
              <a:t>Fono Infancia y Videos Sobre Crianza Respetuosa</a:t>
            </a:r>
            <a:endParaRPr lang="es-CL" b="1" dirty="0">
              <a:solidFill>
                <a:schemeClr val="accent1"/>
              </a:solidFill>
            </a:endParaRPr>
          </a:p>
        </p:txBody>
      </p:sp>
    </p:spTree>
    <p:extLst>
      <p:ext uri="{BB962C8B-B14F-4D97-AF65-F5344CB8AC3E}">
        <p14:creationId xmlns:p14="http://schemas.microsoft.com/office/powerpoint/2010/main" val="235190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476672"/>
            <a:ext cx="10657490"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6"/>
              </a:solidFill>
            </a:endParaRPr>
          </a:p>
        </p:txBody>
      </p:sp>
      <p:sp>
        <p:nvSpPr>
          <p:cNvPr id="4" name="1 Título"/>
          <p:cNvSpPr>
            <a:spLocks noGrp="1"/>
          </p:cNvSpPr>
          <p:nvPr>
            <p:ph type="title"/>
          </p:nvPr>
        </p:nvSpPr>
        <p:spPr>
          <a:xfrm>
            <a:off x="457200" y="260648"/>
            <a:ext cx="7426117" cy="1143000"/>
          </a:xfrm>
        </p:spPr>
        <p:txBody>
          <a:bodyPr>
            <a:normAutofit/>
          </a:bodyPr>
          <a:lstStyle/>
          <a:p>
            <a:pPr algn="l"/>
            <a:r>
              <a:rPr lang="es-MX" sz="3600" b="1" dirty="0">
                <a:solidFill>
                  <a:schemeClr val="tx2"/>
                </a:solidFill>
              </a:rPr>
              <a:t>CONTENIDO</a:t>
            </a:r>
            <a:endParaRPr lang="es-CL" sz="3600" b="1" dirty="0">
              <a:solidFill>
                <a:schemeClr val="tx2"/>
              </a:solidFill>
            </a:endParaRPr>
          </a:p>
        </p:txBody>
      </p:sp>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95536" y="1700808"/>
            <a:ext cx="5040560" cy="1754326"/>
          </a:xfrm>
          <a:prstGeom prst="rect">
            <a:avLst/>
          </a:prstGeom>
        </p:spPr>
        <p:txBody>
          <a:bodyPr wrap="square">
            <a:spAutoFit/>
          </a:bodyPr>
          <a:lstStyle/>
          <a:p>
            <a:pPr marL="342900" indent="-342900" algn="just">
              <a:buFont typeface="+mj-lt"/>
              <a:buAutoNum type="arabicPeriod"/>
            </a:pPr>
            <a:r>
              <a:rPr lang="es-MX" i="1" dirty="0">
                <a:solidFill>
                  <a:schemeClr val="tx1">
                    <a:lumMod val="65000"/>
                    <a:lumOff val="35000"/>
                  </a:schemeClr>
                </a:solidFill>
              </a:rPr>
              <a:t>Consideraciones especiales para el trabajo remoto y el cuidado de niños y jóvenes en tiempos de COVID-19: </a:t>
            </a:r>
          </a:p>
          <a:p>
            <a:pPr marL="800100" lvl="1" indent="-342900" algn="just">
              <a:buFont typeface="Arial" panose="020B0604020202020204" pitchFamily="34" charset="0"/>
              <a:buChar char="•"/>
            </a:pPr>
            <a:r>
              <a:rPr lang="es-MX" i="1" dirty="0">
                <a:solidFill>
                  <a:schemeClr val="tx1">
                    <a:lumMod val="65000"/>
                    <a:lumOff val="35000"/>
                  </a:schemeClr>
                </a:solidFill>
              </a:rPr>
              <a:t>Trabajo Remoto con niños y jóvenes. </a:t>
            </a:r>
          </a:p>
          <a:p>
            <a:pPr marL="800100" lvl="1" indent="-342900" algn="just">
              <a:buFont typeface="Arial" panose="020B0604020202020204" pitchFamily="34" charset="0"/>
              <a:buChar char="•"/>
            </a:pPr>
            <a:r>
              <a:rPr lang="es-MX" i="1" dirty="0">
                <a:solidFill>
                  <a:schemeClr val="tx1">
                    <a:lumMod val="65000"/>
                    <a:lumOff val="35000"/>
                  </a:schemeClr>
                </a:solidFill>
              </a:rPr>
              <a:t>Como abordar la Pandemia y el aislamiento con niños y jóvenes en el hogar.</a:t>
            </a:r>
          </a:p>
        </p:txBody>
      </p:sp>
      <p:pic>
        <p:nvPicPr>
          <p:cNvPr id="3" name="2 Imagen"/>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45486" r="11351"/>
          <a:stretch/>
        </p:blipFill>
        <p:spPr>
          <a:xfrm>
            <a:off x="5707117" y="-19821"/>
            <a:ext cx="4950373" cy="6877819"/>
          </a:xfrm>
          <a:prstGeom prst="rect">
            <a:avLst/>
          </a:prstGeom>
        </p:spPr>
      </p:pic>
    </p:spTree>
    <p:extLst>
      <p:ext uri="{BB962C8B-B14F-4D97-AF65-F5344CB8AC3E}">
        <p14:creationId xmlns:p14="http://schemas.microsoft.com/office/powerpoint/2010/main" val="140135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¿Cómo apoyamos a los niños en Casa? </a:t>
            </a:r>
            <a:br>
              <a:rPr lang="es-MX" sz="3200" b="1" dirty="0">
                <a:solidFill>
                  <a:schemeClr val="tx2"/>
                </a:solidFill>
              </a:rPr>
            </a:br>
            <a:r>
              <a:rPr lang="es-MX" sz="3200" b="1" dirty="0">
                <a:solidFill>
                  <a:schemeClr val="tx2"/>
                </a:solidFill>
              </a:rPr>
              <a:t>(En Etapa Escolar)</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2348880"/>
            <a:ext cx="7838462" cy="923330"/>
          </a:xfrm>
          <a:prstGeom prst="rect">
            <a:avLst/>
          </a:prstGeom>
        </p:spPr>
        <p:txBody>
          <a:bodyPr wrap="square">
            <a:spAutoFit/>
          </a:bodyPr>
          <a:lstStyle/>
          <a:p>
            <a:pPr algn="just"/>
            <a:r>
              <a:rPr lang="es-MX" b="1" dirty="0">
                <a:solidFill>
                  <a:schemeClr val="tx1">
                    <a:lumMod val="50000"/>
                    <a:lumOff val="50000"/>
                  </a:schemeClr>
                </a:solidFill>
              </a:rPr>
              <a:t>¿Cuáles son las conductas habituales que puede presentar un niño o niña en edad escolar, y cómo abordarlas?</a:t>
            </a:r>
          </a:p>
          <a:p>
            <a:pPr algn="just"/>
            <a:endParaRPr lang="es-MX" dirty="0">
              <a:solidFill>
                <a:schemeClr val="tx1">
                  <a:lumMod val="50000"/>
                  <a:lumOff val="50000"/>
                </a:scheme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22" y="3063426"/>
            <a:ext cx="2097783" cy="282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600908" y="3429000"/>
            <a:ext cx="5643500" cy="1200329"/>
          </a:xfrm>
          <a:prstGeom prst="rect">
            <a:avLst/>
          </a:prstGeom>
        </p:spPr>
        <p:txBody>
          <a:bodyPr wrap="square">
            <a:spAutoFit/>
          </a:bodyPr>
          <a:lstStyle/>
          <a:p>
            <a:pPr algn="just"/>
            <a:r>
              <a:rPr lang="es-MX" dirty="0">
                <a:solidFill>
                  <a:schemeClr val="tx1">
                    <a:lumMod val="50000"/>
                    <a:lumOff val="50000"/>
                  </a:schemeClr>
                </a:solidFill>
              </a:rPr>
              <a:t>Pueden presentar irritabilidad, llanto frecuente, comportamiento agresivo, retraimiento, dificultades para dormir, pesadillas, cambios de apetito, molestias físicas (dolor de cabeza, molestias estomacales).</a:t>
            </a:r>
          </a:p>
        </p:txBody>
      </p:sp>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1431" y="4624566"/>
            <a:ext cx="16097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519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¿Cómo apoyamos a los niños en Casa? </a:t>
            </a:r>
            <a:br>
              <a:rPr lang="es-MX" sz="3200" b="1" dirty="0">
                <a:solidFill>
                  <a:schemeClr val="tx2"/>
                </a:solidFill>
              </a:rPr>
            </a:br>
            <a:r>
              <a:rPr lang="es-MX" sz="3200" b="1" dirty="0">
                <a:solidFill>
                  <a:schemeClr val="tx2"/>
                </a:solidFill>
              </a:rPr>
              <a:t>(En Etapa Escolar)</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064" y="2564904"/>
            <a:ext cx="2907335" cy="3376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95536" y="1857013"/>
            <a:ext cx="5832648" cy="4524315"/>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50000"/>
                    <a:lumOff val="50000"/>
                  </a:schemeClr>
                </a:solidFill>
              </a:rPr>
              <a:t>Primero debe acoger y validar sus emociones y temores.</a:t>
            </a:r>
          </a:p>
          <a:p>
            <a:pPr marL="285750" indent="-285750" algn="just">
              <a:buFont typeface="Wingdings" panose="05000000000000000000" pitchFamily="2" charset="2"/>
              <a:buChar char="ü"/>
            </a:pPr>
            <a:r>
              <a:rPr lang="es-MX" dirty="0">
                <a:solidFill>
                  <a:schemeClr val="tx1">
                    <a:lumMod val="50000"/>
                    <a:lumOff val="50000"/>
                  </a:schemeClr>
                </a:solidFill>
              </a:rPr>
              <a:t>Explicar la situación y dar tranquilidad, comentando que la “cuarentena” es para resguardar su salud y la de otros.</a:t>
            </a:r>
          </a:p>
          <a:p>
            <a:pPr marL="285750" indent="-285750" algn="just">
              <a:buFont typeface="Wingdings" panose="05000000000000000000" pitchFamily="2" charset="2"/>
              <a:buChar char="ü"/>
            </a:pPr>
            <a:r>
              <a:rPr lang="es-MX" dirty="0">
                <a:solidFill>
                  <a:schemeClr val="tx1">
                    <a:lumMod val="50000"/>
                    <a:lumOff val="50000"/>
                  </a:schemeClr>
                </a:solidFill>
              </a:rPr>
              <a:t>Mantener rutinas resguardando horarios de juego, lectura, ejercicio o actividades de estiramiento, actividades académicas que puedan enviarle desde su establecimiento educacional, así como actividades domésticas.</a:t>
            </a:r>
          </a:p>
          <a:p>
            <a:pPr marL="285750" indent="-285750" algn="just">
              <a:buFont typeface="Wingdings" panose="05000000000000000000" pitchFamily="2" charset="2"/>
              <a:buChar char="ü"/>
            </a:pPr>
            <a:r>
              <a:rPr lang="es-MX" dirty="0">
                <a:solidFill>
                  <a:schemeClr val="tx1">
                    <a:lumMod val="50000"/>
                    <a:lumOff val="50000"/>
                  </a:schemeClr>
                </a:solidFill>
              </a:rPr>
              <a:t>Flexibilizar reglas habituales para algunos comportamientos, como los horarios de despertarse o acostarse, sin dejar de establecer límites.</a:t>
            </a:r>
          </a:p>
          <a:p>
            <a:pPr marL="285750" indent="-285750" algn="just">
              <a:buFont typeface="Wingdings" panose="05000000000000000000" pitchFamily="2" charset="2"/>
              <a:buChar char="ü"/>
            </a:pPr>
            <a:r>
              <a:rPr lang="es-MX" dirty="0">
                <a:solidFill>
                  <a:schemeClr val="tx1">
                    <a:lumMod val="50000"/>
                    <a:lumOff val="50000"/>
                  </a:schemeClr>
                </a:solidFill>
              </a:rPr>
              <a:t>Promover el uso de la tecnología para mantener la comunicación con otros miembros de la familia o con sus amistades.</a:t>
            </a:r>
          </a:p>
          <a:p>
            <a:pPr marL="285750" indent="-285750" algn="just">
              <a:buFont typeface="Wingdings" panose="05000000000000000000" pitchFamily="2" charset="2"/>
              <a:buChar char="ü"/>
            </a:pPr>
            <a:r>
              <a:rPr lang="es-MX" dirty="0">
                <a:solidFill>
                  <a:schemeClr val="tx1">
                    <a:lumMod val="50000"/>
                    <a:lumOff val="50000"/>
                  </a:schemeClr>
                </a:solidFill>
              </a:rPr>
              <a:t>Limitar la exposición a medios y noticias que puedan generar angustia y temor.</a:t>
            </a:r>
          </a:p>
        </p:txBody>
      </p:sp>
    </p:spTree>
    <p:extLst>
      <p:ext uri="{BB962C8B-B14F-4D97-AF65-F5344CB8AC3E}">
        <p14:creationId xmlns:p14="http://schemas.microsoft.com/office/powerpoint/2010/main" val="4125808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Reseñas y Material de Apoyo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1006580" y="5157192"/>
            <a:ext cx="4631318" cy="646331"/>
          </a:xfrm>
          <a:prstGeom prst="rect">
            <a:avLst/>
          </a:prstGeom>
        </p:spPr>
        <p:txBody>
          <a:bodyPr wrap="square">
            <a:spAutoFit/>
          </a:bodyPr>
          <a:lstStyle/>
          <a:p>
            <a:pPr algn="r"/>
            <a:r>
              <a:rPr lang="es-CL" dirty="0">
                <a:solidFill>
                  <a:schemeClr val="tx1">
                    <a:lumMod val="65000"/>
                    <a:lumOff val="35000"/>
                  </a:schemeClr>
                </a:solidFill>
                <a:hlinkClick r:id="rId3"/>
              </a:rPr>
              <a:t>http://www.crececontigo.gob.cl/covid19/</a:t>
            </a:r>
            <a:endParaRPr lang="es-CL" dirty="0">
              <a:solidFill>
                <a:schemeClr val="tx1">
                  <a:lumMod val="65000"/>
                  <a:lumOff val="35000"/>
                </a:schemeClr>
              </a:solidFill>
            </a:endParaRPr>
          </a:p>
          <a:p>
            <a:pPr algn="r"/>
            <a:endParaRPr lang="es-CL" dirty="0">
              <a:solidFill>
                <a:schemeClr val="tx1">
                  <a:lumMod val="65000"/>
                  <a:lumOff val="35000"/>
                </a:schemeClr>
              </a:solidFill>
            </a:endParaRPr>
          </a:p>
        </p:txBody>
      </p:sp>
      <p:sp>
        <p:nvSpPr>
          <p:cNvPr id="3" name="2 Rectángulo"/>
          <p:cNvSpPr/>
          <p:nvPr/>
        </p:nvSpPr>
        <p:spPr>
          <a:xfrm>
            <a:off x="971600" y="4549770"/>
            <a:ext cx="4572000" cy="369332"/>
          </a:xfrm>
          <a:prstGeom prst="rect">
            <a:avLst/>
          </a:prstGeom>
        </p:spPr>
        <p:txBody>
          <a:bodyPr>
            <a:spAutoFit/>
          </a:bodyPr>
          <a:lstStyle/>
          <a:p>
            <a:pPr algn="r"/>
            <a:r>
              <a:rPr lang="es-MX" b="1" dirty="0">
                <a:solidFill>
                  <a:schemeClr val="accent1"/>
                </a:solidFill>
              </a:rPr>
              <a:t>Chile Crece Contigo</a:t>
            </a:r>
            <a:endParaRPr lang="es-CL" b="1" dirty="0">
              <a:solidFill>
                <a:schemeClr val="accent1"/>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4121621"/>
            <a:ext cx="2852103" cy="237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853" t="19612" r="70395" b="40194"/>
          <a:stretch/>
        </p:blipFill>
        <p:spPr bwMode="auto">
          <a:xfrm>
            <a:off x="324086" y="1836445"/>
            <a:ext cx="2709324" cy="2377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Rectángulo"/>
          <p:cNvSpPr/>
          <p:nvPr/>
        </p:nvSpPr>
        <p:spPr>
          <a:xfrm>
            <a:off x="2880473" y="2459684"/>
            <a:ext cx="6136255" cy="1754326"/>
          </a:xfrm>
          <a:prstGeom prst="rect">
            <a:avLst/>
          </a:prstGeom>
        </p:spPr>
        <p:txBody>
          <a:bodyPr wrap="square">
            <a:spAutoFit/>
          </a:bodyPr>
          <a:lstStyle/>
          <a:p>
            <a:r>
              <a:rPr lang="es-CL" dirty="0">
                <a:solidFill>
                  <a:schemeClr val="tx1">
                    <a:lumMod val="65000"/>
                    <a:lumOff val="35000"/>
                  </a:schemeClr>
                </a:solidFill>
                <a:hlinkClick r:id="rId6"/>
              </a:rPr>
              <a:t>https://fundacioncrecer.net/index.php/nuestros-cuentos/</a:t>
            </a:r>
            <a:endParaRPr lang="es-CL" dirty="0">
              <a:solidFill>
                <a:schemeClr val="tx1">
                  <a:lumMod val="65000"/>
                  <a:lumOff val="35000"/>
                </a:schemeClr>
              </a:solidFill>
            </a:endParaRPr>
          </a:p>
          <a:p>
            <a:r>
              <a:rPr lang="es-CL" dirty="0">
                <a:solidFill>
                  <a:schemeClr val="tx1">
                    <a:lumMod val="65000"/>
                    <a:lumOff val="35000"/>
                  </a:schemeClr>
                </a:solidFill>
                <a:hlinkClick r:id="rId7"/>
              </a:rPr>
              <a:t>https://fundacioncrecer.net/index.php/jugando-con-las-letras/</a:t>
            </a:r>
            <a:endParaRPr lang="es-CL" dirty="0">
              <a:solidFill>
                <a:schemeClr val="tx1">
                  <a:lumMod val="65000"/>
                  <a:lumOff val="35000"/>
                </a:schemeClr>
              </a:solidFill>
            </a:endParaRPr>
          </a:p>
          <a:p>
            <a:r>
              <a:rPr lang="es-CL" dirty="0">
                <a:solidFill>
                  <a:schemeClr val="tx1">
                    <a:lumMod val="65000"/>
                    <a:lumOff val="35000"/>
                  </a:schemeClr>
                </a:solidFill>
                <a:hlinkClick r:id="rId8"/>
              </a:rPr>
              <a:t>https://fundacioncrecer.net/index.php/juegos-para-ejercitar-la-lectura/</a:t>
            </a:r>
            <a:endParaRPr lang="es-CL" dirty="0">
              <a:solidFill>
                <a:schemeClr val="tx1">
                  <a:lumMod val="65000"/>
                  <a:lumOff val="35000"/>
                </a:schemeClr>
              </a:solidFill>
            </a:endParaRPr>
          </a:p>
          <a:p>
            <a:endParaRPr lang="es-CL" dirty="0">
              <a:solidFill>
                <a:schemeClr val="tx1">
                  <a:lumMod val="65000"/>
                  <a:lumOff val="35000"/>
                </a:schemeClr>
              </a:solidFill>
            </a:endParaRPr>
          </a:p>
          <a:p>
            <a:endParaRPr lang="es-CL" dirty="0">
              <a:solidFill>
                <a:schemeClr val="tx1">
                  <a:lumMod val="65000"/>
                  <a:lumOff val="35000"/>
                </a:schemeClr>
              </a:solidFill>
            </a:endParaRPr>
          </a:p>
        </p:txBody>
      </p:sp>
      <p:sp>
        <p:nvSpPr>
          <p:cNvPr id="14" name="13 Rectángulo"/>
          <p:cNvSpPr/>
          <p:nvPr/>
        </p:nvSpPr>
        <p:spPr>
          <a:xfrm>
            <a:off x="2869212" y="1630541"/>
            <a:ext cx="4572000" cy="646331"/>
          </a:xfrm>
          <a:prstGeom prst="rect">
            <a:avLst/>
          </a:prstGeom>
        </p:spPr>
        <p:txBody>
          <a:bodyPr>
            <a:spAutoFit/>
          </a:bodyPr>
          <a:lstStyle/>
          <a:p>
            <a:endParaRPr lang="es-MX" b="1" dirty="0">
              <a:solidFill>
                <a:schemeClr val="accent1"/>
              </a:solidFill>
            </a:endParaRPr>
          </a:p>
          <a:p>
            <a:r>
              <a:rPr lang="es-MX" b="1" dirty="0">
                <a:solidFill>
                  <a:schemeClr val="accent1"/>
                </a:solidFill>
              </a:rPr>
              <a:t>Cuentos y Juegos Fundación Crecer</a:t>
            </a:r>
            <a:endParaRPr lang="es-CL" b="1" dirty="0">
              <a:solidFill>
                <a:schemeClr val="accent1"/>
              </a:solidFill>
            </a:endParaRPr>
          </a:p>
        </p:txBody>
      </p:sp>
    </p:spTree>
    <p:extLst>
      <p:ext uri="{BB962C8B-B14F-4D97-AF65-F5344CB8AC3E}">
        <p14:creationId xmlns:p14="http://schemas.microsoft.com/office/powerpoint/2010/main" val="3246942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Reseñas y Material de Apoyo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635896" y="2536704"/>
            <a:ext cx="4742118" cy="646331"/>
          </a:xfrm>
          <a:prstGeom prst="rect">
            <a:avLst/>
          </a:prstGeom>
        </p:spPr>
        <p:txBody>
          <a:bodyPr wrap="square">
            <a:spAutoFit/>
          </a:bodyPr>
          <a:lstStyle/>
          <a:p>
            <a:r>
              <a:rPr lang="es-CL" dirty="0">
                <a:solidFill>
                  <a:schemeClr val="tx1">
                    <a:lumMod val="65000"/>
                    <a:lumOff val="35000"/>
                  </a:schemeClr>
                </a:solidFill>
                <a:hlinkClick r:id="rId3"/>
              </a:rPr>
              <a:t>https://www.unicef.org/chile/covid19</a:t>
            </a:r>
            <a:endParaRPr lang="es-CL" dirty="0">
              <a:solidFill>
                <a:schemeClr val="tx1">
                  <a:lumMod val="65000"/>
                  <a:lumOff val="35000"/>
                </a:schemeClr>
              </a:solidFill>
            </a:endParaRPr>
          </a:p>
          <a:p>
            <a:endParaRPr lang="es-CL" dirty="0">
              <a:solidFill>
                <a:schemeClr val="tx1">
                  <a:lumMod val="65000"/>
                  <a:lumOff val="35000"/>
                </a:schemeClr>
              </a:solidFill>
            </a:endParaRPr>
          </a:p>
        </p:txBody>
      </p:sp>
      <p:sp>
        <p:nvSpPr>
          <p:cNvPr id="3" name="2 Rectángulo"/>
          <p:cNvSpPr/>
          <p:nvPr/>
        </p:nvSpPr>
        <p:spPr>
          <a:xfrm>
            <a:off x="3563888" y="2020198"/>
            <a:ext cx="4572000" cy="369332"/>
          </a:xfrm>
          <a:prstGeom prst="rect">
            <a:avLst/>
          </a:prstGeom>
        </p:spPr>
        <p:txBody>
          <a:bodyPr>
            <a:spAutoFit/>
          </a:bodyPr>
          <a:lstStyle/>
          <a:p>
            <a:r>
              <a:rPr lang="es-MX" b="1" dirty="0">
                <a:solidFill>
                  <a:schemeClr val="accent1"/>
                </a:solidFill>
              </a:rPr>
              <a:t>“EN CASA” UNICEF CHILE Y COLABORADORES</a:t>
            </a:r>
            <a:endParaRPr lang="es-CL" b="1" dirty="0">
              <a:solidFill>
                <a:schemeClr val="accent1"/>
              </a:solidFill>
            </a:endParaRPr>
          </a:p>
        </p:txBody>
      </p:sp>
      <p:sp>
        <p:nvSpPr>
          <p:cNvPr id="6" name="5 Rectángulo"/>
          <p:cNvSpPr/>
          <p:nvPr/>
        </p:nvSpPr>
        <p:spPr>
          <a:xfrm>
            <a:off x="482428" y="5579354"/>
            <a:ext cx="5570061" cy="646331"/>
          </a:xfrm>
          <a:prstGeom prst="rect">
            <a:avLst/>
          </a:prstGeom>
        </p:spPr>
        <p:txBody>
          <a:bodyPr wrap="square">
            <a:spAutoFit/>
          </a:bodyPr>
          <a:lstStyle/>
          <a:p>
            <a:pPr algn="r"/>
            <a:r>
              <a:rPr lang="es-CL" dirty="0">
                <a:solidFill>
                  <a:schemeClr val="tx1">
                    <a:lumMod val="65000"/>
                    <a:lumOff val="35000"/>
                  </a:schemeClr>
                </a:solidFill>
                <a:hlinkClick r:id="rId4"/>
              </a:rPr>
              <a:t>https://www.docdroid.net/zCFUW07/el-dia-en-que-mi-hogar-se-convirtio-en-un-cohete-espacial-pdf</a:t>
            </a:r>
            <a:endParaRPr lang="es-CL" dirty="0">
              <a:solidFill>
                <a:schemeClr val="tx1">
                  <a:lumMod val="65000"/>
                  <a:lumOff val="35000"/>
                </a:schemeClr>
              </a:solidFill>
            </a:endParaRPr>
          </a:p>
        </p:txBody>
      </p:sp>
      <p:sp>
        <p:nvSpPr>
          <p:cNvPr id="9" name="8 Rectángulo"/>
          <p:cNvSpPr/>
          <p:nvPr/>
        </p:nvSpPr>
        <p:spPr>
          <a:xfrm>
            <a:off x="467544" y="4172887"/>
            <a:ext cx="5570061" cy="1200329"/>
          </a:xfrm>
          <a:prstGeom prst="rect">
            <a:avLst/>
          </a:prstGeom>
        </p:spPr>
        <p:txBody>
          <a:bodyPr wrap="square">
            <a:spAutoFit/>
          </a:bodyPr>
          <a:lstStyle/>
          <a:p>
            <a:pPr algn="r"/>
            <a:endParaRPr lang="es-MX" b="1" dirty="0">
              <a:solidFill>
                <a:schemeClr val="accent1"/>
              </a:solidFill>
            </a:endParaRPr>
          </a:p>
          <a:p>
            <a:pPr algn="r"/>
            <a:r>
              <a:rPr lang="es-MX" b="1" dirty="0">
                <a:solidFill>
                  <a:schemeClr val="accent1"/>
                </a:solidFill>
              </a:rPr>
              <a:t>Cuento “El día en que mi hogar se convirtió en un cohete espacial” de Eduardo </a:t>
            </a:r>
            <a:r>
              <a:rPr lang="es-MX" b="1" dirty="0" err="1">
                <a:solidFill>
                  <a:schemeClr val="accent1"/>
                </a:solidFill>
              </a:rPr>
              <a:t>Unda</a:t>
            </a:r>
            <a:r>
              <a:rPr lang="es-MX" b="1" dirty="0">
                <a:solidFill>
                  <a:schemeClr val="accent1"/>
                </a:solidFill>
              </a:rPr>
              <a:t> y Macarena Arcos, con ilustraciones de Daniela Salinas</a:t>
            </a:r>
            <a:endParaRPr lang="es-CL" b="1" dirty="0">
              <a:solidFill>
                <a:schemeClr val="accent1"/>
              </a:solidFill>
            </a:endParaRPr>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686" t="17888" r="25965" b="21768"/>
          <a:stretch/>
        </p:blipFill>
        <p:spPr bwMode="auto">
          <a:xfrm>
            <a:off x="467544" y="1951403"/>
            <a:ext cx="2808312" cy="214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2872" t="17113" r="34733" b="24462"/>
          <a:stretch/>
        </p:blipFill>
        <p:spPr bwMode="auto">
          <a:xfrm>
            <a:off x="6300192" y="4126768"/>
            <a:ext cx="2458513"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719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¿Cómo apoyamos a los niños en Casa?</a:t>
            </a:r>
            <a:br>
              <a:rPr lang="es-MX" sz="3200" b="1" dirty="0">
                <a:solidFill>
                  <a:schemeClr val="tx2"/>
                </a:solidFill>
              </a:rPr>
            </a:br>
            <a:r>
              <a:rPr lang="es-MX" sz="3200" b="1" dirty="0">
                <a:solidFill>
                  <a:schemeClr val="tx2"/>
                </a:solidFill>
              </a:rPr>
              <a:t>(En Etapa de la Adolescencia)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700808"/>
            <a:ext cx="7838462" cy="646331"/>
          </a:xfrm>
          <a:prstGeom prst="rect">
            <a:avLst/>
          </a:prstGeom>
        </p:spPr>
        <p:txBody>
          <a:bodyPr wrap="square">
            <a:spAutoFit/>
          </a:bodyPr>
          <a:lstStyle/>
          <a:p>
            <a:pPr algn="just"/>
            <a:r>
              <a:rPr lang="es-MX" b="1" dirty="0">
                <a:solidFill>
                  <a:schemeClr val="tx1">
                    <a:lumMod val="50000"/>
                    <a:lumOff val="50000"/>
                  </a:schemeClr>
                </a:solidFill>
              </a:rPr>
              <a:t>¿Qué estrategias puedo utilizar para enfrentar el miedo y estrés por la pandemia con mis hijos adolescentes?</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07" t="380" r="20451"/>
          <a:stretch/>
        </p:blipFill>
        <p:spPr bwMode="auto">
          <a:xfrm>
            <a:off x="793920" y="2827386"/>
            <a:ext cx="3195872" cy="304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4211960" y="2543993"/>
            <a:ext cx="4607461" cy="3693319"/>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50000"/>
                    <a:lumOff val="50000"/>
                  </a:schemeClr>
                </a:solidFill>
              </a:rPr>
              <a:t>Acoja sus reacciones con calma y apertura, transmita tranquilidad y seguridad.</a:t>
            </a:r>
          </a:p>
          <a:p>
            <a:pPr marL="285750" indent="-285750" algn="just">
              <a:buFont typeface="Wingdings" panose="05000000000000000000" pitchFamily="2" charset="2"/>
              <a:buChar char="ü"/>
            </a:pPr>
            <a:r>
              <a:rPr lang="es-MX" dirty="0">
                <a:solidFill>
                  <a:schemeClr val="tx1">
                    <a:lumMod val="50000"/>
                    <a:lumOff val="50000"/>
                  </a:schemeClr>
                </a:solidFill>
              </a:rPr>
              <a:t>Conversen acerca de la situación actual de la pandemia, compartan mutuamente sus dudas, conversen acerca de los mitos y rumores que estén circulando y cómo reconocer las noticias falsas (</a:t>
            </a:r>
            <a:r>
              <a:rPr lang="es-MX" dirty="0" err="1">
                <a:solidFill>
                  <a:schemeClr val="tx1">
                    <a:lumMod val="50000"/>
                    <a:lumOff val="50000"/>
                  </a:schemeClr>
                </a:solidFill>
              </a:rPr>
              <a:t>fake</a:t>
            </a:r>
            <a:r>
              <a:rPr lang="es-MX" dirty="0">
                <a:solidFill>
                  <a:schemeClr val="tx1">
                    <a:lumMod val="50000"/>
                    <a:lumOff val="50000"/>
                  </a:schemeClr>
                </a:solidFill>
              </a:rPr>
              <a:t> </a:t>
            </a:r>
            <a:r>
              <a:rPr lang="es-MX" dirty="0" err="1">
                <a:solidFill>
                  <a:schemeClr val="tx1">
                    <a:lumMod val="50000"/>
                    <a:lumOff val="50000"/>
                  </a:schemeClr>
                </a:solidFill>
              </a:rPr>
              <a:t>news</a:t>
            </a:r>
            <a:r>
              <a:rPr lang="es-MX" dirty="0">
                <a:solidFill>
                  <a:schemeClr val="tx1">
                    <a:lumMod val="50000"/>
                    <a:lumOff val="50000"/>
                  </a:schemeClr>
                </a:solidFill>
              </a:rPr>
              <a:t>).</a:t>
            </a:r>
          </a:p>
          <a:p>
            <a:pPr marL="285750" indent="-285750" algn="just">
              <a:buFont typeface="Wingdings" panose="05000000000000000000" pitchFamily="2" charset="2"/>
              <a:buChar char="ü"/>
            </a:pPr>
            <a:r>
              <a:rPr lang="es-MX" dirty="0">
                <a:solidFill>
                  <a:schemeClr val="tx1">
                    <a:lumMod val="50000"/>
                    <a:lumOff val="50000"/>
                  </a:schemeClr>
                </a:solidFill>
              </a:rPr>
              <a:t>El tiempo en casa facilita que dejen de hacer actividades que usualmente disfrutan y los relajan. Motive a recuperar esas actividades y en conjunto establezcan horarios de desconexión de las redes sociales para toda la familia.</a:t>
            </a:r>
          </a:p>
        </p:txBody>
      </p:sp>
    </p:spTree>
    <p:extLst>
      <p:ext uri="{BB962C8B-B14F-4D97-AF65-F5344CB8AC3E}">
        <p14:creationId xmlns:p14="http://schemas.microsoft.com/office/powerpoint/2010/main" val="293405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¿Cómo apoyamos a los niños en Casa?</a:t>
            </a:r>
            <a:br>
              <a:rPr lang="es-MX" sz="3200" b="1" dirty="0">
                <a:solidFill>
                  <a:schemeClr val="tx2"/>
                </a:solidFill>
              </a:rPr>
            </a:br>
            <a:r>
              <a:rPr lang="es-MX" sz="3200" b="1" dirty="0">
                <a:solidFill>
                  <a:schemeClr val="tx2"/>
                </a:solidFill>
              </a:rPr>
              <a:t>(En Etapa de la Adolescencia)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827670"/>
            <a:ext cx="8064896" cy="923330"/>
          </a:xfrm>
          <a:prstGeom prst="rect">
            <a:avLst/>
          </a:prstGeom>
        </p:spPr>
        <p:txBody>
          <a:bodyPr wrap="square">
            <a:spAutoFit/>
          </a:bodyPr>
          <a:lstStyle/>
          <a:p>
            <a:pPr algn="just"/>
            <a:r>
              <a:rPr lang="es-MX" b="1" dirty="0">
                <a:solidFill>
                  <a:schemeClr val="tx1">
                    <a:lumMod val="50000"/>
                    <a:lumOff val="50000"/>
                  </a:schemeClr>
                </a:solidFill>
              </a:rPr>
              <a:t>¿Qué estrategias puedo utilizar para enfrentar el miedo y estrés por la pandemia con mis hijos adolescentes?</a:t>
            </a:r>
          </a:p>
          <a:p>
            <a:pPr algn="just"/>
            <a:endParaRPr lang="es-MX" b="1" dirty="0">
              <a:solidFill>
                <a:schemeClr val="tx1">
                  <a:lumMod val="50000"/>
                  <a:lumOff val="50000"/>
                </a:schemeClr>
              </a:solidFill>
            </a:endParaRPr>
          </a:p>
        </p:txBody>
      </p:sp>
      <p:sp>
        <p:nvSpPr>
          <p:cNvPr id="6" name="5 Rectángulo"/>
          <p:cNvSpPr/>
          <p:nvPr/>
        </p:nvSpPr>
        <p:spPr>
          <a:xfrm>
            <a:off x="604137" y="2658667"/>
            <a:ext cx="4759951" cy="3693319"/>
          </a:xfrm>
          <a:prstGeom prst="rect">
            <a:avLst/>
          </a:prstGeom>
        </p:spPr>
        <p:txBody>
          <a:bodyPr wrap="square">
            <a:spAutoFit/>
          </a:bodyPr>
          <a:lstStyle/>
          <a:p>
            <a:pPr marL="285750" indent="-285750" algn="just">
              <a:buFont typeface="Arial" panose="020B0604020202020204" pitchFamily="34" charset="0"/>
              <a:buChar char="•"/>
            </a:pPr>
            <a:r>
              <a:rPr lang="es-MX" dirty="0">
                <a:solidFill>
                  <a:schemeClr val="tx1">
                    <a:lumMod val="50000"/>
                    <a:lumOff val="50000"/>
                  </a:schemeClr>
                </a:solidFill>
              </a:rPr>
              <a:t>Motive y apoye la mantención de las rutinas y actividades cotidianas, especialmente los hábitos de alimentación, sueño y ejercicio físico. Es deseable que realicen actividades escolares o académicas de manera regular, idealmente en horarios ya establecidos previamente. </a:t>
            </a:r>
          </a:p>
          <a:p>
            <a:pPr marL="285750" indent="-285750" algn="just">
              <a:buFont typeface="Arial" panose="020B0604020202020204" pitchFamily="34" charset="0"/>
              <a:buChar char="•"/>
            </a:pPr>
            <a:r>
              <a:rPr lang="es-MX" dirty="0">
                <a:solidFill>
                  <a:schemeClr val="tx1">
                    <a:lumMod val="50000"/>
                    <a:lumOff val="50000"/>
                  </a:schemeClr>
                </a:solidFill>
              </a:rPr>
              <a:t>Organicen en conjunto la distribución de tareas domésticas comenzando por las que son más fáciles o de mayor agrado. Facilitará el sentido de pertenencia y de utilidad en la familia como algo justo y que beneficia a todos.</a:t>
            </a:r>
          </a:p>
        </p:txBody>
      </p:sp>
      <p:pic>
        <p:nvPicPr>
          <p:cNvPr id="143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907" r="27109"/>
          <a:stretch/>
        </p:blipFill>
        <p:spPr bwMode="auto">
          <a:xfrm>
            <a:off x="5364088" y="2708920"/>
            <a:ext cx="3495289"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273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Reseñas y Material de Apoyo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3" name="2 Rectángulo"/>
          <p:cNvSpPr/>
          <p:nvPr/>
        </p:nvSpPr>
        <p:spPr>
          <a:xfrm>
            <a:off x="2393282" y="1907540"/>
            <a:ext cx="4572000" cy="369332"/>
          </a:xfrm>
          <a:prstGeom prst="rect">
            <a:avLst/>
          </a:prstGeom>
        </p:spPr>
        <p:txBody>
          <a:bodyPr>
            <a:spAutoFit/>
          </a:bodyPr>
          <a:lstStyle/>
          <a:p>
            <a:pPr algn="ctr"/>
            <a:r>
              <a:rPr lang="es-MX" b="1" dirty="0">
                <a:solidFill>
                  <a:schemeClr val="accent1"/>
                </a:solidFill>
              </a:rPr>
              <a:t>Instituto Nacional de la Juventud INJUV</a:t>
            </a:r>
            <a:endParaRPr lang="es-CL" b="1" dirty="0">
              <a:solidFill>
                <a:schemeClr val="accent1"/>
              </a:solidFill>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116" t="23250" r="26208" b="41164"/>
          <a:stretch/>
        </p:blipFill>
        <p:spPr bwMode="auto">
          <a:xfrm>
            <a:off x="810573" y="2492896"/>
            <a:ext cx="7504386" cy="2603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Rectángulo"/>
          <p:cNvSpPr/>
          <p:nvPr/>
        </p:nvSpPr>
        <p:spPr>
          <a:xfrm>
            <a:off x="1043607" y="5445224"/>
            <a:ext cx="7271351" cy="646331"/>
          </a:xfrm>
          <a:prstGeom prst="rect">
            <a:avLst/>
          </a:prstGeom>
        </p:spPr>
        <p:txBody>
          <a:bodyPr wrap="square">
            <a:spAutoFit/>
          </a:bodyPr>
          <a:lstStyle/>
          <a:p>
            <a:pPr algn="ctr"/>
            <a:r>
              <a:rPr lang="es-CL" dirty="0">
                <a:solidFill>
                  <a:schemeClr val="tx1">
                    <a:lumMod val="65000"/>
                    <a:lumOff val="35000"/>
                  </a:schemeClr>
                </a:solidFill>
                <a:hlinkClick r:id="rId4"/>
              </a:rPr>
              <a:t>http://www.injuv.gob.cl/</a:t>
            </a:r>
            <a:r>
              <a:rPr lang="es-CL" dirty="0">
                <a:solidFill>
                  <a:schemeClr val="tx1">
                    <a:lumMod val="65000"/>
                    <a:lumOff val="35000"/>
                  </a:schemeClr>
                </a:solidFill>
              </a:rPr>
              <a:t> y </a:t>
            </a:r>
            <a:r>
              <a:rPr lang="es-CL" dirty="0">
                <a:solidFill>
                  <a:schemeClr val="tx1">
                    <a:lumMod val="65000"/>
                    <a:lumOff val="35000"/>
                  </a:schemeClr>
                </a:solidFill>
                <a:hlinkClick r:id="rId5"/>
              </a:rPr>
              <a:t>https://www.instagram.com/injuvchile/</a:t>
            </a:r>
            <a:endParaRPr lang="es-CL" dirty="0">
              <a:solidFill>
                <a:schemeClr val="tx1">
                  <a:lumMod val="65000"/>
                  <a:lumOff val="35000"/>
                </a:schemeClr>
              </a:solidFill>
            </a:endParaRPr>
          </a:p>
          <a:p>
            <a:pPr algn="ctr"/>
            <a:endParaRPr lang="es-CL" dirty="0">
              <a:solidFill>
                <a:schemeClr val="tx1">
                  <a:lumMod val="65000"/>
                  <a:lumOff val="35000"/>
                </a:schemeClr>
              </a:solidFill>
            </a:endParaRPr>
          </a:p>
        </p:txBody>
      </p:sp>
    </p:spTree>
    <p:extLst>
      <p:ext uri="{BB962C8B-B14F-4D97-AF65-F5344CB8AC3E}">
        <p14:creationId xmlns:p14="http://schemas.microsoft.com/office/powerpoint/2010/main" val="2853531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Canales de Apoyo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11560" y="1700808"/>
            <a:ext cx="7838462" cy="4462760"/>
          </a:xfrm>
          <a:prstGeom prst="rect">
            <a:avLst/>
          </a:prstGeom>
          <a:solidFill>
            <a:schemeClr val="bg1">
              <a:alpha val="71000"/>
            </a:schemeClr>
          </a:solidFill>
        </p:spPr>
        <p:txBody>
          <a:bodyPr wrap="square">
            <a:spAutoFit/>
          </a:bodyPr>
          <a:lstStyle/>
          <a:p>
            <a:pPr algn="just"/>
            <a:r>
              <a:rPr lang="es-MX" b="1" dirty="0">
                <a:solidFill>
                  <a:schemeClr val="tx1">
                    <a:lumMod val="65000"/>
                    <a:lumOff val="35000"/>
                  </a:schemeClr>
                </a:solidFill>
              </a:rPr>
              <a:t>Existen algunos canales de ayuda remota, que entregan apoyo a distancia si necesita ayuda para usted o alguien más: </a:t>
            </a:r>
          </a:p>
          <a:p>
            <a:pPr algn="just"/>
            <a:endParaRPr lang="es-MX" dirty="0">
              <a:solidFill>
                <a:schemeClr val="tx1">
                  <a:lumMod val="65000"/>
                  <a:lumOff val="35000"/>
                </a:schemeClr>
              </a:solidFill>
            </a:endParaRPr>
          </a:p>
          <a:p>
            <a:pPr marL="285750" indent="-285750" algn="just">
              <a:buFont typeface="Arial" panose="020B0604020202020204" pitchFamily="34" charset="0"/>
              <a:buChar char="•"/>
            </a:pPr>
            <a:r>
              <a:rPr lang="es-MX" b="1" u="sng" dirty="0">
                <a:solidFill>
                  <a:schemeClr val="tx1">
                    <a:lumMod val="65000"/>
                    <a:lumOff val="35000"/>
                  </a:schemeClr>
                </a:solidFill>
              </a:rPr>
              <a:t>Salud Responde: </a:t>
            </a:r>
            <a:r>
              <a:rPr lang="es-MX" dirty="0">
                <a:solidFill>
                  <a:schemeClr val="tx1">
                    <a:lumMod val="65000"/>
                    <a:lumOff val="35000"/>
                  </a:schemeClr>
                </a:solidFill>
              </a:rPr>
              <a:t>600 360 777, que cuenta con una línea especial de psicólogos que prestan ayuda en situaciones de crisis. </a:t>
            </a:r>
          </a:p>
          <a:p>
            <a:pPr marL="285750" indent="-285750" algn="just">
              <a:buFont typeface="Arial" panose="020B0604020202020204" pitchFamily="34" charset="0"/>
              <a:buChar char="•"/>
            </a:pPr>
            <a:r>
              <a:rPr lang="es-MX" b="1" u="sng" dirty="0">
                <a:solidFill>
                  <a:schemeClr val="tx1">
                    <a:lumMod val="65000"/>
                    <a:lumOff val="35000"/>
                  </a:schemeClr>
                </a:solidFill>
              </a:rPr>
              <a:t>Fono Infancia: </a:t>
            </a:r>
            <a:r>
              <a:rPr lang="es-MX" dirty="0">
                <a:solidFill>
                  <a:schemeClr val="tx1">
                    <a:lumMod val="65000"/>
                    <a:lumOff val="35000"/>
                  </a:schemeClr>
                </a:solidFill>
              </a:rPr>
              <a:t>800 200 188, apoyo psicológico gratuito para la crianza. </a:t>
            </a:r>
          </a:p>
          <a:p>
            <a:pPr marL="285750" indent="-285750" algn="just">
              <a:buFont typeface="Arial" panose="020B0604020202020204" pitchFamily="34" charset="0"/>
              <a:buChar char="•"/>
            </a:pPr>
            <a:r>
              <a:rPr lang="es-MX" b="1" u="sng" dirty="0">
                <a:solidFill>
                  <a:schemeClr val="tx1">
                    <a:lumMod val="65000"/>
                    <a:lumOff val="35000"/>
                  </a:schemeClr>
                </a:solidFill>
              </a:rPr>
              <a:t>Fundación Todo Mejora</a:t>
            </a:r>
            <a:r>
              <a:rPr lang="es-MX" dirty="0">
                <a:solidFill>
                  <a:schemeClr val="tx1">
                    <a:lumMod val="65000"/>
                    <a:lumOff val="35000"/>
                  </a:schemeClr>
                </a:solidFill>
              </a:rPr>
              <a:t>, apoyo y orientación para la prevención del suicidio adolescente y </a:t>
            </a:r>
            <a:r>
              <a:rPr lang="es-MX" dirty="0" err="1">
                <a:solidFill>
                  <a:schemeClr val="tx1">
                    <a:lumMod val="65000"/>
                    <a:lumOff val="35000"/>
                  </a:schemeClr>
                </a:solidFill>
              </a:rPr>
              <a:t>bullying</a:t>
            </a:r>
            <a:r>
              <a:rPr lang="es-MX" dirty="0">
                <a:solidFill>
                  <a:schemeClr val="tx1">
                    <a:lumMod val="65000"/>
                    <a:lumOff val="35000"/>
                  </a:schemeClr>
                </a:solidFill>
              </a:rPr>
              <a:t> homofóbico a jóvenes LGBT. A través del chat del </a:t>
            </a:r>
            <a:r>
              <a:rPr lang="es-MX" dirty="0" err="1">
                <a:solidFill>
                  <a:schemeClr val="tx1">
                    <a:lumMod val="65000"/>
                    <a:lumOff val="35000"/>
                  </a:schemeClr>
                </a:solidFill>
              </a:rPr>
              <a:t>fanpage</a:t>
            </a:r>
            <a:r>
              <a:rPr lang="es-MX" dirty="0">
                <a:solidFill>
                  <a:schemeClr val="tx1">
                    <a:lumMod val="65000"/>
                    <a:lumOff val="35000"/>
                  </a:schemeClr>
                </a:solidFill>
              </a:rPr>
              <a:t> todomejora.org, bajando aplicación en celular o vía mail a apoyo@todomejora.org</a:t>
            </a:r>
          </a:p>
          <a:p>
            <a:pPr marL="285750" indent="-285750" algn="just">
              <a:buFont typeface="Arial" panose="020B0604020202020204" pitchFamily="34" charset="0"/>
              <a:buChar char="•"/>
            </a:pPr>
            <a:r>
              <a:rPr lang="es-MX" b="1" u="sng" dirty="0">
                <a:solidFill>
                  <a:schemeClr val="tx1">
                    <a:lumMod val="65000"/>
                    <a:lumOff val="35000"/>
                  </a:schemeClr>
                </a:solidFill>
              </a:rPr>
              <a:t>Línea Libre</a:t>
            </a:r>
            <a:r>
              <a:rPr lang="es-MX" dirty="0">
                <a:solidFill>
                  <a:schemeClr val="tx1">
                    <a:lumMod val="65000"/>
                    <a:lumOff val="35000"/>
                  </a:schemeClr>
                </a:solidFill>
              </a:rPr>
              <a:t>, canal de apoyo para niños, niñas y adolescentes llamando al 1515, descargando la App o en la web </a:t>
            </a:r>
            <a:r>
              <a:rPr lang="es-MX" dirty="0">
                <a:solidFill>
                  <a:schemeClr val="tx1">
                    <a:lumMod val="65000"/>
                    <a:lumOff val="35000"/>
                  </a:schemeClr>
                </a:solidFill>
                <a:hlinkClick r:id="rId7"/>
              </a:rPr>
              <a:t>www.linealibre.cl</a:t>
            </a:r>
            <a:endParaRPr lang="es-MX" dirty="0">
              <a:solidFill>
                <a:schemeClr val="tx1">
                  <a:lumMod val="65000"/>
                  <a:lumOff val="35000"/>
                </a:schemeClr>
              </a:solidFill>
            </a:endParaRPr>
          </a:p>
          <a:p>
            <a:pPr marL="285750" indent="-285750" algn="just">
              <a:buFont typeface="Arial" panose="020B0604020202020204" pitchFamily="34" charset="0"/>
              <a:buChar char="•"/>
            </a:pPr>
            <a:r>
              <a:rPr lang="es-MX" b="1" u="sng" dirty="0">
                <a:solidFill>
                  <a:schemeClr val="tx1">
                    <a:lumMod val="65000"/>
                    <a:lumOff val="35000"/>
                  </a:schemeClr>
                </a:solidFill>
              </a:rPr>
              <a:t>Defensoría de la Niñez: </a:t>
            </a:r>
            <a:r>
              <a:rPr lang="es-MX" dirty="0">
                <a:solidFill>
                  <a:schemeClr val="tx1">
                    <a:lumMod val="65000"/>
                    <a:lumOff val="35000"/>
                  </a:schemeClr>
                </a:solidFill>
                <a:hlinkClick r:id="rId8"/>
              </a:rPr>
              <a:t>https://www.defensorianinez.cl/</a:t>
            </a:r>
            <a:endParaRPr lang="es-MX" dirty="0">
              <a:solidFill>
                <a:schemeClr val="tx1">
                  <a:lumMod val="65000"/>
                  <a:lumOff val="35000"/>
                </a:schemeClr>
              </a:solidFill>
            </a:endParaRPr>
          </a:p>
          <a:p>
            <a:pPr marL="285750" indent="-285750" algn="just">
              <a:buFont typeface="Arial" panose="020B0604020202020204" pitchFamily="34" charset="0"/>
              <a:buChar char="•"/>
            </a:pPr>
            <a:r>
              <a:rPr lang="es-MX" b="1" u="sng" dirty="0">
                <a:solidFill>
                  <a:schemeClr val="tx1">
                    <a:lumMod val="65000"/>
                    <a:lumOff val="35000"/>
                  </a:schemeClr>
                </a:solidFill>
              </a:rPr>
              <a:t>Chile Crece Contigo: </a:t>
            </a:r>
            <a:r>
              <a:rPr lang="es-MX" dirty="0">
                <a:solidFill>
                  <a:schemeClr val="tx1">
                    <a:lumMod val="65000"/>
                    <a:lumOff val="35000"/>
                  </a:schemeClr>
                </a:solidFill>
                <a:hlinkClick r:id="rId9"/>
              </a:rPr>
              <a:t>http://www.crececontigo.gob.cl/covid19/</a:t>
            </a:r>
            <a:endParaRPr lang="es-MX" dirty="0">
              <a:solidFill>
                <a:schemeClr val="tx1">
                  <a:lumMod val="65000"/>
                  <a:lumOff val="35000"/>
                </a:schemeClr>
              </a:solidFill>
            </a:endParaRPr>
          </a:p>
          <a:p>
            <a:pPr marL="285750" indent="-285750" algn="just">
              <a:buFont typeface="Arial" panose="020B0604020202020204" pitchFamily="34" charset="0"/>
              <a:buChar char="•"/>
            </a:pPr>
            <a:endParaRPr lang="es-MX" sz="1600" dirty="0">
              <a:solidFill>
                <a:schemeClr val="tx1">
                  <a:lumMod val="65000"/>
                  <a:lumOff val="35000"/>
                </a:schemeClr>
              </a:solidFill>
            </a:endParaRPr>
          </a:p>
          <a:p>
            <a:pPr marL="285750" indent="-285750" algn="just">
              <a:buFont typeface="Arial" panose="020B0604020202020204" pitchFamily="34" charset="0"/>
              <a:buChar char="•"/>
            </a:pPr>
            <a:endParaRPr lang="es-MX" sz="1600" dirty="0">
              <a:solidFill>
                <a:schemeClr val="tx1">
                  <a:lumMod val="65000"/>
                  <a:lumOff val="35000"/>
                </a:schemeClr>
              </a:solidFill>
            </a:endParaRPr>
          </a:p>
        </p:txBody>
      </p:sp>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055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Canales de Apoyo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11560" y="1700808"/>
            <a:ext cx="7838462" cy="3662541"/>
          </a:xfrm>
          <a:prstGeom prst="rect">
            <a:avLst/>
          </a:prstGeom>
          <a:solidFill>
            <a:schemeClr val="bg1">
              <a:alpha val="71000"/>
            </a:schemeClr>
          </a:solidFill>
        </p:spPr>
        <p:txBody>
          <a:bodyPr wrap="square">
            <a:spAutoFit/>
          </a:bodyPr>
          <a:lstStyle/>
          <a:p>
            <a:pPr marL="285750" indent="-285750" algn="just">
              <a:buFont typeface="Arial" panose="020B0604020202020204" pitchFamily="34" charset="0"/>
              <a:buChar char="•"/>
            </a:pPr>
            <a:r>
              <a:rPr lang="es-MX" b="1" dirty="0">
                <a:solidFill>
                  <a:schemeClr val="tx1">
                    <a:lumMod val="65000"/>
                    <a:lumOff val="35000"/>
                  </a:schemeClr>
                </a:solidFill>
              </a:rPr>
              <a:t>Guía del Chile Crece Contigo para Orientar, comunicar y contener a niños y adolescentes en caso de contagio y necesidades de aislamiento y hospitalización de algún miembro de su familia: </a:t>
            </a:r>
            <a:r>
              <a:rPr lang="es-MX" dirty="0">
                <a:solidFill>
                  <a:schemeClr val="tx1">
                    <a:lumMod val="65000"/>
                    <a:lumOff val="35000"/>
                  </a:schemeClr>
                </a:solidFill>
                <a:hlinkClick r:id="rId7"/>
              </a:rPr>
              <a:t>http://www.crececontigo.gob.cl/wp-content/uploads/2020/05/2_Orientaciones-para-padres-madres-o-cuidador-principal-para-comunicar-y-contener-a-NNA-en-caso-de-contagio-y-necesidad-de-aislamiento-u-hospi.pdf</a:t>
            </a:r>
            <a:endParaRPr lang="es-MX" dirty="0">
              <a:solidFill>
                <a:schemeClr val="tx1">
                  <a:lumMod val="65000"/>
                  <a:lumOff val="35000"/>
                </a:schemeClr>
              </a:solidFill>
            </a:endParaRPr>
          </a:p>
          <a:p>
            <a:pPr algn="just"/>
            <a:endParaRPr lang="es-MX" b="1" dirty="0">
              <a:solidFill>
                <a:schemeClr val="tx1">
                  <a:lumMod val="65000"/>
                  <a:lumOff val="35000"/>
                </a:schemeClr>
              </a:solidFill>
            </a:endParaRPr>
          </a:p>
          <a:p>
            <a:pPr algn="just"/>
            <a:endParaRPr lang="es-MX" b="1" dirty="0">
              <a:solidFill>
                <a:schemeClr val="tx1">
                  <a:lumMod val="65000"/>
                  <a:lumOff val="35000"/>
                </a:schemeClr>
              </a:solidFill>
            </a:endParaRPr>
          </a:p>
          <a:p>
            <a:pPr algn="just"/>
            <a:endParaRPr lang="es-MX" b="1" dirty="0">
              <a:solidFill>
                <a:schemeClr val="tx1">
                  <a:lumMod val="65000"/>
                  <a:lumOff val="35000"/>
                </a:schemeClr>
              </a:solidFill>
            </a:endParaRPr>
          </a:p>
          <a:p>
            <a:pPr algn="just"/>
            <a:endParaRPr lang="es-MX" b="1" dirty="0">
              <a:solidFill>
                <a:schemeClr val="tx1">
                  <a:lumMod val="65000"/>
                  <a:lumOff val="35000"/>
                </a:schemeClr>
              </a:solidFill>
            </a:endParaRPr>
          </a:p>
          <a:p>
            <a:pPr algn="just"/>
            <a:endParaRPr lang="es-MX" dirty="0">
              <a:solidFill>
                <a:schemeClr val="tx1">
                  <a:lumMod val="65000"/>
                  <a:lumOff val="35000"/>
                </a:schemeClr>
              </a:solidFill>
            </a:endParaRPr>
          </a:p>
          <a:p>
            <a:pPr marL="285750" indent="-285750" algn="just">
              <a:buFont typeface="Arial" panose="020B0604020202020204" pitchFamily="34" charset="0"/>
              <a:buChar char="•"/>
            </a:pPr>
            <a:endParaRPr lang="es-MX" sz="1600" dirty="0">
              <a:solidFill>
                <a:schemeClr val="tx1">
                  <a:lumMod val="65000"/>
                  <a:lumOff val="35000"/>
                </a:schemeClr>
              </a:solidFill>
            </a:endParaRPr>
          </a:p>
        </p:txBody>
      </p:sp>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34822" t="15518" r="36665" b="19736"/>
          <a:stretch/>
        </p:blipFill>
        <p:spPr bwMode="auto">
          <a:xfrm>
            <a:off x="3684170" y="3776770"/>
            <a:ext cx="2086814" cy="2664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169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078863"/>
            <a:ext cx="3384376" cy="4582385"/>
          </a:xfrm>
          <a:prstGeom prst="rect">
            <a:avLst/>
          </a:prstGeom>
        </p:spPr>
      </p:pic>
    </p:spTree>
    <p:extLst>
      <p:ext uri="{BB962C8B-B14F-4D97-AF65-F5344CB8AC3E}">
        <p14:creationId xmlns:p14="http://schemas.microsoft.com/office/powerpoint/2010/main" val="338332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fontScale="90000"/>
          </a:bodyPr>
          <a:lstStyle/>
          <a:p>
            <a:r>
              <a:rPr lang="es-MX" sz="3200" b="1" dirty="0">
                <a:solidFill>
                  <a:schemeClr val="tx2"/>
                </a:solidFill>
              </a:rPr>
              <a:t>¿Cómo puedo facilitar mi trabajo remoto con niños y jóvenes en casa? </a:t>
            </a:r>
            <a:br>
              <a:rPr lang="es-MX" sz="3200" b="1" dirty="0">
                <a:solidFill>
                  <a:schemeClr val="tx2"/>
                </a:solidFill>
              </a:rPr>
            </a:br>
            <a:r>
              <a:rPr lang="es-MX" sz="3200" b="1" dirty="0">
                <a:solidFill>
                  <a:schemeClr val="tx2"/>
                </a:solidFill>
              </a:rPr>
              <a:t>(Etapa Preescolar)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56730" y="2204864"/>
            <a:ext cx="5184576" cy="2031325"/>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65000"/>
                    <a:lumOff val="35000"/>
                  </a:schemeClr>
                </a:solidFill>
              </a:rPr>
              <a:t>Explíqueles en qué consiste su trabajo en palabras simples. Considere que verle trabajar es curioso para ellos, tendrán al inicio muchas dudas y preguntas y querrán ver lo que está haciendo. Lo mejor es dejarles ver y observar lo que para ellos era un misterio antes de COVID-19.</a:t>
            </a:r>
          </a:p>
          <a:p>
            <a:pPr algn="just"/>
            <a:endParaRPr lang="es-MX" dirty="0">
              <a:solidFill>
                <a:schemeClr val="tx1">
                  <a:lumMod val="65000"/>
                  <a:lumOff val="35000"/>
                </a:schemeClr>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279" y="2761033"/>
            <a:ext cx="29813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678799" y="4251696"/>
            <a:ext cx="5229746" cy="2031325"/>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65000"/>
                    <a:lumOff val="35000"/>
                  </a:schemeClr>
                </a:solidFill>
              </a:rPr>
              <a:t>Coménteles que habrá momentos en que necesita prestar total atención a lo que está haciendo, por ejemplo, una reunión virtual o terminar un producto rápidamente. Busquen en conjunto la mejor clave para informarles de estos momentos: dinámica del semáforo, un cartel, un dibujo, puerta cerrada, audífonos puestos, etc.</a:t>
            </a:r>
          </a:p>
        </p:txBody>
      </p:sp>
    </p:spTree>
    <p:extLst>
      <p:ext uri="{BB962C8B-B14F-4D97-AF65-F5344CB8AC3E}">
        <p14:creationId xmlns:p14="http://schemas.microsoft.com/office/powerpoint/2010/main" val="422787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fontScale="90000"/>
          </a:bodyPr>
          <a:lstStyle/>
          <a:p>
            <a:r>
              <a:rPr lang="es-MX" sz="3200" b="1" dirty="0">
                <a:solidFill>
                  <a:schemeClr val="tx2"/>
                </a:solidFill>
              </a:rPr>
              <a:t>¿Cómo puedo facilitar mi trabajo remoto con niños y jóvenes en casa? </a:t>
            </a:r>
            <a:br>
              <a:rPr lang="es-MX" sz="3200" b="1" dirty="0">
                <a:solidFill>
                  <a:schemeClr val="tx2"/>
                </a:solidFill>
              </a:rPr>
            </a:br>
            <a:r>
              <a:rPr lang="es-MX" sz="3200" b="1" dirty="0">
                <a:solidFill>
                  <a:schemeClr val="tx2"/>
                </a:solidFill>
              </a:rPr>
              <a:t>(Etapa Escolar)</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539552" y="2420888"/>
            <a:ext cx="5478120" cy="2031325"/>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65000"/>
                    <a:lumOff val="35000"/>
                  </a:schemeClr>
                </a:solidFill>
              </a:rPr>
              <a:t>En el caso que los niños y niñas estén en edad escolar, pueden programarse los </a:t>
            </a:r>
            <a:r>
              <a:rPr lang="es-MX" b="1" dirty="0">
                <a:solidFill>
                  <a:schemeClr val="tx1">
                    <a:lumMod val="65000"/>
                    <a:lumOff val="35000"/>
                  </a:schemeClr>
                </a:solidFill>
              </a:rPr>
              <a:t>horarios</a:t>
            </a:r>
            <a:r>
              <a:rPr lang="es-MX" dirty="0">
                <a:solidFill>
                  <a:schemeClr val="tx1">
                    <a:lumMod val="65000"/>
                    <a:lumOff val="35000"/>
                  </a:schemeClr>
                </a:solidFill>
              </a:rPr>
              <a:t>, para que, mientras se esté trabajando, los niños y niñas estén haciendo sus tareas o actividades programadas por el establecimiento educacional. Incluya su trabajo remoto dentro del panel de rutinas y horarios.</a:t>
            </a:r>
          </a:p>
          <a:p>
            <a:pPr marL="285750" indent="-285750" algn="just">
              <a:buFont typeface="Wingdings" panose="05000000000000000000" pitchFamily="2" charset="2"/>
              <a:buChar char="ü"/>
            </a:pPr>
            <a:endParaRPr lang="es-MX" dirty="0">
              <a:solidFill>
                <a:schemeClr val="tx1">
                  <a:lumMod val="65000"/>
                  <a:lumOff val="3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494" y="1956883"/>
            <a:ext cx="2611962" cy="26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539552" y="4543089"/>
            <a:ext cx="8086193" cy="2031325"/>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65000"/>
                    <a:lumOff val="35000"/>
                  </a:schemeClr>
                </a:solidFill>
              </a:rPr>
              <a:t>Si hay más de un adulto en el hogar que pueda cuidar a los niños y niñas, establezcan </a:t>
            </a:r>
            <a:r>
              <a:rPr lang="es-MX" b="1" dirty="0">
                <a:solidFill>
                  <a:schemeClr val="tx1">
                    <a:lumMod val="65000"/>
                    <a:lumOff val="35000"/>
                  </a:schemeClr>
                </a:solidFill>
              </a:rPr>
              <a:t>turnos para el cuidado</a:t>
            </a:r>
            <a:r>
              <a:rPr lang="es-MX" dirty="0">
                <a:solidFill>
                  <a:schemeClr val="tx1">
                    <a:lumMod val="65000"/>
                    <a:lumOff val="35000"/>
                  </a:schemeClr>
                </a:solidFill>
              </a:rPr>
              <a:t>. Es importante equilibrar el tiempo entre cuidadores y cuidadoras. Ante todo, </a:t>
            </a:r>
            <a:r>
              <a:rPr lang="es-MX" b="1" dirty="0">
                <a:solidFill>
                  <a:schemeClr val="tx1">
                    <a:lumMod val="65000"/>
                    <a:lumOff val="35000"/>
                  </a:schemeClr>
                </a:solidFill>
              </a:rPr>
              <a:t>flexibilidad</a:t>
            </a:r>
            <a:r>
              <a:rPr lang="es-MX" dirty="0">
                <a:solidFill>
                  <a:schemeClr val="tx1">
                    <a:lumMod val="65000"/>
                    <a:lumOff val="35000"/>
                  </a:schemeClr>
                </a:solidFill>
              </a:rPr>
              <a:t>. Considere que aun con todos los acuerdos, puede ser que las interrupciones ocurran igual y es comprensible, porque si está en casa necesitarán de usted. Cuando esto ocurra, y si es posible, haga una pausa, présteles atención y luego retome lo que estaba haciendo. </a:t>
            </a:r>
          </a:p>
          <a:p>
            <a:pPr algn="just"/>
            <a:endParaRPr lang="es-MX" dirty="0">
              <a:solidFill>
                <a:schemeClr val="tx1">
                  <a:lumMod val="65000"/>
                  <a:lumOff val="35000"/>
                </a:schemeClr>
              </a:solidFill>
            </a:endParaRPr>
          </a:p>
        </p:txBody>
      </p:sp>
    </p:spTree>
    <p:extLst>
      <p:ext uri="{BB962C8B-B14F-4D97-AF65-F5344CB8AC3E}">
        <p14:creationId xmlns:p14="http://schemas.microsoft.com/office/powerpoint/2010/main" val="293405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Otras consideraciones para el Trabajo Remoto con Niños en el Hogar</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95536" y="2073042"/>
            <a:ext cx="8340738" cy="707886"/>
          </a:xfrm>
          <a:prstGeom prst="rect">
            <a:avLst/>
          </a:prstGeom>
        </p:spPr>
        <p:txBody>
          <a:bodyPr wrap="square">
            <a:spAutoFit/>
          </a:bodyPr>
          <a:lstStyle/>
          <a:p>
            <a:pPr algn="just"/>
            <a:r>
              <a:rPr lang="es-MX" sz="2000" b="1" dirty="0">
                <a:solidFill>
                  <a:schemeClr val="tx1">
                    <a:lumMod val="65000"/>
                    <a:lumOff val="35000"/>
                  </a:schemeClr>
                </a:solidFill>
              </a:rPr>
              <a:t>La Unicef ha elaborado una guía con 7 recomendaciones para combinar el trabajo desde casa y el cuidado de niños pequeños: </a:t>
            </a:r>
          </a:p>
        </p:txBody>
      </p:sp>
      <p:sp>
        <p:nvSpPr>
          <p:cNvPr id="8" name="7 Rectángulo"/>
          <p:cNvSpPr/>
          <p:nvPr/>
        </p:nvSpPr>
        <p:spPr>
          <a:xfrm>
            <a:off x="539552" y="3212976"/>
            <a:ext cx="4536503" cy="2585323"/>
          </a:xfrm>
          <a:prstGeom prst="rect">
            <a:avLst/>
          </a:prstGeom>
        </p:spPr>
        <p:txBody>
          <a:bodyPr wrap="square">
            <a:spAutoFit/>
          </a:bodyPr>
          <a:lstStyle/>
          <a:p>
            <a:pPr marL="342900" indent="-342900" algn="just">
              <a:lnSpc>
                <a:spcPct val="150000"/>
              </a:lnSpc>
              <a:buAutoNum type="arabicPeriod"/>
            </a:pPr>
            <a:r>
              <a:rPr lang="es-MX" dirty="0">
                <a:solidFill>
                  <a:schemeClr val="tx1">
                    <a:lumMod val="65000"/>
                    <a:lumOff val="35000"/>
                  </a:schemeClr>
                </a:solidFill>
              </a:rPr>
              <a:t>Es importante ajustar las expectativas de lo que es posible hacer en esta situación.</a:t>
            </a:r>
          </a:p>
          <a:p>
            <a:pPr marL="342900" indent="-342900" algn="just">
              <a:lnSpc>
                <a:spcPct val="150000"/>
              </a:lnSpc>
              <a:buAutoNum type="arabicPeriod"/>
            </a:pPr>
            <a:r>
              <a:rPr lang="es-MX" dirty="0">
                <a:solidFill>
                  <a:schemeClr val="tx1">
                    <a:lumMod val="65000"/>
                    <a:lumOff val="35000"/>
                  </a:schemeClr>
                </a:solidFill>
              </a:rPr>
              <a:t>Organice de forma realista los tiempos que puede destinar a los niños y al trabajo.</a:t>
            </a:r>
          </a:p>
          <a:p>
            <a:pPr marL="342900" indent="-342900" algn="just">
              <a:lnSpc>
                <a:spcPct val="150000"/>
              </a:lnSpc>
              <a:buAutoNum type="arabicPeriod"/>
            </a:pPr>
            <a:r>
              <a:rPr lang="es-MX" dirty="0">
                <a:solidFill>
                  <a:schemeClr val="tx1">
                    <a:lumMod val="65000"/>
                    <a:lumOff val="35000"/>
                  </a:schemeClr>
                </a:solidFill>
              </a:rPr>
              <a:t>Muéstrese disponible para atender las necesidades de los niños.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941730"/>
            <a:ext cx="2530006" cy="329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70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Otras consideraciones para el Trabajo Remoto con Niños en el Hogar</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95536" y="1918573"/>
            <a:ext cx="8340738" cy="707886"/>
          </a:xfrm>
          <a:prstGeom prst="rect">
            <a:avLst/>
          </a:prstGeom>
        </p:spPr>
        <p:txBody>
          <a:bodyPr wrap="square">
            <a:spAutoFit/>
          </a:bodyPr>
          <a:lstStyle/>
          <a:p>
            <a:pPr algn="just"/>
            <a:r>
              <a:rPr lang="es-MX" sz="2000" b="1" dirty="0">
                <a:solidFill>
                  <a:schemeClr val="tx1">
                    <a:lumMod val="65000"/>
                    <a:lumOff val="35000"/>
                  </a:schemeClr>
                </a:solidFill>
              </a:rPr>
              <a:t>La Unicef ha elaborado una guía con 7 recomendaciones para combinar el trabajo desde casa y el cuidado de niños pequeños: </a:t>
            </a:r>
          </a:p>
        </p:txBody>
      </p:sp>
      <p:sp>
        <p:nvSpPr>
          <p:cNvPr id="3" name="2 Rectángulo"/>
          <p:cNvSpPr/>
          <p:nvPr/>
        </p:nvSpPr>
        <p:spPr>
          <a:xfrm>
            <a:off x="539552" y="2852936"/>
            <a:ext cx="4680520" cy="3831818"/>
          </a:xfrm>
          <a:prstGeom prst="rect">
            <a:avLst/>
          </a:prstGeom>
        </p:spPr>
        <p:txBody>
          <a:bodyPr wrap="square">
            <a:spAutoFit/>
          </a:bodyPr>
          <a:lstStyle/>
          <a:p>
            <a:pPr marL="342900" indent="-342900" algn="just">
              <a:lnSpc>
                <a:spcPct val="150000"/>
              </a:lnSpc>
              <a:buFont typeface="+mj-lt"/>
              <a:buAutoNum type="arabicPeriod" startAt="4"/>
            </a:pPr>
            <a:r>
              <a:rPr lang="es-MX" dirty="0">
                <a:solidFill>
                  <a:schemeClr val="tx1">
                    <a:lumMod val="65000"/>
                    <a:lumOff val="35000"/>
                  </a:schemeClr>
                </a:solidFill>
              </a:rPr>
              <a:t>Comparta las tareas y responsabilidades equitativamente entre los adultos del hogar.</a:t>
            </a:r>
          </a:p>
          <a:p>
            <a:pPr marL="342900" indent="-342900" algn="just">
              <a:lnSpc>
                <a:spcPct val="150000"/>
              </a:lnSpc>
              <a:buFont typeface="+mj-lt"/>
              <a:buAutoNum type="arabicPeriod" startAt="4"/>
            </a:pPr>
            <a:r>
              <a:rPr lang="es-MX" dirty="0">
                <a:solidFill>
                  <a:schemeClr val="tx1">
                    <a:lumMod val="65000"/>
                    <a:lumOff val="35000"/>
                  </a:schemeClr>
                </a:solidFill>
              </a:rPr>
              <a:t>Establezca acuerdos de convivencia y rutinas familiares.</a:t>
            </a:r>
          </a:p>
          <a:p>
            <a:pPr marL="342900" indent="-342900" algn="just">
              <a:lnSpc>
                <a:spcPct val="150000"/>
              </a:lnSpc>
              <a:buFont typeface="+mj-lt"/>
              <a:buAutoNum type="arabicPeriod" startAt="4"/>
            </a:pPr>
            <a:r>
              <a:rPr lang="es-MX" dirty="0">
                <a:solidFill>
                  <a:schemeClr val="tx1">
                    <a:lumMod val="65000"/>
                    <a:lumOff val="35000"/>
                  </a:schemeClr>
                </a:solidFill>
              </a:rPr>
              <a:t>No se </a:t>
            </a:r>
            <a:r>
              <a:rPr lang="es-MX" dirty="0" err="1">
                <a:solidFill>
                  <a:schemeClr val="tx1">
                    <a:lumMod val="65000"/>
                    <a:lumOff val="35000"/>
                  </a:schemeClr>
                </a:solidFill>
              </a:rPr>
              <a:t>sobreexija</a:t>
            </a:r>
            <a:r>
              <a:rPr lang="es-MX" dirty="0">
                <a:solidFill>
                  <a:schemeClr val="tx1">
                    <a:lumMod val="65000"/>
                    <a:lumOff val="35000"/>
                  </a:schemeClr>
                </a:solidFill>
              </a:rPr>
              <a:t> usted, ni obligue a los niños de su hogar a estas </a:t>
            </a:r>
            <a:r>
              <a:rPr lang="es-MX" dirty="0" err="1">
                <a:solidFill>
                  <a:schemeClr val="tx1">
                    <a:lumMod val="65000"/>
                    <a:lumOff val="35000"/>
                  </a:schemeClr>
                </a:solidFill>
              </a:rPr>
              <a:t>sobrexigencias</a:t>
            </a:r>
            <a:r>
              <a:rPr lang="es-MX" dirty="0">
                <a:solidFill>
                  <a:schemeClr val="tx1">
                    <a:lumMod val="65000"/>
                    <a:lumOff val="35000"/>
                  </a:schemeClr>
                </a:solidFill>
              </a:rPr>
              <a:t>.</a:t>
            </a:r>
          </a:p>
          <a:p>
            <a:pPr marL="342900" indent="-342900" algn="just">
              <a:lnSpc>
                <a:spcPct val="150000"/>
              </a:lnSpc>
              <a:buFont typeface="+mj-lt"/>
              <a:buAutoNum type="arabicPeriod" startAt="4"/>
            </a:pPr>
            <a:r>
              <a:rPr lang="es-MX" dirty="0">
                <a:solidFill>
                  <a:schemeClr val="tx1">
                    <a:lumMod val="65000"/>
                    <a:lumOff val="35000"/>
                  </a:schemeClr>
                </a:solidFill>
              </a:rPr>
              <a:t>Organice un plan flexible de trabajo en cuanto a los tiempos y realista con la situación.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939233"/>
            <a:ext cx="2530475"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63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Material Descargable</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04864"/>
            <a:ext cx="35115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283968" y="2505670"/>
            <a:ext cx="4572000" cy="923330"/>
          </a:xfrm>
          <a:prstGeom prst="rect">
            <a:avLst/>
          </a:prstGeom>
        </p:spPr>
        <p:txBody>
          <a:bodyPr>
            <a:spAutoFit/>
          </a:bodyPr>
          <a:lstStyle/>
          <a:p>
            <a:r>
              <a:rPr lang="es-CL" dirty="0">
                <a:hlinkClick r:id="rId4"/>
              </a:rPr>
              <a:t>http://www.crececontigo.gob.cl/wp-content/uploads/2020/06/Teletrabajo_y_cuidado_de_los_ninos.pdf</a:t>
            </a:r>
            <a:endParaRPr lang="es-CL" dirty="0"/>
          </a:p>
        </p:txBody>
      </p:sp>
      <p:sp>
        <p:nvSpPr>
          <p:cNvPr id="7" name="6 CuadroTexto"/>
          <p:cNvSpPr txBox="1"/>
          <p:nvPr/>
        </p:nvSpPr>
        <p:spPr>
          <a:xfrm>
            <a:off x="4283968" y="2020198"/>
            <a:ext cx="4166054" cy="369332"/>
          </a:xfrm>
          <a:prstGeom prst="rect">
            <a:avLst/>
          </a:prstGeom>
          <a:noFill/>
        </p:spPr>
        <p:txBody>
          <a:bodyPr wrap="square" rtlCol="0">
            <a:spAutoFit/>
          </a:bodyPr>
          <a:lstStyle/>
          <a:p>
            <a:r>
              <a:rPr lang="es-CL" b="1" u="sng" dirty="0">
                <a:solidFill>
                  <a:schemeClr val="tx1">
                    <a:lumMod val="65000"/>
                    <a:lumOff val="35000"/>
                  </a:schemeClr>
                </a:solidFill>
              </a:rPr>
              <a:t>Guía de Recomendaciones UNICEF</a:t>
            </a:r>
          </a:p>
        </p:txBody>
      </p:sp>
      <p:sp>
        <p:nvSpPr>
          <p:cNvPr id="8" name="7 Rectángulo"/>
          <p:cNvSpPr/>
          <p:nvPr/>
        </p:nvSpPr>
        <p:spPr>
          <a:xfrm>
            <a:off x="4325186" y="4289441"/>
            <a:ext cx="4083618" cy="646331"/>
          </a:xfrm>
          <a:prstGeom prst="rect">
            <a:avLst/>
          </a:prstGeom>
        </p:spPr>
        <p:txBody>
          <a:bodyPr wrap="none">
            <a:spAutoFit/>
          </a:bodyPr>
          <a:lstStyle/>
          <a:p>
            <a:r>
              <a:rPr lang="es-CL" dirty="0">
                <a:hlinkClick r:id="rId5"/>
              </a:rPr>
              <a:t>http://www.crececontigo.gob.cl/covid19/</a:t>
            </a:r>
            <a:endParaRPr lang="es-CL" dirty="0"/>
          </a:p>
          <a:p>
            <a:endParaRPr lang="es-CL" dirty="0"/>
          </a:p>
        </p:txBody>
      </p:sp>
      <p:sp>
        <p:nvSpPr>
          <p:cNvPr id="12" name="11 CuadroTexto"/>
          <p:cNvSpPr txBox="1"/>
          <p:nvPr/>
        </p:nvSpPr>
        <p:spPr>
          <a:xfrm>
            <a:off x="4325186" y="3707740"/>
            <a:ext cx="4166054" cy="369332"/>
          </a:xfrm>
          <a:prstGeom prst="rect">
            <a:avLst/>
          </a:prstGeom>
          <a:noFill/>
        </p:spPr>
        <p:txBody>
          <a:bodyPr wrap="square" rtlCol="0">
            <a:spAutoFit/>
          </a:bodyPr>
          <a:lstStyle/>
          <a:p>
            <a:r>
              <a:rPr lang="es-CL" b="1" u="sng" dirty="0">
                <a:solidFill>
                  <a:schemeClr val="tx1">
                    <a:lumMod val="65000"/>
                    <a:lumOff val="35000"/>
                  </a:schemeClr>
                </a:solidFill>
              </a:rPr>
              <a:t>Información Chile Crece Contigo </a:t>
            </a:r>
          </a:p>
        </p:txBody>
      </p:sp>
    </p:spTree>
    <p:extLst>
      <p:ext uri="{BB962C8B-B14F-4D97-AF65-F5344CB8AC3E}">
        <p14:creationId xmlns:p14="http://schemas.microsoft.com/office/powerpoint/2010/main" val="2007374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fontScale="90000"/>
          </a:bodyPr>
          <a:lstStyle/>
          <a:p>
            <a:r>
              <a:rPr lang="es-MX" sz="3200" b="1" dirty="0">
                <a:solidFill>
                  <a:schemeClr val="tx2"/>
                </a:solidFill>
              </a:rPr>
              <a:t>Otras consideraciones para el Trabajo Remoto  y el Cuidado de Niños y Adolescentes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23619" y="1900863"/>
            <a:ext cx="8340738" cy="400110"/>
          </a:xfrm>
          <a:prstGeom prst="rect">
            <a:avLst/>
          </a:prstGeom>
        </p:spPr>
        <p:txBody>
          <a:bodyPr wrap="square">
            <a:spAutoFit/>
          </a:bodyPr>
          <a:lstStyle/>
          <a:p>
            <a:pPr algn="just"/>
            <a:r>
              <a:rPr lang="es-MX" sz="2000" b="1" dirty="0">
                <a:solidFill>
                  <a:schemeClr val="tx1">
                    <a:lumMod val="65000"/>
                    <a:lumOff val="35000"/>
                  </a:schemeClr>
                </a:solidFill>
              </a:rPr>
              <a:t>¿Cómo llevar mi trabajo remoto y lo que esto conlleva? </a:t>
            </a:r>
          </a:p>
        </p:txBody>
      </p:sp>
      <p:sp>
        <p:nvSpPr>
          <p:cNvPr id="3" name="2 Rectángulo"/>
          <p:cNvSpPr/>
          <p:nvPr/>
        </p:nvSpPr>
        <p:spPr>
          <a:xfrm>
            <a:off x="539552" y="2492896"/>
            <a:ext cx="7704856" cy="3000821"/>
          </a:xfrm>
          <a:prstGeom prst="rect">
            <a:avLst/>
          </a:prstGeom>
        </p:spPr>
        <p:txBody>
          <a:bodyPr wrap="square">
            <a:spAutoFit/>
          </a:bodyPr>
          <a:lstStyle/>
          <a:p>
            <a:pPr algn="just">
              <a:lnSpc>
                <a:spcPct val="150000"/>
              </a:lnSpc>
            </a:pPr>
            <a:r>
              <a:rPr lang="es-MX" dirty="0">
                <a:solidFill>
                  <a:schemeClr val="tx1">
                    <a:lumMod val="65000"/>
                    <a:lumOff val="35000"/>
                  </a:schemeClr>
                </a:solidFill>
              </a:rPr>
              <a:t>Bien sabemos que el trabajo remoto nos ha llevado a redescubrir muchos desafíos que antes no teníamos considerados, en espacio de oficina los espacios son propicios para su fin, tanto para el trabajo como las reuniones y planificaciones diarias del desempeño de sus labores, pero en la dinámica del hogar esta realidad parece ser mucho más difícil. No obstante, es importante que tras como señala la circular 26 de la Universidad de Chile, la jornada laboral deberá ser compatible con las necesidades de su familia y su hogar. </a:t>
            </a:r>
          </a:p>
        </p:txBody>
      </p:sp>
    </p:spTree>
    <p:extLst>
      <p:ext uri="{BB962C8B-B14F-4D97-AF65-F5344CB8AC3E}">
        <p14:creationId xmlns:p14="http://schemas.microsoft.com/office/powerpoint/2010/main" val="314844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fontScale="90000"/>
          </a:bodyPr>
          <a:lstStyle/>
          <a:p>
            <a:r>
              <a:rPr lang="es-MX" sz="3200" b="1" dirty="0">
                <a:solidFill>
                  <a:schemeClr val="tx2"/>
                </a:solidFill>
              </a:rPr>
              <a:t>Otras consideraciones para el Trabajo Remoto  y el Cuidado de Niños y Adolescentes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23618" y="1732746"/>
            <a:ext cx="8340738" cy="400110"/>
          </a:xfrm>
          <a:prstGeom prst="rect">
            <a:avLst/>
          </a:prstGeom>
        </p:spPr>
        <p:txBody>
          <a:bodyPr wrap="square">
            <a:spAutoFit/>
          </a:bodyPr>
          <a:lstStyle/>
          <a:p>
            <a:pPr algn="just"/>
            <a:r>
              <a:rPr lang="es-MX" sz="2000" b="1" dirty="0">
                <a:solidFill>
                  <a:schemeClr val="tx1">
                    <a:lumMod val="65000"/>
                    <a:lumOff val="35000"/>
                  </a:schemeClr>
                </a:solidFill>
              </a:rPr>
              <a:t>¿Cómo llevar mi trabajo remoto y lo que esto conlleva? </a:t>
            </a:r>
          </a:p>
        </p:txBody>
      </p:sp>
      <p:sp>
        <p:nvSpPr>
          <p:cNvPr id="3" name="2 Rectángulo"/>
          <p:cNvSpPr/>
          <p:nvPr/>
        </p:nvSpPr>
        <p:spPr>
          <a:xfrm>
            <a:off x="423619" y="2348880"/>
            <a:ext cx="8340737" cy="3000821"/>
          </a:xfrm>
          <a:prstGeom prst="rect">
            <a:avLst/>
          </a:prstGeom>
        </p:spPr>
        <p:txBody>
          <a:bodyPr wrap="square">
            <a:spAutoFit/>
          </a:bodyPr>
          <a:lstStyle/>
          <a:p>
            <a:pPr algn="just">
              <a:lnSpc>
                <a:spcPct val="150000"/>
              </a:lnSpc>
            </a:pPr>
            <a:r>
              <a:rPr lang="es-MX" dirty="0">
                <a:solidFill>
                  <a:schemeClr val="tx1">
                    <a:lumMod val="65000"/>
                    <a:lumOff val="35000"/>
                  </a:schemeClr>
                </a:solidFill>
              </a:rPr>
              <a:t>Es por ello, que desde el equipo de la Subdirección de Relaciones humanas de la Facultad de Medicina entregamos algunas orientaciones: </a:t>
            </a:r>
          </a:p>
          <a:p>
            <a:pPr marL="342900" indent="-342900" algn="just">
              <a:lnSpc>
                <a:spcPct val="150000"/>
              </a:lnSpc>
              <a:buFont typeface="Wingdings" panose="05000000000000000000" pitchFamily="2" charset="2"/>
              <a:buChar char="ü"/>
            </a:pPr>
            <a:r>
              <a:rPr lang="es-MX" dirty="0">
                <a:solidFill>
                  <a:schemeClr val="tx1">
                    <a:lumMod val="65000"/>
                    <a:lumOff val="35000"/>
                  </a:schemeClr>
                </a:solidFill>
              </a:rPr>
              <a:t>Planifique su día laboral, con metas realizables y en concordancia con lo que su jefatura ha pactado con Usted respecto a las metas y planificación. </a:t>
            </a:r>
          </a:p>
          <a:p>
            <a:pPr marL="342900" indent="-342900" algn="just">
              <a:lnSpc>
                <a:spcPct val="150000"/>
              </a:lnSpc>
              <a:buFont typeface="Wingdings" panose="05000000000000000000" pitchFamily="2" charset="2"/>
              <a:buChar char="ü"/>
            </a:pPr>
            <a:r>
              <a:rPr lang="es-MX" dirty="0">
                <a:solidFill>
                  <a:schemeClr val="tx1">
                    <a:lumMod val="65000"/>
                    <a:lumOff val="35000"/>
                  </a:schemeClr>
                </a:solidFill>
              </a:rPr>
              <a:t>Considere dentro de su día espacios familiares y si es posible coordínese con el resto de miembros de su familia para que todos puedan desarrollar una buena dinámica familiar/laboral. </a:t>
            </a:r>
          </a:p>
        </p:txBody>
      </p:sp>
    </p:spTree>
    <p:extLst>
      <p:ext uri="{BB962C8B-B14F-4D97-AF65-F5344CB8AC3E}">
        <p14:creationId xmlns:p14="http://schemas.microsoft.com/office/powerpoint/2010/main" val="41534349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2850</TotalTime>
  <Words>2710</Words>
  <Application>Microsoft Office PowerPoint</Application>
  <PresentationFormat>Presentación en pantalla (4:3)</PresentationFormat>
  <Paragraphs>136</Paragraphs>
  <Slides>29</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Wingdings</vt:lpstr>
      <vt:lpstr>Tema de Office</vt:lpstr>
      <vt:lpstr>Cápsula Informativa N°6.1:  Consideraciones especiales para el trabajo remoto y cuidado de niños y jóvenes en tiempos de COVID-19</vt:lpstr>
      <vt:lpstr>CONTENIDO</vt:lpstr>
      <vt:lpstr>¿Cómo puedo facilitar mi trabajo remoto con niños y jóvenes en casa?  (Etapa Preescolar) </vt:lpstr>
      <vt:lpstr>¿Cómo puedo facilitar mi trabajo remoto con niños y jóvenes en casa?  (Etapa Escolar)</vt:lpstr>
      <vt:lpstr>Otras consideraciones para el Trabajo Remoto con Niños en el Hogar</vt:lpstr>
      <vt:lpstr>Otras consideraciones para el Trabajo Remoto con Niños en el Hogar</vt:lpstr>
      <vt:lpstr>Material Descargable</vt:lpstr>
      <vt:lpstr>Otras consideraciones para el Trabajo Remoto  y el Cuidado de Niños y Adolescentes</vt:lpstr>
      <vt:lpstr>Otras consideraciones para el Trabajo Remoto  y el Cuidado de Niños y Adolescentes</vt:lpstr>
      <vt:lpstr>Otras consideraciones para el Trabajo Remoto  y el Cuidado de Niños y Adolescentes</vt:lpstr>
      <vt:lpstr>Otras consideraciones para el Trabajo Remoto  y el Cuidado de Niños y Adolescentes</vt:lpstr>
      <vt:lpstr>Otras consideraciones para el Trabajo Remoto  y el Cuidado de Niños y Adolescentes</vt:lpstr>
      <vt:lpstr>Otras consideraciones para el Trabajo Remoto  y el Cuidado de Niños y Adolescentes</vt:lpstr>
      <vt:lpstr>Otras consideraciones para el Trabajo Remoto  y el Cuidado de Niños y Adolescentes</vt:lpstr>
      <vt:lpstr>¿Cómo apoyamos a los niños en Casa? (Etapa Preescolar)</vt:lpstr>
      <vt:lpstr>¿Cómo apoyamos a los niños en Casa? (Etapa Preescolar)</vt:lpstr>
      <vt:lpstr>¿Cómo apoyamos a los niños en Casa? (Etapa Preescolar)</vt:lpstr>
      <vt:lpstr>Reseñas y Material de Apoyo</vt:lpstr>
      <vt:lpstr>Reseñas y Material de Apoyo</vt:lpstr>
      <vt:lpstr>¿Cómo apoyamos a los niños en Casa?  (En Etapa Escolar)</vt:lpstr>
      <vt:lpstr>¿Cómo apoyamos a los niños en Casa?  (En Etapa Escolar)</vt:lpstr>
      <vt:lpstr>Reseñas y Material de Apoyo</vt:lpstr>
      <vt:lpstr>Reseñas y Material de Apoyo</vt:lpstr>
      <vt:lpstr>¿Cómo apoyamos a los niños en Casa? (En Etapa de la Adolescencia)</vt:lpstr>
      <vt:lpstr>¿Cómo apoyamos a los niños en Casa? (En Etapa de la Adolescencia)</vt:lpstr>
      <vt:lpstr>Reseñas y Material de Apoyo</vt:lpstr>
      <vt:lpstr>Canales de Apoyo</vt:lpstr>
      <vt:lpstr>Canales de Apoyo</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Capacitación 2019</dc:title>
  <dc:creator>MACIEL SALINAS</dc:creator>
  <cp:lastModifiedBy>Yoga 720</cp:lastModifiedBy>
  <cp:revision>194</cp:revision>
  <dcterms:created xsi:type="dcterms:W3CDTF">2019-03-25T18:47:59Z</dcterms:created>
  <dcterms:modified xsi:type="dcterms:W3CDTF">2020-06-23T22:21:34Z</dcterms:modified>
</cp:coreProperties>
</file>