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304" r:id="rId4"/>
    <p:sldId id="391" r:id="rId5"/>
    <p:sldId id="385" r:id="rId6"/>
    <p:sldId id="392" r:id="rId7"/>
    <p:sldId id="384" r:id="rId8"/>
    <p:sldId id="383" r:id="rId9"/>
    <p:sldId id="386" r:id="rId10"/>
    <p:sldId id="389" r:id="rId11"/>
    <p:sldId id="387" r:id="rId12"/>
    <p:sldId id="390" r:id="rId13"/>
    <p:sldId id="393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6975" autoAdjust="0"/>
  </p:normalViewPr>
  <p:slideViewPr>
    <p:cSldViewPr>
      <p:cViewPr varScale="1">
        <p:scale>
          <a:sx n="57" d="100"/>
          <a:sy n="57" d="100"/>
        </p:scale>
        <p:origin x="154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5C98A-307F-40B0-A899-3E18DF27AB50}" type="datetimeFigureOut">
              <a:rPr lang="es-CL" smtClean="0"/>
              <a:t>23-06-2020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759A9-8C28-4D62-B4A7-C591132ABE8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0198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759A9-8C28-4D62-B4A7-C591132ABE82}" type="slidenum">
              <a:rPr lang="es-CL" smtClean="0"/>
              <a:t>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65325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759A9-8C28-4D62-B4A7-C591132ABE82}" type="slidenum">
              <a:rPr lang="es-CL" smtClean="0"/>
              <a:t>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50959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23-06-2020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6733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23-06-2020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2575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23-06-2020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8689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23-06-2020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3706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23-06-2020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41897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23-06-2020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8198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23-06-2020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7033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23-06-2020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4218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23-06-2020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1513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23-06-2020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2931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23-06-2020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5646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686AE-3E97-45A7-B641-E7606A3B37CE}" type="datetimeFigureOut">
              <a:rPr lang="es-CL" smtClean="0"/>
              <a:t>23-06-2020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CCDD1-B919-47A9-B1D6-57B3148EDF8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2275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2" y="680135"/>
            <a:ext cx="4956024" cy="4956024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517232"/>
            <a:ext cx="6872535" cy="11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21"/>
          <a:stretch/>
        </p:blipFill>
        <p:spPr bwMode="auto">
          <a:xfrm>
            <a:off x="5660578" y="-19422"/>
            <a:ext cx="3483422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904656" y="0"/>
            <a:ext cx="3239344" cy="686824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084" y="264719"/>
            <a:ext cx="2249133" cy="3045287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2060848"/>
            <a:ext cx="5040560" cy="2088232"/>
          </a:xfrm>
        </p:spPr>
        <p:txBody>
          <a:bodyPr>
            <a:noAutofit/>
          </a:bodyPr>
          <a:lstStyle/>
          <a:p>
            <a:r>
              <a:rPr lang="es-CL" sz="3200" b="1" u="sng" dirty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Cápsula Informativa N°</a:t>
            </a:r>
            <a:r>
              <a:rPr lang="es-MX" sz="3200" b="1" u="sng" dirty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6.3</a:t>
            </a:r>
            <a:r>
              <a:rPr lang="es-MX" sz="3200" b="1" dirty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br>
              <a:rPr lang="es-MX" sz="3200" b="1" dirty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MX" sz="3200" b="1" dirty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Consideraciones para la convivencia con familiares considerados población vulnerable en contexto COVID-19 </a:t>
            </a:r>
            <a:endParaRPr lang="es-CL" sz="36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300192" y="5610222"/>
            <a:ext cx="2337345" cy="360040"/>
          </a:xfrm>
        </p:spPr>
        <p:txBody>
          <a:bodyPr>
            <a:no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SUBDIRECCIÓN DE RELACIONES HUMANAS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748784" y="6108282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chemeClr val="bg1"/>
                </a:solidFill>
              </a:rPr>
              <a:t>2020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89" y="5656677"/>
            <a:ext cx="1849430" cy="118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14" y="5656676"/>
            <a:ext cx="1860718" cy="121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34" y="5636160"/>
            <a:ext cx="2033323" cy="122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989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341784"/>
            <a:ext cx="7426117" cy="1143000"/>
          </a:xfrm>
        </p:spPr>
        <p:txBody>
          <a:bodyPr>
            <a:noAutofit/>
          </a:bodyPr>
          <a:lstStyle/>
          <a:p>
            <a:pPr algn="l"/>
            <a:r>
              <a:rPr lang="es-MX" sz="2400" b="1" dirty="0">
                <a:solidFill>
                  <a:schemeClr val="tx2"/>
                </a:solidFill>
              </a:rPr>
              <a:t>COVID- 19 en personas con VIH</a:t>
            </a:r>
          </a:p>
        </p:txBody>
      </p:sp>
      <p:pic>
        <p:nvPicPr>
          <p:cNvPr id="5" name="5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7" y="166189"/>
            <a:ext cx="1133411" cy="153461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11560" y="1340768"/>
            <a:ext cx="78384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¿Qué recomendaciones especiales debería tener?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Tener suficientes suministros médicos necesarios a mano, idealmente para 30 días o más.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Las pautas de tratamiento de VIH de la Organización Mundial de la Salud ahora recomiendan la dispensación </a:t>
            </a:r>
            <a:r>
              <a:rPr lang="es-MX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multimestral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tres meses de medicamentos contra el VIH para la mayoría de las personas en visitas de rutina, aunque esto no se ha implementado ampliamente en todos los países.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Sepa cómo comunicarse con su recinto de salud por teléfono en caso de que necesite asesoramiento.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Sepa cómo acceder al tratamiento y otros apoyos dentro de su comunidad. </a:t>
            </a:r>
          </a:p>
          <a:p>
            <a:pPr algn="just"/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5106283"/>
            <a:ext cx="1440160" cy="14401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77313"/>
            <a:ext cx="575121" cy="57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71535"/>
            <a:ext cx="999728" cy="99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9" y="4960842"/>
            <a:ext cx="428196" cy="43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415" y="5681503"/>
            <a:ext cx="286544" cy="28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73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341784"/>
            <a:ext cx="7426117" cy="1143000"/>
          </a:xfrm>
        </p:spPr>
        <p:txBody>
          <a:bodyPr>
            <a:noAutofit/>
          </a:bodyPr>
          <a:lstStyle/>
          <a:p>
            <a:pPr algn="l"/>
            <a:r>
              <a:rPr lang="es-MX" sz="2400" b="1" dirty="0">
                <a:solidFill>
                  <a:schemeClr val="tx2"/>
                </a:solidFill>
              </a:rPr>
              <a:t>COVID- 19 en personas con VIH</a:t>
            </a:r>
          </a:p>
        </p:txBody>
      </p:sp>
      <p:pic>
        <p:nvPicPr>
          <p:cNvPr id="5" name="5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7" y="166189"/>
            <a:ext cx="1133411" cy="153461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11560" y="1340768"/>
            <a:ext cx="78384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¿Qué recomendaciones especiales debería tener?</a:t>
            </a:r>
          </a:p>
          <a:p>
            <a:pPr algn="just"/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Este tratamiento podría incluir terapia antirretroviral, medicamentos para la tuberculosis (si está en tratamiento para la tuberculosis) y cualquier otro medicamento para otras enfermedades que pueda tener.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Las poblaciones claves, incluidas las personas que usan drogas, las personas que ejercen el trabajo sexual, los hombres homosexuales y otros hombres que tienen relaciones sexuales con hombres, las personas </a:t>
            </a:r>
            <a:r>
              <a:rPr lang="es-MX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transgénero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los prisioneros, deben asegurarse de tener los medios esenciales para prevenir la infección por el VIH, como agujas y jeringas estériles y/o terapia de sustitución de opioides, condones y profilaxis previa a la exposición (</a:t>
            </a:r>
            <a:r>
              <a:rPr lang="es-MX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PrEP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). También se deben obtener suministros adecuados de otros medicamentos, como anticonceptivos y la terapia hormonal de afirmación de género.</a:t>
            </a:r>
          </a:p>
          <a:p>
            <a:pPr algn="just"/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5106283"/>
            <a:ext cx="1440160" cy="14401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77313"/>
            <a:ext cx="575121" cy="57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71535"/>
            <a:ext cx="999728" cy="99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9" y="4960842"/>
            <a:ext cx="428196" cy="43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415" y="5681503"/>
            <a:ext cx="286544" cy="28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941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341784"/>
            <a:ext cx="7426117" cy="1143000"/>
          </a:xfrm>
        </p:spPr>
        <p:txBody>
          <a:bodyPr>
            <a:noAutofit/>
          </a:bodyPr>
          <a:lstStyle/>
          <a:p>
            <a:pPr algn="l"/>
            <a:r>
              <a:rPr lang="es-MX" sz="2400" b="1" dirty="0">
                <a:solidFill>
                  <a:schemeClr val="tx2"/>
                </a:solidFill>
              </a:rPr>
              <a:t>COVID- 19 en personas con VIH</a:t>
            </a:r>
          </a:p>
        </p:txBody>
      </p:sp>
      <p:pic>
        <p:nvPicPr>
          <p:cNvPr id="5" name="5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7" y="166189"/>
            <a:ext cx="1133411" cy="153461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11560" y="1340768"/>
            <a:ext cx="78384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¿Qué recomendaciones especiales debería tener?</a:t>
            </a:r>
          </a:p>
          <a:p>
            <a:pPr algn="just"/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Verifique que sepa cómo comunicarse con su red local de personas que viven con el VIH por medios electrónicos.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Haga un plan para las conexiones telefónicas y las redes sociales en caso de que las medidas de salud pública exijan que las personas se queden en casa o que Usted se enferme.</a:t>
            </a:r>
          </a:p>
          <a:p>
            <a:pPr algn="just"/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MÁS INFORMACIÓN RECUERDE LLAMAR AL FONOSIDA: 800 378 800</a:t>
            </a:r>
          </a:p>
          <a:p>
            <a:pPr algn="just"/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5106283"/>
            <a:ext cx="1440160" cy="14401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77313"/>
            <a:ext cx="575121" cy="57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71535"/>
            <a:ext cx="999728" cy="99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9" y="4960842"/>
            <a:ext cx="428196" cy="43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415" y="5681503"/>
            <a:ext cx="286544" cy="28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30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78863"/>
            <a:ext cx="3384376" cy="458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9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476672"/>
            <a:ext cx="10657490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26117" cy="1143000"/>
          </a:xfrm>
        </p:spPr>
        <p:txBody>
          <a:bodyPr>
            <a:normAutofit/>
          </a:bodyPr>
          <a:lstStyle/>
          <a:p>
            <a:pPr algn="l"/>
            <a:r>
              <a:rPr lang="es-MX" sz="3600" b="1" dirty="0">
                <a:solidFill>
                  <a:schemeClr val="tx2"/>
                </a:solidFill>
              </a:rPr>
              <a:t>CONTENIDO</a:t>
            </a:r>
            <a:endParaRPr lang="es-CL" sz="3600" b="1" dirty="0">
              <a:solidFill>
                <a:schemeClr val="tx2"/>
              </a:solidFill>
            </a:endParaRPr>
          </a:p>
        </p:txBody>
      </p:sp>
      <p:pic>
        <p:nvPicPr>
          <p:cNvPr id="5" name="5 Marcador de conteni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7" y="166189"/>
            <a:ext cx="1133411" cy="153461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95536" y="1700808"/>
            <a:ext cx="5040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s-MX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Precauciones para Población Vulnerable (Enfermos Crónicos, Adultos Mayores, Población de Riesgo)</a:t>
            </a:r>
          </a:p>
          <a:p>
            <a:pPr marL="342900" indent="-342900" algn="just">
              <a:buAutoNum type="arabicPeriod"/>
            </a:pPr>
            <a:r>
              <a:rPr lang="es-MX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Cuidados especiales personas con VIH.</a:t>
            </a:r>
          </a:p>
          <a:p>
            <a:pPr marL="342900" indent="-342900" algn="just">
              <a:buAutoNum type="arabicPeriod"/>
            </a:pPr>
            <a:endParaRPr lang="es-MX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AutoNum type="arabicPeriod"/>
            </a:pPr>
            <a:endParaRPr lang="es-MX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6" r="11351"/>
          <a:stretch/>
        </p:blipFill>
        <p:spPr>
          <a:xfrm>
            <a:off x="5707117" y="-19821"/>
            <a:ext cx="4950373" cy="687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413792"/>
            <a:ext cx="7426117" cy="1143000"/>
          </a:xfrm>
        </p:spPr>
        <p:txBody>
          <a:bodyPr>
            <a:noAutofit/>
          </a:bodyPr>
          <a:lstStyle/>
          <a:p>
            <a:pPr algn="l"/>
            <a:r>
              <a:rPr lang="es-MX" sz="2400" b="1" dirty="0">
                <a:solidFill>
                  <a:schemeClr val="tx2"/>
                </a:solidFill>
              </a:rPr>
              <a:t>¿Debo tomar alguna precaución especial si mi hogar incluye a una o más personas consideradas como población vulnerable (tercera edad, enfermos crónicos, situación de discapacidad, etc.)?</a:t>
            </a:r>
          </a:p>
        </p:txBody>
      </p:sp>
      <p:pic>
        <p:nvPicPr>
          <p:cNvPr id="5" name="5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7" y="166189"/>
            <a:ext cx="1133411" cy="153461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545497" y="2492896"/>
            <a:ext cx="78384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Sí, los miembros del hogar deben actuar como si cada uno de ellos tuviera un mayor riesgo de enfermarse.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miembros del hogar deben salir a la calle sólo cuando sea absolutamente necesario.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5106283"/>
            <a:ext cx="1440160" cy="14401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77313"/>
            <a:ext cx="575121" cy="57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71535"/>
            <a:ext cx="999728" cy="99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9" y="4960842"/>
            <a:ext cx="428196" cy="43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415" y="5681503"/>
            <a:ext cx="286544" cy="28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266" y="4676585"/>
            <a:ext cx="3588991" cy="200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8" y="4941168"/>
            <a:ext cx="1792287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87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341784"/>
            <a:ext cx="7426117" cy="1143000"/>
          </a:xfrm>
        </p:spPr>
        <p:txBody>
          <a:bodyPr>
            <a:noAutofit/>
          </a:bodyPr>
          <a:lstStyle/>
          <a:p>
            <a:pPr algn="l"/>
            <a:r>
              <a:rPr lang="es-MX" sz="2400" b="1" dirty="0">
                <a:solidFill>
                  <a:schemeClr val="tx2"/>
                </a:solidFill>
              </a:rPr>
              <a:t>¿Debo tomar alguna precaución especial si mi hogar incluye a una o más personas consideradas como población vulnerable (tercera edad, enfermos crónicos, situación de discapacidad, etc.)?</a:t>
            </a:r>
          </a:p>
        </p:txBody>
      </p:sp>
      <p:pic>
        <p:nvPicPr>
          <p:cNvPr id="5" name="5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7" y="166189"/>
            <a:ext cx="1133411" cy="153461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539552" y="1945863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ir a supermercados, farmacias o citas médicas que no puedan postergarse, debe considerar lo siguiente:</a:t>
            </a:r>
          </a:p>
          <a:p>
            <a:pPr algn="just"/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Elija idealmente a un miembro del hogar que no tenga un mayor riesgo de enfermarse gravemente para que realice los mandados esenciales.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siempre mascarilla, evite las multitudes, practique el distanciamiento social.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8"/>
          <a:stretch/>
        </p:blipFill>
        <p:spPr bwMode="auto">
          <a:xfrm>
            <a:off x="539552" y="4830346"/>
            <a:ext cx="2592288" cy="172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17673"/>
            <a:ext cx="3068390" cy="204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843" y="4797152"/>
            <a:ext cx="2693293" cy="1794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265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341784"/>
            <a:ext cx="7426117" cy="1143000"/>
          </a:xfrm>
        </p:spPr>
        <p:txBody>
          <a:bodyPr>
            <a:noAutofit/>
          </a:bodyPr>
          <a:lstStyle/>
          <a:p>
            <a:pPr algn="l"/>
            <a:r>
              <a:rPr lang="es-MX" sz="2400" b="1" dirty="0">
                <a:solidFill>
                  <a:schemeClr val="tx2"/>
                </a:solidFill>
              </a:rPr>
              <a:t>¿Debo tomar alguna precaución especial si mi hogar incluye a una o más personas consideradas como población vulnerable (tercera edad, enfermos crónicos, situación de discapacidad, etc.)?</a:t>
            </a:r>
          </a:p>
        </p:txBody>
      </p:sp>
      <p:pic>
        <p:nvPicPr>
          <p:cNvPr id="5" name="5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7" y="166189"/>
            <a:ext cx="1133411" cy="1534619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564486" y="2495083"/>
            <a:ext cx="35614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 es posible, no use el transporte público. </a:t>
            </a: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 debe usar el </a:t>
            </a:r>
            <a:r>
              <a:rPr lang="es-MX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transporte público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algn="just"/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Mantenga una distancia de un metro o más de los demás pasajeros.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Evite tocar superficies de contacto frecuente como pasamanos, lávese las manos o use alcohol gel.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675" y="2780928"/>
            <a:ext cx="4270358" cy="284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27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341784"/>
            <a:ext cx="7426117" cy="1143000"/>
          </a:xfrm>
        </p:spPr>
        <p:txBody>
          <a:bodyPr>
            <a:noAutofit/>
          </a:bodyPr>
          <a:lstStyle/>
          <a:p>
            <a:pPr algn="l"/>
            <a:r>
              <a:rPr lang="es-MX" sz="2400" b="1" dirty="0">
                <a:solidFill>
                  <a:schemeClr val="tx2"/>
                </a:solidFill>
              </a:rPr>
              <a:t>¿Debo tomar alguna precaución especial si mi hogar incluye a una o más personas consideradas como población vulnerable (tercera edad, enfermos crónicos, situación de discapacidad, etc.)?</a:t>
            </a:r>
          </a:p>
        </p:txBody>
      </p:sp>
      <p:pic>
        <p:nvPicPr>
          <p:cNvPr id="5" name="5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7" y="166189"/>
            <a:ext cx="1133411" cy="153461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4788024" y="2564904"/>
            <a:ext cx="38567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 se va a trasladar en </a:t>
            </a:r>
            <a:r>
              <a:rPr lang="es-MX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auto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con otras personas externas:</a:t>
            </a:r>
          </a:p>
          <a:p>
            <a:pPr algn="just"/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Limite el contacto cercano y deje espacio entre las personas dentro del vehículo.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Mejore el flujo de aire dentro del auto al abrir la ventanilla o poner el aire acondicionado en modo de “no recirculación”.</a:t>
            </a:r>
          </a:p>
          <a:p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4062308" cy="270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953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341784"/>
            <a:ext cx="7426117" cy="1143000"/>
          </a:xfrm>
        </p:spPr>
        <p:txBody>
          <a:bodyPr>
            <a:noAutofit/>
          </a:bodyPr>
          <a:lstStyle/>
          <a:p>
            <a:pPr algn="l"/>
            <a:r>
              <a:rPr lang="es-MX" sz="2400" b="1" dirty="0">
                <a:solidFill>
                  <a:schemeClr val="tx2"/>
                </a:solidFill>
              </a:rPr>
              <a:t>¿Debo tomar alguna precaución especial si mi hogar incluye a una o más personas consideradas como población vulnerable (tercera edad, enfermos crónicos, situación de discapacidad, etc.)?</a:t>
            </a:r>
          </a:p>
        </p:txBody>
      </p:sp>
      <p:pic>
        <p:nvPicPr>
          <p:cNvPr id="5" name="5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7" y="166189"/>
            <a:ext cx="1133411" cy="153461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467544" y="2276872"/>
            <a:ext cx="54721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También: </a:t>
            </a:r>
          </a:p>
          <a:p>
            <a:pPr algn="just"/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Lávese las manos de inmediato después de volver a casa.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Mantenga la mayor distancia física posible de las personas de mayor riesgo de su hogar. Por ejemplo, evite abrazarse, besarse o compartir alimentos o bebidas.</a:t>
            </a:r>
          </a:p>
          <a:p>
            <a:pPr algn="just"/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5106283"/>
            <a:ext cx="1440160" cy="14401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77313"/>
            <a:ext cx="575121" cy="57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71535"/>
            <a:ext cx="999728" cy="99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9" y="4960842"/>
            <a:ext cx="428196" cy="43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415" y="5681503"/>
            <a:ext cx="286544" cy="28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765" y="2271922"/>
            <a:ext cx="2419697" cy="241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503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341784"/>
            <a:ext cx="7426117" cy="1143000"/>
          </a:xfrm>
        </p:spPr>
        <p:txBody>
          <a:bodyPr>
            <a:noAutofit/>
          </a:bodyPr>
          <a:lstStyle/>
          <a:p>
            <a:pPr algn="l"/>
            <a:r>
              <a:rPr lang="es-MX" sz="2400" b="1" dirty="0">
                <a:solidFill>
                  <a:schemeClr val="tx2"/>
                </a:solidFill>
              </a:rPr>
              <a:t>COVID- 19 en personas con VIH</a:t>
            </a:r>
          </a:p>
        </p:txBody>
      </p:sp>
      <p:pic>
        <p:nvPicPr>
          <p:cNvPr id="5" name="5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7" y="166189"/>
            <a:ext cx="1133411" cy="153461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11560" y="1340768"/>
            <a:ext cx="783846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 vivo con VIH ¿Tengo más riesgo frente al COVID-19? </a:t>
            </a:r>
          </a:p>
          <a:p>
            <a:pPr algn="just"/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Hasta la fecha no existe evidencia disponible sobre un mayor riesgo en personas viviendo con VIH de enfermar por COVID-19 o que, si se contrae COVID-19, sea de mayor gravedad en personas seropositivas. Sin embargo, las personas que viven con VIH deben tomar todas las precauciones para protegerse y consultar precozmente en caso de síntomas sugerentes:</a:t>
            </a:r>
          </a:p>
          <a:p>
            <a:pPr algn="just"/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Fiebre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Dificultad para respirar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Dolor de cabeza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Dolor Muscular</a:t>
            </a:r>
          </a:p>
          <a:p>
            <a:pPr algn="just"/>
            <a:endParaRPr lang="es-MX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s-MX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5106283"/>
            <a:ext cx="1440160" cy="14401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77313"/>
            <a:ext cx="575121" cy="57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71535"/>
            <a:ext cx="999728" cy="99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9" y="4960842"/>
            <a:ext cx="428196" cy="43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415" y="5681503"/>
            <a:ext cx="286544" cy="28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951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341784"/>
            <a:ext cx="7426117" cy="1143000"/>
          </a:xfrm>
        </p:spPr>
        <p:txBody>
          <a:bodyPr>
            <a:noAutofit/>
          </a:bodyPr>
          <a:lstStyle/>
          <a:p>
            <a:pPr algn="l"/>
            <a:r>
              <a:rPr lang="es-MX" sz="2400" b="1" dirty="0">
                <a:solidFill>
                  <a:schemeClr val="tx2"/>
                </a:solidFill>
              </a:rPr>
              <a:t>COVID- 19 en personas con VIH</a:t>
            </a:r>
          </a:p>
        </p:txBody>
      </p:sp>
      <p:pic>
        <p:nvPicPr>
          <p:cNvPr id="5" name="5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7" y="166189"/>
            <a:ext cx="1133411" cy="153461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11560" y="1340768"/>
            <a:ext cx="420726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¿Qué pasará con mi atención médica y tratamiento en este contexto? </a:t>
            </a:r>
          </a:p>
          <a:p>
            <a:pPr algn="just"/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centros de atención de VIH asegurarán la entrega de los tratamientos de cada persona en control y entrega de preservativos.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273" y="1844824"/>
            <a:ext cx="3631199" cy="18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11560" y="4725144"/>
            <a:ext cx="8146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priorizará la atención de embarazadas y personas sin tratamiento antirretroviral y por consulta espontánea de morbilidad general y respiratoria.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re-agendará la hora de control médico para aquellas personas con VIH que se mantienen estables y en tratamiento exitoso.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11560" y="3890665"/>
            <a:ext cx="8146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mantendrá la disponibilidad de la vacuna </a:t>
            </a:r>
            <a:r>
              <a:rPr lang="es-MX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antiinfluenza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</a:t>
            </a:r>
            <a:r>
              <a:rPr lang="es-MX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neumocóccica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para las personas con VIH. </a:t>
            </a:r>
          </a:p>
        </p:txBody>
      </p:sp>
    </p:spTree>
    <p:extLst>
      <p:ext uri="{BB962C8B-B14F-4D97-AF65-F5344CB8AC3E}">
        <p14:creationId xmlns:p14="http://schemas.microsoft.com/office/powerpoint/2010/main" val="31106496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</TotalTime>
  <Words>955</Words>
  <Application>Microsoft Office PowerPoint</Application>
  <PresentationFormat>Presentación en pantalla (4:3)</PresentationFormat>
  <Paragraphs>79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Tema de Office</vt:lpstr>
      <vt:lpstr>Cápsula Informativa N°6.3:  Consideraciones para la convivencia con familiares considerados población vulnerable en contexto COVID-19 </vt:lpstr>
      <vt:lpstr>CONTENIDO</vt:lpstr>
      <vt:lpstr>¿Debo tomar alguna precaución especial si mi hogar incluye a una o más personas consideradas como población vulnerable (tercera edad, enfermos crónicos, situación de discapacidad, etc.)?</vt:lpstr>
      <vt:lpstr>¿Debo tomar alguna precaución especial si mi hogar incluye a una o más personas consideradas como población vulnerable (tercera edad, enfermos crónicos, situación de discapacidad, etc.)?</vt:lpstr>
      <vt:lpstr>¿Debo tomar alguna precaución especial si mi hogar incluye a una o más personas consideradas como población vulnerable (tercera edad, enfermos crónicos, situación de discapacidad, etc.)?</vt:lpstr>
      <vt:lpstr>¿Debo tomar alguna precaución especial si mi hogar incluye a una o más personas consideradas como población vulnerable (tercera edad, enfermos crónicos, situación de discapacidad, etc.)?</vt:lpstr>
      <vt:lpstr>¿Debo tomar alguna precaución especial si mi hogar incluye a una o más personas consideradas como población vulnerable (tercera edad, enfermos crónicos, situación de discapacidad, etc.)?</vt:lpstr>
      <vt:lpstr>COVID- 19 en personas con VIH</vt:lpstr>
      <vt:lpstr>COVID- 19 en personas con VIH</vt:lpstr>
      <vt:lpstr>COVID- 19 en personas con VIH</vt:lpstr>
      <vt:lpstr>COVID- 19 en personas con VIH</vt:lpstr>
      <vt:lpstr>COVID- 19 en personas con VIH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Capacitación 2019</dc:title>
  <dc:creator>MACIEL SALINAS</dc:creator>
  <cp:lastModifiedBy>Yoga 720</cp:lastModifiedBy>
  <cp:revision>172</cp:revision>
  <dcterms:created xsi:type="dcterms:W3CDTF">2019-03-25T18:47:59Z</dcterms:created>
  <dcterms:modified xsi:type="dcterms:W3CDTF">2020-06-23T23:31:17Z</dcterms:modified>
</cp:coreProperties>
</file>