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9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322" r:id="rId4"/>
    <p:sldId id="326" r:id="rId5"/>
    <p:sldId id="328" r:id="rId6"/>
    <p:sldId id="329" r:id="rId7"/>
    <p:sldId id="330" r:id="rId8"/>
    <p:sldId id="325" r:id="rId9"/>
    <p:sldId id="320" r:id="rId10"/>
    <p:sldId id="324" r:id="rId11"/>
    <p:sldId id="321" r:id="rId12"/>
    <p:sldId id="323" r:id="rId13"/>
    <p:sldId id="332" r:id="rId14"/>
    <p:sldId id="331" r:id="rId15"/>
    <p:sldId id="291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6975" autoAdjust="0"/>
  </p:normalViewPr>
  <p:slideViewPr>
    <p:cSldViewPr>
      <p:cViewPr varScale="1">
        <p:scale>
          <a:sx n="61" d="100"/>
          <a:sy n="61" d="100"/>
        </p:scale>
        <p:origin x="14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5C98A-307F-40B0-A899-3E18DF27AB50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59A9-8C28-4D62-B4A7-C591132ABE8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19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759A9-8C28-4D62-B4A7-C591132ABE82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6532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759A9-8C28-4D62-B4A7-C591132ABE82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095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759A9-8C28-4D62-B4A7-C591132ABE82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095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759A9-8C28-4D62-B4A7-C591132ABE82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095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6733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575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689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706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189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98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703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218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513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931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646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86AE-3E97-45A7-B641-E7606A3B37CE}" type="datetimeFigureOut">
              <a:rPr lang="es-CL" smtClean="0"/>
              <a:t>23-06-2020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CDD1-B919-47A9-B1D6-57B3148EDF8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275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mc.cl/residencia-sanitaria-ssmc/" TargetMode="External"/><Relationship Id="rId2" Type="http://schemas.openxmlformats.org/officeDocument/2006/relationships/hyperlink" Target="https://www.minsal.cl/residencias-sanitari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undacionvivienda.cl/" TargetMode="External"/><Relationship Id="rId5" Type="http://schemas.openxmlformats.org/officeDocument/2006/relationships/hyperlink" Target="http://www.colegiomedico.cl/wp-content/uploads/2020/05/MOVID_Primer-Informe-Mesa-Social.pdf" TargetMode="External"/><Relationship Id="rId4" Type="http://schemas.openxmlformats.org/officeDocument/2006/relationships/hyperlink" Target="https://espanol.cdc.gov/coronavirus/2019-ncov/daily-life-coping/shared-housing/index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5&amp;v=WnlxzpoY3fY&amp;feature=emb_titl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8" y="700652"/>
            <a:ext cx="4956024" cy="4956024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517232"/>
            <a:ext cx="6872535" cy="11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21"/>
          <a:stretch/>
        </p:blipFill>
        <p:spPr bwMode="auto">
          <a:xfrm>
            <a:off x="5660578" y="-19422"/>
            <a:ext cx="3483422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904656" y="0"/>
            <a:ext cx="3239344" cy="686824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84" y="264719"/>
            <a:ext cx="2249133" cy="304528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5040560" cy="2088232"/>
          </a:xfrm>
        </p:spPr>
        <p:txBody>
          <a:bodyPr>
            <a:noAutofit/>
          </a:bodyPr>
          <a:lstStyle/>
          <a:p>
            <a:r>
              <a:rPr lang="es-CL" sz="3200" b="1" u="sng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Cápsula Informativa N°6.4: </a:t>
            </a:r>
            <a:br>
              <a:rPr lang="es-CL" sz="3200" b="1" u="sng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CL" sz="3200" b="1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Consideraciones para viviendas en espacios reducidos y/o condiciones de hacinamiento </a:t>
            </a:r>
            <a:endParaRPr lang="es-CL" sz="36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300192" y="5610222"/>
            <a:ext cx="2337345" cy="360040"/>
          </a:xfrm>
        </p:spPr>
        <p:txBody>
          <a:bodyPr>
            <a:noAutofit/>
          </a:bodyPr>
          <a:lstStyle/>
          <a:p>
            <a:r>
              <a:rPr lang="es-CL" sz="1400" b="1" dirty="0">
                <a:solidFill>
                  <a:schemeClr val="bg1"/>
                </a:solidFill>
              </a:rPr>
              <a:t>SUBDIRECCIÓN DE RELACIONES HUMANAS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748784" y="610828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2020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89" y="5656677"/>
            <a:ext cx="1849430" cy="118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14" y="5656676"/>
            <a:ext cx="1860718" cy="121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4" y="5636160"/>
            <a:ext cx="2033323" cy="122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8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37" y="1277802"/>
            <a:ext cx="5545667" cy="55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rot="5400000">
            <a:off x="3093840" y="-2405137"/>
            <a:ext cx="615553" cy="64442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1"/>
            <a:r>
              <a:rPr lang="es-CL" sz="2800" b="1" dirty="0">
                <a:solidFill>
                  <a:schemeClr val="tx2">
                    <a:lumMod val="50000"/>
                  </a:schemeClr>
                </a:solidFill>
              </a:rPr>
              <a:t>Residencia Sanitaria, ¿Para quién?</a:t>
            </a:r>
          </a:p>
        </p:txBody>
      </p:sp>
    </p:spTree>
    <p:extLst>
      <p:ext uri="{BB962C8B-B14F-4D97-AF65-F5344CB8AC3E}">
        <p14:creationId xmlns:p14="http://schemas.microsoft.com/office/powerpoint/2010/main" val="164979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106283"/>
            <a:ext cx="1440160" cy="14401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978370"/>
            <a:ext cx="575121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535"/>
            <a:ext cx="999728" cy="9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6117" cy="114300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>
                <a:solidFill>
                  <a:schemeClr val="tx2"/>
                </a:solidFill>
              </a:rPr>
              <a:t>Residencia Sanitaria ¿Cómo funciona?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95536" y="1700808"/>
            <a:ext cx="8352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OMS recomienda atención médica inmediata, independiente de la edad del paciente, si se presenta fiebre, tos, dificultad respiratoria, dolor u opresión en el pecho, dificultad para hablar o moverse. Se recomienda llamar primero al profesional sanitario o centro médico para que el paciente sea remitido adecuadamente al establecimiento de salud.  </a:t>
            </a:r>
          </a:p>
          <a:p>
            <a:pPr algn="just"/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 lo general la mayoría de los contagiados presentan síntomas leves y algunos aumentan de forma gradual, esto permite que puedan realizar reposo en sus hogares.</a:t>
            </a:r>
          </a:p>
          <a:p>
            <a:pPr algn="just"/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Además la OMS reconoce algunos síntomas menos frecuentes, tales como: </a:t>
            </a: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cansancio, dolores y molestias, congestión nasal, conjuntivitis, diarrea, la pérdida del gusto o el olfato y las erupciones cutáneas o cambios de color en los dedos de las manos o los pies. </a:t>
            </a:r>
          </a:p>
          <a:p>
            <a:pPr algn="just"/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debe tener especial cuidado en personas mayores y que padecen afecciones médicas preexistentes como hipertensión arterial, problemas cardíacos o pulmonares, diabetes o cáncer, ya que tienen mayor probabilidad de presentar cuadros graves. Sin embargo, cualquier persona podría contraer el virus y caer gravemente enferma. </a:t>
            </a:r>
          </a:p>
          <a:p>
            <a:pPr algn="just"/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Fuente: OMS, 2020; MINSAL, 2020</a:t>
            </a:r>
          </a:p>
          <a:p>
            <a:pPr algn="just"/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944"/>
            <a:ext cx="9144000" cy="51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72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106283"/>
            <a:ext cx="1440160" cy="14401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978370"/>
            <a:ext cx="575121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535"/>
            <a:ext cx="999728" cy="9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6117" cy="114300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>
                <a:solidFill>
                  <a:schemeClr val="tx2"/>
                </a:solidFill>
              </a:rPr>
              <a:t>Residencia Sanitaria ¿Cómo puedo acceder a esta opción?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30234"/>
            <a:ext cx="9016728" cy="501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5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5106283"/>
            <a:ext cx="1440160" cy="14401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978370"/>
            <a:ext cx="575121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1535"/>
            <a:ext cx="999728" cy="99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6117" cy="114300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>
                <a:solidFill>
                  <a:schemeClr val="tx2"/>
                </a:solidFill>
              </a:rPr>
              <a:t>Residencia Sanitaria ¿Es gratis?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80E7D4A-3E36-469D-8518-7606EB6ECE6C}"/>
              </a:ext>
            </a:extLst>
          </p:cNvPr>
          <p:cNvSpPr/>
          <p:nvPr/>
        </p:nvSpPr>
        <p:spPr>
          <a:xfrm>
            <a:off x="4201550" y="2060848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Sí, las residencias sanitarias son gratuitas. En ellas se ofrece alimento y monitoreo de salud mientras dura el periodo de cuarentena (14 días desde el inicio de los síntomas).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También puede llamar y obtener más información al: 800 726 666.</a:t>
            </a:r>
            <a:endParaRPr lang="es-C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n 8" descr="Imagen que contiene señal, camión&#10;&#10;Descripción generada automáticamente">
            <a:extLst>
              <a:ext uri="{FF2B5EF4-FFF2-40B4-BE49-F238E27FC236}">
                <a16:creationId xmlns:a16="http://schemas.microsoft.com/office/drawing/2014/main" id="{4B14803B-EC3C-49C0-BB54-0FD3A795DF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169304" cy="356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72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CL" sz="3200" b="1" dirty="0">
                <a:solidFill>
                  <a:schemeClr val="tx2"/>
                </a:solidFill>
              </a:rPr>
              <a:t>Medios de Verificación y Fuentes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L" sz="1800" dirty="0"/>
              <a:t>Ministerio de Salud: </a:t>
            </a:r>
            <a:r>
              <a:rPr lang="es-CL" sz="1800" dirty="0">
                <a:hlinkClick r:id="rId2"/>
              </a:rPr>
              <a:t>https://www.minsal.cl/residencias-sanitarias/</a:t>
            </a:r>
            <a:endParaRPr lang="es-CL" sz="1800" dirty="0"/>
          </a:p>
          <a:p>
            <a:pPr marL="0" indent="0">
              <a:buNone/>
            </a:pPr>
            <a:endParaRPr lang="es-CL" sz="1800" dirty="0"/>
          </a:p>
          <a:p>
            <a:r>
              <a:rPr lang="es-CL" sz="1800" dirty="0"/>
              <a:t>Servicio de Salud Metropolitano Central: </a:t>
            </a:r>
            <a:r>
              <a:rPr lang="es-CL" sz="1800" dirty="0">
                <a:hlinkClick r:id="rId3"/>
              </a:rPr>
              <a:t>https://www.ssmc.cl/residencia-sanitaria-ssmc/</a:t>
            </a:r>
            <a:endParaRPr lang="es-CL" sz="1800" dirty="0"/>
          </a:p>
          <a:p>
            <a:endParaRPr lang="es-CL" sz="1800" dirty="0"/>
          </a:p>
          <a:p>
            <a:r>
              <a:rPr lang="es-CL" sz="1800" dirty="0"/>
              <a:t>Centro del Control y Prevención de Enfermedades de Estados Unidos (CVC): </a:t>
            </a:r>
            <a:r>
              <a:rPr lang="es-CL" sz="1800" dirty="0">
                <a:hlinkClick r:id="rId4"/>
              </a:rPr>
              <a:t>https://espanol.cdc.gov/coronavirus/2019-ncov/daily-life-coping/shared-housing/index.html</a:t>
            </a:r>
            <a:endParaRPr lang="es-CL" sz="1800" dirty="0"/>
          </a:p>
          <a:p>
            <a:endParaRPr lang="es-CL" sz="1800" dirty="0"/>
          </a:p>
          <a:p>
            <a:r>
              <a:rPr lang="es-CL" sz="1800" dirty="0"/>
              <a:t>Colegio Medico y Mesa Social: </a:t>
            </a:r>
            <a:r>
              <a:rPr lang="es-CL" sz="1800" dirty="0">
                <a:hlinkClick r:id="rId5"/>
              </a:rPr>
              <a:t>http://www.colegiomedico.cl/wp-content/uploads/2020/05/MOVID_Primer-Informe-Mesa-Social.pdf</a:t>
            </a:r>
            <a:endParaRPr lang="es-CL" sz="1800" dirty="0"/>
          </a:p>
          <a:p>
            <a:endParaRPr lang="es-CL" sz="1800" dirty="0"/>
          </a:p>
          <a:p>
            <a:r>
              <a:rPr lang="es-CL" sz="1800" dirty="0"/>
              <a:t>Fundación Vivienda: </a:t>
            </a:r>
            <a:r>
              <a:rPr lang="es-CL" sz="1800" dirty="0">
                <a:hlinkClick r:id="rId6"/>
              </a:rPr>
              <a:t>https://www.fundacionvivienda.cl/</a:t>
            </a:r>
            <a:endParaRPr lang="es-CL" sz="1800" dirty="0"/>
          </a:p>
          <a:p>
            <a:endParaRPr lang="es-CL" sz="1800" dirty="0"/>
          </a:p>
          <a:p>
            <a:endParaRPr lang="es-CL" sz="1800" dirty="0"/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76308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78863"/>
            <a:ext cx="3384376" cy="458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2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476672"/>
            <a:ext cx="10657490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26117" cy="1143000"/>
          </a:xfrm>
        </p:spPr>
        <p:txBody>
          <a:bodyPr>
            <a:normAutofit/>
          </a:bodyPr>
          <a:lstStyle/>
          <a:p>
            <a:pPr algn="l"/>
            <a:r>
              <a:rPr lang="es-MX" sz="3600" b="1" dirty="0">
                <a:solidFill>
                  <a:schemeClr val="tx2"/>
                </a:solidFill>
              </a:rPr>
              <a:t>CONTENIDO</a:t>
            </a:r>
            <a:endParaRPr lang="es-CL" sz="3600" b="1" dirty="0">
              <a:solidFill>
                <a:schemeClr val="tx2"/>
              </a:solidFill>
            </a:endParaRP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95536" y="1700808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Consideraciones para viviendas en espacios reducidos y/o condiciones de hacinamiento </a:t>
            </a:r>
          </a:p>
          <a:p>
            <a:pPr algn="just"/>
            <a:endParaRPr lang="es-MX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Consideraciones y orientaciones especiales para el cuidado en tiempos de COVID-19, en viviendas pequeñas o condiciones de hacinamiento.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Residencias Sanitarias.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6" r="11351"/>
          <a:stretch/>
        </p:blipFill>
        <p:spPr>
          <a:xfrm>
            <a:off x="5707117" y="-19821"/>
            <a:ext cx="4950373" cy="68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7740352" y="0"/>
            <a:ext cx="1403648" cy="171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 redondeado"/>
          <p:cNvSpPr/>
          <p:nvPr/>
        </p:nvSpPr>
        <p:spPr>
          <a:xfrm>
            <a:off x="827584" y="843971"/>
            <a:ext cx="7488832" cy="53758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18894" y="2060848"/>
            <a:ext cx="6336704" cy="3096344"/>
          </a:xfrm>
        </p:spPr>
        <p:txBody>
          <a:bodyPr>
            <a:normAutofit fontScale="90000"/>
          </a:bodyPr>
          <a:lstStyle/>
          <a:p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1. Consideraciones y orientaciones especiales para el cuidado en tiempos de COVID-19, en viviendas pequeñas o condiciones de hacinamiento. </a:t>
            </a:r>
            <a:endParaRPr lang="es-CL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6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800" b="1" dirty="0">
                <a:solidFill>
                  <a:schemeClr val="tx2"/>
                </a:solidFill>
              </a:rPr>
              <a:t>Consideraciones y orientaciones especiales para el cuidado en tiempos de COVID-19, en viviendas pequeñas o condiciones de hacinamiento. 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26761" y="2006838"/>
            <a:ext cx="7838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situación de la vivienda y los asentamientos humanos en Chile es un aspecto importante a tratar principalmente en períodos de Pandemia, dado que muchas viviendas de nuestro país no cuentan con todas las condiciones deseables que nos proponen los expertos internacionales y es un desafío apuntar principalmente a la prevención y extremar algunos cuidados, es por ello, que considerando esta realidad, hemos preparado una serie de orientaciones preventivas que han sido otorgadas por la autoridad sanitaria y expertos en el área con experiencia de la situación en nuestro país. 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91" y="4365104"/>
            <a:ext cx="2717202" cy="222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56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800" b="1" dirty="0">
                <a:solidFill>
                  <a:schemeClr val="tx2"/>
                </a:solidFill>
              </a:rPr>
              <a:t>¿Qué puedo hacer para prevenir el contagio en tiempos de COVID-19 si vivo en una vivienda pequeña o en condiciones de hacinamiento?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26761" y="1916832"/>
            <a:ext cx="78384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Algunas medidas preventivas son: 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Evite -dentro de lo posible- salir de casa, esta medida podría protegerlos a usted y su familia.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Realice lavado de manos frecuente dentro de lo posible o utilice soluciones de alcohol en gel (sobre 70%).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Mantenga espacios limpios y ordenados, esto facilitará la desinfección de su hogar.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Desinfecte y ventile espacios comunes tales como baños, cocina, lugares comunes como living-comedor y/o habitaciones si son compartidas.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comparta o evite compartir elementos que sean de uso más personal y puedan tener un alto riesgo de contagio, tales como cepillos dentales o cubiertos. </a:t>
            </a:r>
          </a:p>
        </p:txBody>
      </p:sp>
    </p:spTree>
    <p:extLst>
      <p:ext uri="{BB962C8B-B14F-4D97-AF65-F5344CB8AC3E}">
        <p14:creationId xmlns:p14="http://schemas.microsoft.com/office/powerpoint/2010/main" val="83147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800" b="1" dirty="0">
                <a:solidFill>
                  <a:schemeClr val="tx2"/>
                </a:solidFill>
              </a:rPr>
              <a:t>¿Qué puedo hacer para prevenir el contagio en tiempos de COVID-19 si vivo en una vivienda pequeña o en condiciones de hacinamiento?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26761" y="1916832"/>
            <a:ext cx="78384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Algunas medidas preventivas son: 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Realice distanciamiento físico -dentro de lo posible- con el resto de los miembros del hogar.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en su hogar viven muchas personas o el espacio de su vivienda es reducido y no es posible el distanciamiento físico, algunos especialistas de la salud han recomendado la utilización de mascarillas dentro del hogar, para mitigar el contagio.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desechos debe tratar de dejarlos fuera del hogar o lejos del contacto de los niños e idealmente deben se rociados con una solución de desinfectante.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productos de limpieza y medicamentos deben estar lejos del alcance de los niños y niñas. 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5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426117" cy="1143000"/>
          </a:xfrm>
        </p:spPr>
        <p:txBody>
          <a:bodyPr>
            <a:noAutofit/>
          </a:bodyPr>
          <a:lstStyle/>
          <a:p>
            <a:pPr algn="l"/>
            <a:r>
              <a:rPr lang="es-MX" sz="2800" b="1" dirty="0">
                <a:solidFill>
                  <a:schemeClr val="tx2"/>
                </a:solidFill>
              </a:rPr>
              <a:t>¿Qué puedo hacer para prevenir el contagio en tiempos de COVID-19 si vivo en una vivienda pequeña o en condiciones de hacinamiento?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26761" y="1916832"/>
            <a:ext cx="78384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Algunas medidas preventivas son: </a:t>
            </a: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Dentro de lo posible, deben designar a uno de los miembros del hogar para la realización de las compras.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uno de los miembros de su familia debe ir a trabajar o salir a hacer las compras, se debe velar que a su regreso se tomen las medidas de higiene necesarias para evitar la propagación del virus.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Debe siempre apuntar a la prevención del contagio, cuidarnos es tarea de todos.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caso de que alguno de los miembros de su familia cuente con síntomas de COVID-19, la primera medida es el aislamiento (siempre dentro de lo posible, sino intentar mantener un contacto sobre el metro y medio de distancia con la persona contagiada o caso sospechoso) y extremar medidas como el uso de mascarilla y lavado de manos. Existe la posibilidad para usted y su familia de Residencias Sanitarias, las cuales cuentan con las condiciones para su recuperación.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8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7740352" y="0"/>
            <a:ext cx="1403648" cy="171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 redondeado"/>
          <p:cNvSpPr/>
          <p:nvPr/>
        </p:nvSpPr>
        <p:spPr>
          <a:xfrm>
            <a:off x="827584" y="843971"/>
            <a:ext cx="7488832" cy="53758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18894" y="2060848"/>
            <a:ext cx="6336704" cy="3096344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2. Residencias Sanitarias.</a:t>
            </a:r>
            <a:endParaRPr lang="es-CL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8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6117" cy="1143000"/>
          </a:xfrm>
        </p:spPr>
        <p:txBody>
          <a:bodyPr>
            <a:normAutofit/>
          </a:bodyPr>
          <a:lstStyle/>
          <a:p>
            <a:pPr algn="l"/>
            <a:r>
              <a:rPr lang="es-MX" sz="3200" b="1" dirty="0">
                <a:solidFill>
                  <a:schemeClr val="tx2"/>
                </a:solidFill>
              </a:rPr>
              <a:t>Residencia Sanitaria ¿Qué es?</a:t>
            </a:r>
          </a:p>
        </p:txBody>
      </p:sp>
      <p:pic>
        <p:nvPicPr>
          <p:cNvPr id="5" name="5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166189"/>
            <a:ext cx="1133411" cy="1534619"/>
          </a:xfrm>
          <a:prstGeom prst="rect">
            <a:avLst/>
          </a:prstGeom>
        </p:spPr>
      </p:pic>
      <p:sp>
        <p:nvSpPr>
          <p:cNvPr id="2" name="1 Redondear rectángulo de esquina diagonal"/>
          <p:cNvSpPr/>
          <p:nvPr/>
        </p:nvSpPr>
        <p:spPr>
          <a:xfrm>
            <a:off x="251520" y="1958972"/>
            <a:ext cx="4500500" cy="38478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“Una de las políticas más importantes para contener la propagación del brote es la residencia sanitaria. Es un lugar de alojamiento donde se le brinda confort, alimentación y cuidado médico, en donde las personas con COVID-19 positivo pueden hacer su aislamiento temporal si no cuentan con un lugar para hacer una cuarentena efectiva para no exponer a su entorno”.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5536" y="6156593"/>
            <a:ext cx="8454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Link: </a:t>
            </a: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https://www.youtube.com/watch?time_continue=15&amp;v=WnlxzpoY3fY&amp;feature=emb_title</a:t>
            </a:r>
            <a:endParaRPr lang="es-C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03" y="1972604"/>
            <a:ext cx="3904668" cy="390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24" y="1716242"/>
            <a:ext cx="4161030" cy="416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38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1136</Words>
  <Application>Microsoft Office PowerPoint</Application>
  <PresentationFormat>Presentación en pantalla (4:3)</PresentationFormat>
  <Paragraphs>69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Cápsula Informativa N°6.4:  Consideraciones para viviendas en espacios reducidos y/o condiciones de hacinamiento </vt:lpstr>
      <vt:lpstr>CONTENIDO</vt:lpstr>
      <vt:lpstr>1. Consideraciones y orientaciones especiales para el cuidado en tiempos de COVID-19, en viviendas pequeñas o condiciones de hacinamiento. </vt:lpstr>
      <vt:lpstr>Consideraciones y orientaciones especiales para el cuidado en tiempos de COVID-19, en viviendas pequeñas o condiciones de hacinamiento. </vt:lpstr>
      <vt:lpstr>¿Qué puedo hacer para prevenir el contagio en tiempos de COVID-19 si vivo en una vivienda pequeña o en condiciones de hacinamiento?</vt:lpstr>
      <vt:lpstr>¿Qué puedo hacer para prevenir el contagio en tiempos de COVID-19 si vivo en una vivienda pequeña o en condiciones de hacinamiento?</vt:lpstr>
      <vt:lpstr>¿Qué puedo hacer para prevenir el contagio en tiempos de COVID-19 si vivo en una vivienda pequeña o en condiciones de hacinamiento?</vt:lpstr>
      <vt:lpstr>2. Residencias Sanitarias.</vt:lpstr>
      <vt:lpstr>Residencia Sanitaria ¿Qué es?</vt:lpstr>
      <vt:lpstr>Presentación de PowerPoint</vt:lpstr>
      <vt:lpstr>Residencia Sanitaria ¿Cómo funciona?</vt:lpstr>
      <vt:lpstr>Residencia Sanitaria ¿Cómo puedo acceder a esta opción?</vt:lpstr>
      <vt:lpstr>Residencia Sanitaria ¿Es gratis?</vt:lpstr>
      <vt:lpstr>Medios de Verificación y Fuentes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2019</dc:title>
  <dc:creator>MACIEL SALINAS</dc:creator>
  <cp:lastModifiedBy>Yoga 720</cp:lastModifiedBy>
  <cp:revision>181</cp:revision>
  <dcterms:created xsi:type="dcterms:W3CDTF">2019-03-25T18:47:59Z</dcterms:created>
  <dcterms:modified xsi:type="dcterms:W3CDTF">2020-06-23T23:16:32Z</dcterms:modified>
</cp:coreProperties>
</file>