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7" r:id="rId3"/>
    <p:sldId id="332" r:id="rId4"/>
    <p:sldId id="346" r:id="rId5"/>
    <p:sldId id="292" r:id="rId6"/>
    <p:sldId id="349" r:id="rId7"/>
    <p:sldId id="363" r:id="rId8"/>
    <p:sldId id="364" r:id="rId9"/>
    <p:sldId id="370" r:id="rId10"/>
    <p:sldId id="365" r:id="rId11"/>
    <p:sldId id="362" r:id="rId12"/>
    <p:sldId id="361" r:id="rId13"/>
    <p:sldId id="371" r:id="rId14"/>
    <p:sldId id="379" r:id="rId15"/>
    <p:sldId id="381" r:id="rId16"/>
    <p:sldId id="382" r:id="rId17"/>
    <p:sldId id="383" r:id="rId18"/>
    <p:sldId id="384" r:id="rId19"/>
    <p:sldId id="385" r:id="rId20"/>
    <p:sldId id="386" r:id="rId21"/>
    <p:sldId id="393" r:id="rId22"/>
    <p:sldId id="392" r:id="rId23"/>
    <p:sldId id="391" r:id="rId24"/>
    <p:sldId id="396" r:id="rId25"/>
    <p:sldId id="395" r:id="rId26"/>
    <p:sldId id="394" r:id="rId27"/>
    <p:sldId id="367" r:id="rId28"/>
    <p:sldId id="366" r:id="rId29"/>
    <p:sldId id="397" r:id="rId30"/>
    <p:sldId id="351" r:id="rId31"/>
    <p:sldId id="352" r:id="rId32"/>
    <p:sldId id="354" r:id="rId33"/>
    <p:sldId id="353" r:id="rId34"/>
    <p:sldId id="350" r:id="rId35"/>
    <p:sldId id="373" r:id="rId36"/>
    <p:sldId id="398" r:id="rId37"/>
    <p:sldId id="402" r:id="rId38"/>
    <p:sldId id="400" r:id="rId39"/>
    <p:sldId id="399" r:id="rId40"/>
    <p:sldId id="403" r:id="rId41"/>
    <p:sldId id="404" r:id="rId42"/>
    <p:sldId id="406" r:id="rId43"/>
    <p:sldId id="405" r:id="rId44"/>
    <p:sldId id="407" r:id="rId45"/>
    <p:sldId id="401" r:id="rId46"/>
    <p:sldId id="344" r:id="rId47"/>
    <p:sldId id="343" r:id="rId48"/>
    <p:sldId id="347" r:id="rId49"/>
    <p:sldId id="356" r:id="rId50"/>
    <p:sldId id="375" r:id="rId51"/>
    <p:sldId id="357" r:id="rId52"/>
    <p:sldId id="358" r:id="rId53"/>
    <p:sldId id="360" r:id="rId54"/>
    <p:sldId id="359" r:id="rId55"/>
    <p:sldId id="372" r:id="rId56"/>
    <p:sldId id="369" r:id="rId57"/>
    <p:sldId id="333" r:id="rId58"/>
    <p:sldId id="377" r:id="rId59"/>
    <p:sldId id="408" r:id="rId60"/>
    <p:sldId id="378" r:id="rId61"/>
    <p:sldId id="374" r:id="rId62"/>
    <p:sldId id="368" r:id="rId6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ilia" initials="O" lastIdx="1" clrIdx="0">
    <p:extLst>
      <p:ext uri="{19B8F6BF-5375-455C-9EA6-DF929625EA0E}">
        <p15:presenceInfo xmlns:p15="http://schemas.microsoft.com/office/powerpoint/2012/main" userId="Ot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6224" autoAdjust="0"/>
  </p:normalViewPr>
  <p:slideViewPr>
    <p:cSldViewPr>
      <p:cViewPr varScale="1">
        <p:scale>
          <a:sx n="72" d="100"/>
          <a:sy n="72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F9F1E-7B51-43E6-A0E2-06446AB805CD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D22EC22-BD4B-4F7E-8F2B-8AD9A9E5714F}">
      <dgm:prSet phldrT="[Texto]"/>
      <dgm:spPr/>
      <dgm:t>
        <a:bodyPr/>
        <a:lstStyle/>
        <a:p>
          <a:r>
            <a:rPr lang="es-MX" b="1" dirty="0"/>
            <a:t>Ingresar solicitud en el Portal de Servicios, incluyendo toda la documentación asociada.</a:t>
          </a:r>
          <a:endParaRPr lang="es-CL" b="1" dirty="0"/>
        </a:p>
      </dgm:t>
    </dgm:pt>
    <dgm:pt modelId="{95BD2410-3D23-46F1-96B5-8146F309CBE4}" type="parTrans" cxnId="{6F96DE8A-0C8E-48C4-9E4F-7737C8334868}">
      <dgm:prSet/>
      <dgm:spPr/>
      <dgm:t>
        <a:bodyPr/>
        <a:lstStyle/>
        <a:p>
          <a:endParaRPr lang="es-CL"/>
        </a:p>
      </dgm:t>
    </dgm:pt>
    <dgm:pt modelId="{A584C754-E31F-406D-ACFA-E89BF9CB6C03}" type="sibTrans" cxnId="{6F96DE8A-0C8E-48C4-9E4F-7737C8334868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 b="1"/>
        </a:p>
      </dgm:t>
    </dgm:pt>
    <dgm:pt modelId="{E0AA0FEB-856D-434F-AA42-CFC05499882E}">
      <dgm:prSet phldrT="[Texto]"/>
      <dgm:spPr/>
      <dgm:t>
        <a:bodyPr/>
        <a:lstStyle/>
        <a:p>
          <a:r>
            <a:rPr lang="es-MX" dirty="0"/>
            <a:t>RRHH realiza la Confección de Convenio a Honorarios. </a:t>
          </a:r>
          <a:endParaRPr lang="es-CL" dirty="0"/>
        </a:p>
      </dgm:t>
    </dgm:pt>
    <dgm:pt modelId="{9D5A4CB0-32D7-4835-8D7A-8F59F411F19E}" type="parTrans" cxnId="{4593585D-25D7-4F72-9843-9B7024027023}">
      <dgm:prSet/>
      <dgm:spPr/>
      <dgm:t>
        <a:bodyPr/>
        <a:lstStyle/>
        <a:p>
          <a:endParaRPr lang="es-CL"/>
        </a:p>
      </dgm:t>
    </dgm:pt>
    <dgm:pt modelId="{80DB69FF-8B12-4B9C-A3D4-52196F37A450}" type="sibTrans" cxnId="{4593585D-25D7-4F72-9843-9B7024027023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44138549-C5DA-4534-A7D9-EFDB7873B649}">
      <dgm:prSet phldrT="[Texto]"/>
      <dgm:spPr/>
      <dgm:t>
        <a:bodyPr/>
        <a:lstStyle/>
        <a:p>
          <a:r>
            <a:rPr lang="es-MX" dirty="0"/>
            <a:t>Firma de convenio y subida a portal</a:t>
          </a:r>
          <a:endParaRPr lang="es-CL" dirty="0"/>
        </a:p>
      </dgm:t>
    </dgm:pt>
    <dgm:pt modelId="{AB03E29F-B2EA-4289-ADF3-06979FAA5907}" type="parTrans" cxnId="{A0E36DAD-970E-4314-B75D-DA4C8348D987}">
      <dgm:prSet/>
      <dgm:spPr/>
      <dgm:t>
        <a:bodyPr/>
        <a:lstStyle/>
        <a:p>
          <a:endParaRPr lang="es-CL"/>
        </a:p>
      </dgm:t>
    </dgm:pt>
    <dgm:pt modelId="{1273A1CF-4155-4578-B458-37474D516472}" type="sibTrans" cxnId="{A0E36DAD-970E-4314-B75D-DA4C8348D987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4E17CFBA-4B56-4CD3-BD83-5EE342214230}">
      <dgm:prSet/>
      <dgm:spPr/>
      <dgm:t>
        <a:bodyPr/>
        <a:lstStyle/>
        <a:p>
          <a:r>
            <a:rPr lang="es-CL" dirty="0"/>
            <a:t>Confección de Decreto</a:t>
          </a:r>
        </a:p>
      </dgm:t>
    </dgm:pt>
    <dgm:pt modelId="{348B0F05-E15D-438E-AE08-F025FA4BB7B1}" type="parTrans" cxnId="{C467282D-BC3B-42C7-B350-7E42B6E90370}">
      <dgm:prSet/>
      <dgm:spPr/>
      <dgm:t>
        <a:bodyPr/>
        <a:lstStyle/>
        <a:p>
          <a:endParaRPr lang="es-CL"/>
        </a:p>
      </dgm:t>
    </dgm:pt>
    <dgm:pt modelId="{6503A9D9-BD05-4C12-B900-E54B93F67C66}" type="sibTrans" cxnId="{C467282D-BC3B-42C7-B350-7E42B6E90370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00E76121-C0C9-465A-A852-DF7E4815AA86}">
      <dgm:prSet/>
      <dgm:spPr/>
      <dgm:t>
        <a:bodyPr/>
        <a:lstStyle/>
        <a:p>
          <a:r>
            <a:rPr lang="es-MX" dirty="0"/>
            <a:t>Decreto + Convenio + Formulario prestación FIRMA autoridades</a:t>
          </a:r>
          <a:endParaRPr lang="es-CL" dirty="0"/>
        </a:p>
      </dgm:t>
    </dgm:pt>
    <dgm:pt modelId="{82A4F615-358D-4C21-B747-E4D5167038E9}" type="parTrans" cxnId="{BBFD30CA-AB53-44DF-A94E-6C3238E4048F}">
      <dgm:prSet/>
      <dgm:spPr/>
      <dgm:t>
        <a:bodyPr/>
        <a:lstStyle/>
        <a:p>
          <a:endParaRPr lang="es-CL"/>
        </a:p>
      </dgm:t>
    </dgm:pt>
    <dgm:pt modelId="{AE28E427-396C-4389-9EAE-2145EC5E263B}" type="sibTrans" cxnId="{BBFD30CA-AB53-44DF-A94E-6C3238E4048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A1BCB992-E414-4C18-BE7E-E1777D41BC24}">
      <dgm:prSet/>
      <dgm:spPr/>
      <dgm:t>
        <a:bodyPr/>
        <a:lstStyle/>
        <a:p>
          <a:r>
            <a:rPr lang="es-MX" dirty="0"/>
            <a:t>Decreto + Convenio + Formulario prestación FIRMA autoridades</a:t>
          </a:r>
          <a:endParaRPr lang="es-CL" dirty="0"/>
        </a:p>
      </dgm:t>
    </dgm:pt>
    <dgm:pt modelId="{65E71229-103C-4D52-9B93-4A3580D54CCF}" type="parTrans" cxnId="{F7A0404D-8B35-4257-88CD-7BFEA0C17B76}">
      <dgm:prSet/>
      <dgm:spPr/>
      <dgm:t>
        <a:bodyPr/>
        <a:lstStyle/>
        <a:p>
          <a:endParaRPr lang="es-CL"/>
        </a:p>
      </dgm:t>
    </dgm:pt>
    <dgm:pt modelId="{E4B35699-8283-4FC4-90CD-C678A9D2BD7B}" type="sibTrans" cxnId="{F7A0404D-8B35-4257-88CD-7BFEA0C17B76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D6ED5D55-4718-45BD-B2FC-EA9666F8913B}">
      <dgm:prSet/>
      <dgm:spPr/>
      <dgm:t>
        <a:bodyPr/>
        <a:lstStyle/>
        <a:p>
          <a:r>
            <a:rPr lang="es-MX"/>
            <a:t>Decreto + Convenio + Documentación firmada  se envía a Contraloría Interna</a:t>
          </a:r>
          <a:endParaRPr lang="es-CL"/>
        </a:p>
      </dgm:t>
    </dgm:pt>
    <dgm:pt modelId="{C2D2292D-D846-48E0-BC86-E40DE945D8E3}" type="parTrans" cxnId="{28BE070F-62F6-4B31-88DE-2D830D6EC7B8}">
      <dgm:prSet/>
      <dgm:spPr/>
      <dgm:t>
        <a:bodyPr/>
        <a:lstStyle/>
        <a:p>
          <a:endParaRPr lang="es-CL"/>
        </a:p>
      </dgm:t>
    </dgm:pt>
    <dgm:pt modelId="{671738CB-3839-456F-9CE4-11B7A503DD8E}" type="sibTrans" cxnId="{28BE070F-62F6-4B31-88DE-2D830D6EC7B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9B5483FD-5DE2-4A52-A482-7E8EF9059421}">
      <dgm:prSet/>
      <dgm:spPr/>
      <dgm:t>
        <a:bodyPr/>
        <a:lstStyle/>
        <a:p>
          <a:r>
            <a:rPr lang="es-MX"/>
            <a:t>Control de Legalidad Contraloría Interna</a:t>
          </a:r>
          <a:endParaRPr lang="es-CL"/>
        </a:p>
      </dgm:t>
    </dgm:pt>
    <dgm:pt modelId="{77EAA3D7-22C6-4E7A-AF23-76A2A71D58AB}" type="parTrans" cxnId="{A994E018-9EEA-4C95-B566-DA3B7F1EB9F4}">
      <dgm:prSet/>
      <dgm:spPr/>
      <dgm:t>
        <a:bodyPr/>
        <a:lstStyle/>
        <a:p>
          <a:endParaRPr lang="es-CL"/>
        </a:p>
      </dgm:t>
    </dgm:pt>
    <dgm:pt modelId="{C2575D9C-E5BD-4670-BB49-F678233EA73F}" type="sibTrans" cxnId="{A994E018-9EEA-4C95-B566-DA3B7F1EB9F4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DF105895-FE1C-491F-95D8-E8899410AB15}">
      <dgm:prSet/>
      <dgm:spPr/>
      <dgm:t>
        <a:bodyPr/>
        <a:lstStyle/>
        <a:p>
          <a:r>
            <a:rPr lang="es-MX"/>
            <a:t>Generación Boleta de Honorarios más informe de ejecución de labores</a:t>
          </a:r>
          <a:endParaRPr lang="es-CL"/>
        </a:p>
      </dgm:t>
    </dgm:pt>
    <dgm:pt modelId="{2AD6971D-3C60-4266-B389-AF6A162B554F}" type="parTrans" cxnId="{83A48B2E-3AA9-48F9-9462-ECF0C6A614B2}">
      <dgm:prSet/>
      <dgm:spPr/>
      <dgm:t>
        <a:bodyPr/>
        <a:lstStyle/>
        <a:p>
          <a:endParaRPr lang="es-CL"/>
        </a:p>
      </dgm:t>
    </dgm:pt>
    <dgm:pt modelId="{B9E547AD-950C-478D-A285-8C23C1EF6D47}" type="sibTrans" cxnId="{83A48B2E-3AA9-48F9-9462-ECF0C6A614B2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L"/>
        </a:p>
      </dgm:t>
    </dgm:pt>
    <dgm:pt modelId="{8303CA29-8B6A-48CA-ABE9-D859D56EB4C1}">
      <dgm:prSet/>
      <dgm:spPr/>
      <dgm:t>
        <a:bodyPr/>
        <a:lstStyle/>
        <a:p>
          <a:r>
            <a:rPr lang="es-MX" b="1" dirty="0"/>
            <a:t>Generación de Pago al prestador del servicios</a:t>
          </a:r>
          <a:endParaRPr lang="es-CL" b="1" dirty="0"/>
        </a:p>
      </dgm:t>
    </dgm:pt>
    <dgm:pt modelId="{E8C4F3B3-4A50-4787-94A8-9143E8CD419A}" type="parTrans" cxnId="{A4045131-9265-409B-9932-32977589F1B3}">
      <dgm:prSet/>
      <dgm:spPr/>
      <dgm:t>
        <a:bodyPr/>
        <a:lstStyle/>
        <a:p>
          <a:endParaRPr lang="es-CL"/>
        </a:p>
      </dgm:t>
    </dgm:pt>
    <dgm:pt modelId="{3A6C478B-76C5-4BCC-8AD4-7C2B56F9140C}" type="sibTrans" cxnId="{A4045131-9265-409B-9932-32977589F1B3}">
      <dgm:prSet/>
      <dgm:spPr/>
      <dgm:t>
        <a:bodyPr/>
        <a:lstStyle/>
        <a:p>
          <a:endParaRPr lang="es-CL"/>
        </a:p>
      </dgm:t>
    </dgm:pt>
    <dgm:pt modelId="{7B8C903D-78A1-4A56-93B9-AC1A37AA4837}" type="pres">
      <dgm:prSet presAssocID="{493F9F1E-7B51-43E6-A0E2-06446AB805CD}" presName="Name0" presStyleCnt="0">
        <dgm:presLayoutVars>
          <dgm:dir/>
          <dgm:resizeHandles val="exact"/>
        </dgm:presLayoutVars>
      </dgm:prSet>
      <dgm:spPr/>
    </dgm:pt>
    <dgm:pt modelId="{C168E29F-29A9-4324-A881-D5F507BA7612}" type="pres">
      <dgm:prSet presAssocID="{AD22EC22-BD4B-4F7E-8F2B-8AD9A9E5714F}" presName="node" presStyleLbl="node1" presStyleIdx="0" presStyleCnt="10">
        <dgm:presLayoutVars>
          <dgm:bulletEnabled val="1"/>
        </dgm:presLayoutVars>
      </dgm:prSet>
      <dgm:spPr/>
    </dgm:pt>
    <dgm:pt modelId="{B386EA05-50FC-4A23-BAFD-052482253D32}" type="pres">
      <dgm:prSet presAssocID="{A584C754-E31F-406D-ACFA-E89BF9CB6C03}" presName="sibTrans" presStyleLbl="sibTrans1D1" presStyleIdx="0" presStyleCnt="9"/>
      <dgm:spPr/>
    </dgm:pt>
    <dgm:pt modelId="{419DAF59-226B-4956-866B-35361A57B7C2}" type="pres">
      <dgm:prSet presAssocID="{A584C754-E31F-406D-ACFA-E89BF9CB6C03}" presName="connectorText" presStyleLbl="sibTrans1D1" presStyleIdx="0" presStyleCnt="9"/>
      <dgm:spPr/>
    </dgm:pt>
    <dgm:pt modelId="{E9699D9A-9222-4A8B-A3A4-6B37AFAF0689}" type="pres">
      <dgm:prSet presAssocID="{E0AA0FEB-856D-434F-AA42-CFC05499882E}" presName="node" presStyleLbl="node1" presStyleIdx="1" presStyleCnt="10">
        <dgm:presLayoutVars>
          <dgm:bulletEnabled val="1"/>
        </dgm:presLayoutVars>
      </dgm:prSet>
      <dgm:spPr/>
    </dgm:pt>
    <dgm:pt modelId="{970F4A98-1FAB-4BD2-92FD-12683208BA2F}" type="pres">
      <dgm:prSet presAssocID="{80DB69FF-8B12-4B9C-A3D4-52196F37A450}" presName="sibTrans" presStyleLbl="sibTrans1D1" presStyleIdx="1" presStyleCnt="9"/>
      <dgm:spPr/>
    </dgm:pt>
    <dgm:pt modelId="{BCA95E51-A268-4B83-B70F-B1E7B8601487}" type="pres">
      <dgm:prSet presAssocID="{80DB69FF-8B12-4B9C-A3D4-52196F37A450}" presName="connectorText" presStyleLbl="sibTrans1D1" presStyleIdx="1" presStyleCnt="9"/>
      <dgm:spPr/>
    </dgm:pt>
    <dgm:pt modelId="{6D5ED639-F2D8-48A4-88AF-967B97BAC42B}" type="pres">
      <dgm:prSet presAssocID="{44138549-C5DA-4534-A7D9-EFDB7873B649}" presName="node" presStyleLbl="node1" presStyleIdx="2" presStyleCnt="10">
        <dgm:presLayoutVars>
          <dgm:bulletEnabled val="1"/>
        </dgm:presLayoutVars>
      </dgm:prSet>
      <dgm:spPr/>
    </dgm:pt>
    <dgm:pt modelId="{B6C8E9BC-0BA3-4528-BC5B-F58E3C57D659}" type="pres">
      <dgm:prSet presAssocID="{1273A1CF-4155-4578-B458-37474D516472}" presName="sibTrans" presStyleLbl="sibTrans1D1" presStyleIdx="2" presStyleCnt="9"/>
      <dgm:spPr/>
    </dgm:pt>
    <dgm:pt modelId="{C559FE4F-434A-4878-B9F8-052B38D6B3C5}" type="pres">
      <dgm:prSet presAssocID="{1273A1CF-4155-4578-B458-37474D516472}" presName="connectorText" presStyleLbl="sibTrans1D1" presStyleIdx="2" presStyleCnt="9"/>
      <dgm:spPr/>
    </dgm:pt>
    <dgm:pt modelId="{7B04E0A8-1CA3-4508-84AC-C3C98C2A2425}" type="pres">
      <dgm:prSet presAssocID="{4E17CFBA-4B56-4CD3-BD83-5EE342214230}" presName="node" presStyleLbl="node1" presStyleIdx="3" presStyleCnt="10">
        <dgm:presLayoutVars>
          <dgm:bulletEnabled val="1"/>
        </dgm:presLayoutVars>
      </dgm:prSet>
      <dgm:spPr/>
    </dgm:pt>
    <dgm:pt modelId="{F3738060-3437-4D5A-AB8E-DCFC8BCCF197}" type="pres">
      <dgm:prSet presAssocID="{6503A9D9-BD05-4C12-B900-E54B93F67C66}" presName="sibTrans" presStyleLbl="sibTrans1D1" presStyleIdx="3" presStyleCnt="9"/>
      <dgm:spPr/>
    </dgm:pt>
    <dgm:pt modelId="{5936D966-EE5E-4ACA-9E39-43C13BCC1536}" type="pres">
      <dgm:prSet presAssocID="{6503A9D9-BD05-4C12-B900-E54B93F67C66}" presName="connectorText" presStyleLbl="sibTrans1D1" presStyleIdx="3" presStyleCnt="9"/>
      <dgm:spPr/>
    </dgm:pt>
    <dgm:pt modelId="{08615DA1-6816-4C09-BA51-EF59DBEE3BE1}" type="pres">
      <dgm:prSet presAssocID="{A1BCB992-E414-4C18-BE7E-E1777D41BC24}" presName="node" presStyleLbl="node1" presStyleIdx="4" presStyleCnt="10">
        <dgm:presLayoutVars>
          <dgm:bulletEnabled val="1"/>
        </dgm:presLayoutVars>
      </dgm:prSet>
      <dgm:spPr/>
    </dgm:pt>
    <dgm:pt modelId="{A699E3BC-6736-4098-83EE-96A44BFA2B4D}" type="pres">
      <dgm:prSet presAssocID="{E4B35699-8283-4FC4-90CD-C678A9D2BD7B}" presName="sibTrans" presStyleLbl="sibTrans1D1" presStyleIdx="4" presStyleCnt="9"/>
      <dgm:spPr/>
    </dgm:pt>
    <dgm:pt modelId="{7ECF1834-B1F1-4991-B4BD-DDA58AD2307A}" type="pres">
      <dgm:prSet presAssocID="{E4B35699-8283-4FC4-90CD-C678A9D2BD7B}" presName="connectorText" presStyleLbl="sibTrans1D1" presStyleIdx="4" presStyleCnt="9"/>
      <dgm:spPr/>
    </dgm:pt>
    <dgm:pt modelId="{88CCE542-91D1-40EE-87E3-C0D61621AC91}" type="pres">
      <dgm:prSet presAssocID="{00E76121-C0C9-465A-A852-DF7E4815AA86}" presName="node" presStyleLbl="node1" presStyleIdx="5" presStyleCnt="10">
        <dgm:presLayoutVars>
          <dgm:bulletEnabled val="1"/>
        </dgm:presLayoutVars>
      </dgm:prSet>
      <dgm:spPr/>
    </dgm:pt>
    <dgm:pt modelId="{AF364449-2521-4B26-A4FD-E23D2F3AF1E7}" type="pres">
      <dgm:prSet presAssocID="{AE28E427-396C-4389-9EAE-2145EC5E263B}" presName="sibTrans" presStyleLbl="sibTrans1D1" presStyleIdx="5" presStyleCnt="9"/>
      <dgm:spPr/>
    </dgm:pt>
    <dgm:pt modelId="{D63991C3-C96C-4176-AEA7-BE68E78583D5}" type="pres">
      <dgm:prSet presAssocID="{AE28E427-396C-4389-9EAE-2145EC5E263B}" presName="connectorText" presStyleLbl="sibTrans1D1" presStyleIdx="5" presStyleCnt="9"/>
      <dgm:spPr/>
    </dgm:pt>
    <dgm:pt modelId="{FE1E4A0A-CCE0-449D-B288-6C0E4F6EC19C}" type="pres">
      <dgm:prSet presAssocID="{D6ED5D55-4718-45BD-B2FC-EA9666F8913B}" presName="node" presStyleLbl="node1" presStyleIdx="6" presStyleCnt="10">
        <dgm:presLayoutVars>
          <dgm:bulletEnabled val="1"/>
        </dgm:presLayoutVars>
      </dgm:prSet>
      <dgm:spPr/>
    </dgm:pt>
    <dgm:pt modelId="{264F0250-35FA-4D4D-BC74-3E4180C42181}" type="pres">
      <dgm:prSet presAssocID="{671738CB-3839-456F-9CE4-11B7A503DD8E}" presName="sibTrans" presStyleLbl="sibTrans1D1" presStyleIdx="6" presStyleCnt="9"/>
      <dgm:spPr/>
    </dgm:pt>
    <dgm:pt modelId="{020777D2-1048-461D-9143-5ABEFB8F37EE}" type="pres">
      <dgm:prSet presAssocID="{671738CB-3839-456F-9CE4-11B7A503DD8E}" presName="connectorText" presStyleLbl="sibTrans1D1" presStyleIdx="6" presStyleCnt="9"/>
      <dgm:spPr/>
    </dgm:pt>
    <dgm:pt modelId="{B8867044-0125-4126-9D46-A6BF3FFDD88C}" type="pres">
      <dgm:prSet presAssocID="{9B5483FD-5DE2-4A52-A482-7E8EF9059421}" presName="node" presStyleLbl="node1" presStyleIdx="7" presStyleCnt="10">
        <dgm:presLayoutVars>
          <dgm:bulletEnabled val="1"/>
        </dgm:presLayoutVars>
      </dgm:prSet>
      <dgm:spPr/>
    </dgm:pt>
    <dgm:pt modelId="{EF0012D2-7F49-4240-879A-3B9D3DB24D17}" type="pres">
      <dgm:prSet presAssocID="{C2575D9C-E5BD-4670-BB49-F678233EA73F}" presName="sibTrans" presStyleLbl="sibTrans1D1" presStyleIdx="7" presStyleCnt="9"/>
      <dgm:spPr/>
    </dgm:pt>
    <dgm:pt modelId="{F6D05DCE-93C4-4119-AE00-3D951D54B5FB}" type="pres">
      <dgm:prSet presAssocID="{C2575D9C-E5BD-4670-BB49-F678233EA73F}" presName="connectorText" presStyleLbl="sibTrans1D1" presStyleIdx="7" presStyleCnt="9"/>
      <dgm:spPr/>
    </dgm:pt>
    <dgm:pt modelId="{6AF63F27-DFD0-4EBC-893B-DC0D98AC39AC}" type="pres">
      <dgm:prSet presAssocID="{DF105895-FE1C-491F-95D8-E8899410AB15}" presName="node" presStyleLbl="node1" presStyleIdx="8" presStyleCnt="10">
        <dgm:presLayoutVars>
          <dgm:bulletEnabled val="1"/>
        </dgm:presLayoutVars>
      </dgm:prSet>
      <dgm:spPr/>
    </dgm:pt>
    <dgm:pt modelId="{C92CAE78-75BD-4B99-877A-0F552C009E2B}" type="pres">
      <dgm:prSet presAssocID="{B9E547AD-950C-478D-A285-8C23C1EF6D47}" presName="sibTrans" presStyleLbl="sibTrans1D1" presStyleIdx="8" presStyleCnt="9"/>
      <dgm:spPr/>
    </dgm:pt>
    <dgm:pt modelId="{A64504FA-D9AA-4E16-929A-FC4D00D280D1}" type="pres">
      <dgm:prSet presAssocID="{B9E547AD-950C-478D-A285-8C23C1EF6D47}" presName="connectorText" presStyleLbl="sibTrans1D1" presStyleIdx="8" presStyleCnt="9"/>
      <dgm:spPr/>
    </dgm:pt>
    <dgm:pt modelId="{09B564BF-4462-457C-8652-7E43B965352E}" type="pres">
      <dgm:prSet presAssocID="{8303CA29-8B6A-48CA-ABE9-D859D56EB4C1}" presName="node" presStyleLbl="node1" presStyleIdx="9" presStyleCnt="10">
        <dgm:presLayoutVars>
          <dgm:bulletEnabled val="1"/>
        </dgm:presLayoutVars>
      </dgm:prSet>
      <dgm:spPr/>
    </dgm:pt>
  </dgm:ptLst>
  <dgm:cxnLst>
    <dgm:cxn modelId="{F94BE005-8ACE-4ECD-9031-AEED4CA0EC3E}" type="presOf" srcId="{6503A9D9-BD05-4C12-B900-E54B93F67C66}" destId="{F3738060-3437-4D5A-AB8E-DCFC8BCCF197}" srcOrd="0" destOrd="0" presId="urn:microsoft.com/office/officeart/2005/8/layout/bProcess3"/>
    <dgm:cxn modelId="{28BE070F-62F6-4B31-88DE-2D830D6EC7B8}" srcId="{493F9F1E-7B51-43E6-A0E2-06446AB805CD}" destId="{D6ED5D55-4718-45BD-B2FC-EA9666F8913B}" srcOrd="6" destOrd="0" parTransId="{C2D2292D-D846-48E0-BC86-E40DE945D8E3}" sibTransId="{671738CB-3839-456F-9CE4-11B7A503DD8E}"/>
    <dgm:cxn modelId="{03973315-6400-4C36-A07F-A4811874DB5F}" type="presOf" srcId="{D6ED5D55-4718-45BD-B2FC-EA9666F8913B}" destId="{FE1E4A0A-CCE0-449D-B288-6C0E4F6EC19C}" srcOrd="0" destOrd="0" presId="urn:microsoft.com/office/officeart/2005/8/layout/bProcess3"/>
    <dgm:cxn modelId="{D022AB16-73B1-4F66-90E8-0DE21F483257}" type="presOf" srcId="{4E17CFBA-4B56-4CD3-BD83-5EE342214230}" destId="{7B04E0A8-1CA3-4508-84AC-C3C98C2A2425}" srcOrd="0" destOrd="0" presId="urn:microsoft.com/office/officeart/2005/8/layout/bProcess3"/>
    <dgm:cxn modelId="{A994E018-9EEA-4C95-B566-DA3B7F1EB9F4}" srcId="{493F9F1E-7B51-43E6-A0E2-06446AB805CD}" destId="{9B5483FD-5DE2-4A52-A482-7E8EF9059421}" srcOrd="7" destOrd="0" parTransId="{77EAA3D7-22C6-4E7A-AF23-76A2A71D58AB}" sibTransId="{C2575D9C-E5BD-4670-BB49-F678233EA73F}"/>
    <dgm:cxn modelId="{AEE5C61D-E758-4F36-A1A1-77F44F0823D2}" type="presOf" srcId="{1273A1CF-4155-4578-B458-37474D516472}" destId="{B6C8E9BC-0BA3-4528-BC5B-F58E3C57D659}" srcOrd="0" destOrd="0" presId="urn:microsoft.com/office/officeart/2005/8/layout/bProcess3"/>
    <dgm:cxn modelId="{C467282D-BC3B-42C7-B350-7E42B6E90370}" srcId="{493F9F1E-7B51-43E6-A0E2-06446AB805CD}" destId="{4E17CFBA-4B56-4CD3-BD83-5EE342214230}" srcOrd="3" destOrd="0" parTransId="{348B0F05-E15D-438E-AE08-F025FA4BB7B1}" sibTransId="{6503A9D9-BD05-4C12-B900-E54B93F67C66}"/>
    <dgm:cxn modelId="{83A48B2E-3AA9-48F9-9462-ECF0C6A614B2}" srcId="{493F9F1E-7B51-43E6-A0E2-06446AB805CD}" destId="{DF105895-FE1C-491F-95D8-E8899410AB15}" srcOrd="8" destOrd="0" parTransId="{2AD6971D-3C60-4266-B389-AF6A162B554F}" sibTransId="{B9E547AD-950C-478D-A285-8C23C1EF6D47}"/>
    <dgm:cxn modelId="{A4045131-9265-409B-9932-32977589F1B3}" srcId="{493F9F1E-7B51-43E6-A0E2-06446AB805CD}" destId="{8303CA29-8B6A-48CA-ABE9-D859D56EB4C1}" srcOrd="9" destOrd="0" parTransId="{E8C4F3B3-4A50-4787-94A8-9143E8CD419A}" sibTransId="{3A6C478B-76C5-4BCC-8AD4-7C2B56F9140C}"/>
    <dgm:cxn modelId="{785BFE31-A378-4001-8C88-FA4277C5258D}" type="presOf" srcId="{6503A9D9-BD05-4C12-B900-E54B93F67C66}" destId="{5936D966-EE5E-4ACA-9E39-43C13BCC1536}" srcOrd="1" destOrd="0" presId="urn:microsoft.com/office/officeart/2005/8/layout/bProcess3"/>
    <dgm:cxn modelId="{3F169A3D-73FE-495E-9C4C-E5BF829247F6}" type="presOf" srcId="{9B5483FD-5DE2-4A52-A482-7E8EF9059421}" destId="{B8867044-0125-4126-9D46-A6BF3FFDD88C}" srcOrd="0" destOrd="0" presId="urn:microsoft.com/office/officeart/2005/8/layout/bProcess3"/>
    <dgm:cxn modelId="{4593585D-25D7-4F72-9843-9B7024027023}" srcId="{493F9F1E-7B51-43E6-A0E2-06446AB805CD}" destId="{E0AA0FEB-856D-434F-AA42-CFC05499882E}" srcOrd="1" destOrd="0" parTransId="{9D5A4CB0-32D7-4835-8D7A-8F59F411F19E}" sibTransId="{80DB69FF-8B12-4B9C-A3D4-52196F37A450}"/>
    <dgm:cxn modelId="{EF3F1F5E-49E2-4C52-BD00-964A21C1F066}" type="presOf" srcId="{AD22EC22-BD4B-4F7E-8F2B-8AD9A9E5714F}" destId="{C168E29F-29A9-4324-A881-D5F507BA7612}" srcOrd="0" destOrd="0" presId="urn:microsoft.com/office/officeart/2005/8/layout/bProcess3"/>
    <dgm:cxn modelId="{5D9E0E61-70FF-4F87-9112-E7FDA05A1C5F}" type="presOf" srcId="{E0AA0FEB-856D-434F-AA42-CFC05499882E}" destId="{E9699D9A-9222-4A8B-A3A4-6B37AFAF0689}" srcOrd="0" destOrd="0" presId="urn:microsoft.com/office/officeart/2005/8/layout/bProcess3"/>
    <dgm:cxn modelId="{D0496E43-D5F7-460A-8040-330FB609639E}" type="presOf" srcId="{8303CA29-8B6A-48CA-ABE9-D859D56EB4C1}" destId="{09B564BF-4462-457C-8652-7E43B965352E}" srcOrd="0" destOrd="0" presId="urn:microsoft.com/office/officeart/2005/8/layout/bProcess3"/>
    <dgm:cxn modelId="{F7A0404D-8B35-4257-88CD-7BFEA0C17B76}" srcId="{493F9F1E-7B51-43E6-A0E2-06446AB805CD}" destId="{A1BCB992-E414-4C18-BE7E-E1777D41BC24}" srcOrd="4" destOrd="0" parTransId="{65E71229-103C-4D52-9B93-4A3580D54CCF}" sibTransId="{E4B35699-8283-4FC4-90CD-C678A9D2BD7B}"/>
    <dgm:cxn modelId="{636AA54E-C45B-49C2-85B1-51447192C209}" type="presOf" srcId="{1273A1CF-4155-4578-B458-37474D516472}" destId="{C559FE4F-434A-4878-B9F8-052B38D6B3C5}" srcOrd="1" destOrd="0" presId="urn:microsoft.com/office/officeart/2005/8/layout/bProcess3"/>
    <dgm:cxn modelId="{BC933F7B-BDDF-43D1-91BD-16051F4BBF6D}" type="presOf" srcId="{AE28E427-396C-4389-9EAE-2145EC5E263B}" destId="{D63991C3-C96C-4176-AEA7-BE68E78583D5}" srcOrd="1" destOrd="0" presId="urn:microsoft.com/office/officeart/2005/8/layout/bProcess3"/>
    <dgm:cxn modelId="{15FDD37F-BA7C-4EBE-8E12-C9BBEB00196E}" type="presOf" srcId="{00E76121-C0C9-465A-A852-DF7E4815AA86}" destId="{88CCE542-91D1-40EE-87E3-C0D61621AC91}" srcOrd="0" destOrd="0" presId="urn:microsoft.com/office/officeart/2005/8/layout/bProcess3"/>
    <dgm:cxn modelId="{07A1F680-CA5C-4FA5-8AD7-F77585443366}" type="presOf" srcId="{E4B35699-8283-4FC4-90CD-C678A9D2BD7B}" destId="{7ECF1834-B1F1-4991-B4BD-DDA58AD2307A}" srcOrd="1" destOrd="0" presId="urn:microsoft.com/office/officeart/2005/8/layout/bProcess3"/>
    <dgm:cxn modelId="{FC73F083-B637-4AAC-A610-B9DFC219256B}" type="presOf" srcId="{A584C754-E31F-406D-ACFA-E89BF9CB6C03}" destId="{419DAF59-226B-4956-866B-35361A57B7C2}" srcOrd="1" destOrd="0" presId="urn:microsoft.com/office/officeart/2005/8/layout/bProcess3"/>
    <dgm:cxn modelId="{798A8D89-784C-45F9-8E68-EDC9D24CD16C}" type="presOf" srcId="{C2575D9C-E5BD-4670-BB49-F678233EA73F}" destId="{EF0012D2-7F49-4240-879A-3B9D3DB24D17}" srcOrd="0" destOrd="0" presId="urn:microsoft.com/office/officeart/2005/8/layout/bProcess3"/>
    <dgm:cxn modelId="{6F96DE8A-0C8E-48C4-9E4F-7737C8334868}" srcId="{493F9F1E-7B51-43E6-A0E2-06446AB805CD}" destId="{AD22EC22-BD4B-4F7E-8F2B-8AD9A9E5714F}" srcOrd="0" destOrd="0" parTransId="{95BD2410-3D23-46F1-96B5-8146F309CBE4}" sibTransId="{A584C754-E31F-406D-ACFA-E89BF9CB6C03}"/>
    <dgm:cxn modelId="{F05C5199-6AD0-425A-8273-311BE0E50AB8}" type="presOf" srcId="{80DB69FF-8B12-4B9C-A3D4-52196F37A450}" destId="{BCA95E51-A268-4B83-B70F-B1E7B8601487}" srcOrd="1" destOrd="0" presId="urn:microsoft.com/office/officeart/2005/8/layout/bProcess3"/>
    <dgm:cxn modelId="{C8EE01A2-D93B-4340-AA79-24C6E759F2A9}" type="presOf" srcId="{44138549-C5DA-4534-A7D9-EFDB7873B649}" destId="{6D5ED639-F2D8-48A4-88AF-967B97BAC42B}" srcOrd="0" destOrd="0" presId="urn:microsoft.com/office/officeart/2005/8/layout/bProcess3"/>
    <dgm:cxn modelId="{86A483A7-B2F2-438D-895A-8DF39D62B4B7}" type="presOf" srcId="{E4B35699-8283-4FC4-90CD-C678A9D2BD7B}" destId="{A699E3BC-6736-4098-83EE-96A44BFA2B4D}" srcOrd="0" destOrd="0" presId="urn:microsoft.com/office/officeart/2005/8/layout/bProcess3"/>
    <dgm:cxn modelId="{4EE561AC-416C-4250-9E40-0646F9645352}" type="presOf" srcId="{671738CB-3839-456F-9CE4-11B7A503DD8E}" destId="{264F0250-35FA-4D4D-BC74-3E4180C42181}" srcOrd="0" destOrd="0" presId="urn:microsoft.com/office/officeart/2005/8/layout/bProcess3"/>
    <dgm:cxn modelId="{C945D2AC-F5AD-4EED-A37C-470832BC97B7}" type="presOf" srcId="{DF105895-FE1C-491F-95D8-E8899410AB15}" destId="{6AF63F27-DFD0-4EBC-893B-DC0D98AC39AC}" srcOrd="0" destOrd="0" presId="urn:microsoft.com/office/officeart/2005/8/layout/bProcess3"/>
    <dgm:cxn modelId="{A0E36DAD-970E-4314-B75D-DA4C8348D987}" srcId="{493F9F1E-7B51-43E6-A0E2-06446AB805CD}" destId="{44138549-C5DA-4534-A7D9-EFDB7873B649}" srcOrd="2" destOrd="0" parTransId="{AB03E29F-B2EA-4289-ADF3-06979FAA5907}" sibTransId="{1273A1CF-4155-4578-B458-37474D516472}"/>
    <dgm:cxn modelId="{238F71AF-0D9B-4C76-AC2C-97E6A422A752}" type="presOf" srcId="{671738CB-3839-456F-9CE4-11B7A503DD8E}" destId="{020777D2-1048-461D-9143-5ABEFB8F37EE}" srcOrd="1" destOrd="0" presId="urn:microsoft.com/office/officeart/2005/8/layout/bProcess3"/>
    <dgm:cxn modelId="{7CDBD6BC-53F5-4DAB-9B96-E783914CC8F5}" type="presOf" srcId="{B9E547AD-950C-478D-A285-8C23C1EF6D47}" destId="{C92CAE78-75BD-4B99-877A-0F552C009E2B}" srcOrd="0" destOrd="0" presId="urn:microsoft.com/office/officeart/2005/8/layout/bProcess3"/>
    <dgm:cxn modelId="{BBFD87C0-7702-4ABF-AFD2-2D99FC3CC506}" type="presOf" srcId="{493F9F1E-7B51-43E6-A0E2-06446AB805CD}" destId="{7B8C903D-78A1-4A56-93B9-AC1A37AA4837}" srcOrd="0" destOrd="0" presId="urn:microsoft.com/office/officeart/2005/8/layout/bProcess3"/>
    <dgm:cxn modelId="{85D7AAC2-E4E6-4ACF-911B-BFDFF482CD2F}" type="presOf" srcId="{80DB69FF-8B12-4B9C-A3D4-52196F37A450}" destId="{970F4A98-1FAB-4BD2-92FD-12683208BA2F}" srcOrd="0" destOrd="0" presId="urn:microsoft.com/office/officeart/2005/8/layout/bProcess3"/>
    <dgm:cxn modelId="{A9C646C8-75E1-443B-A2BD-6F234634DEF3}" type="presOf" srcId="{AE28E427-396C-4389-9EAE-2145EC5E263B}" destId="{AF364449-2521-4B26-A4FD-E23D2F3AF1E7}" srcOrd="0" destOrd="0" presId="urn:microsoft.com/office/officeart/2005/8/layout/bProcess3"/>
    <dgm:cxn modelId="{BBFD30CA-AB53-44DF-A94E-6C3238E4048F}" srcId="{493F9F1E-7B51-43E6-A0E2-06446AB805CD}" destId="{00E76121-C0C9-465A-A852-DF7E4815AA86}" srcOrd="5" destOrd="0" parTransId="{82A4F615-358D-4C21-B747-E4D5167038E9}" sibTransId="{AE28E427-396C-4389-9EAE-2145EC5E263B}"/>
    <dgm:cxn modelId="{A90FE0CD-42B5-4C46-AD15-6E2D8FC6BD45}" type="presOf" srcId="{B9E547AD-950C-478D-A285-8C23C1EF6D47}" destId="{A64504FA-D9AA-4E16-929A-FC4D00D280D1}" srcOrd="1" destOrd="0" presId="urn:microsoft.com/office/officeart/2005/8/layout/bProcess3"/>
    <dgm:cxn modelId="{A4531BE3-F63D-42DA-83EE-2D07D8A3851C}" type="presOf" srcId="{C2575D9C-E5BD-4670-BB49-F678233EA73F}" destId="{F6D05DCE-93C4-4119-AE00-3D951D54B5FB}" srcOrd="1" destOrd="0" presId="urn:microsoft.com/office/officeart/2005/8/layout/bProcess3"/>
    <dgm:cxn modelId="{60A81BF6-2C60-4DB2-A0F5-44E18761DA8A}" type="presOf" srcId="{A584C754-E31F-406D-ACFA-E89BF9CB6C03}" destId="{B386EA05-50FC-4A23-BAFD-052482253D32}" srcOrd="0" destOrd="0" presId="urn:microsoft.com/office/officeart/2005/8/layout/bProcess3"/>
    <dgm:cxn modelId="{CDD0D5F7-2C81-4927-A3FF-F31D6B342281}" type="presOf" srcId="{A1BCB992-E414-4C18-BE7E-E1777D41BC24}" destId="{08615DA1-6816-4C09-BA51-EF59DBEE3BE1}" srcOrd="0" destOrd="0" presId="urn:microsoft.com/office/officeart/2005/8/layout/bProcess3"/>
    <dgm:cxn modelId="{1DB5817E-608E-4F7B-A13A-96CBC13A0257}" type="presParOf" srcId="{7B8C903D-78A1-4A56-93B9-AC1A37AA4837}" destId="{C168E29F-29A9-4324-A881-D5F507BA7612}" srcOrd="0" destOrd="0" presId="urn:microsoft.com/office/officeart/2005/8/layout/bProcess3"/>
    <dgm:cxn modelId="{7C4DE32B-28DD-4AF1-B7D1-4BB4075E2283}" type="presParOf" srcId="{7B8C903D-78A1-4A56-93B9-AC1A37AA4837}" destId="{B386EA05-50FC-4A23-BAFD-052482253D32}" srcOrd="1" destOrd="0" presId="urn:microsoft.com/office/officeart/2005/8/layout/bProcess3"/>
    <dgm:cxn modelId="{68054A98-F627-452D-B949-86C16D77D04C}" type="presParOf" srcId="{B386EA05-50FC-4A23-BAFD-052482253D32}" destId="{419DAF59-226B-4956-866B-35361A57B7C2}" srcOrd="0" destOrd="0" presId="urn:microsoft.com/office/officeart/2005/8/layout/bProcess3"/>
    <dgm:cxn modelId="{1DB99F52-6D37-453C-B465-DAC2B88034C1}" type="presParOf" srcId="{7B8C903D-78A1-4A56-93B9-AC1A37AA4837}" destId="{E9699D9A-9222-4A8B-A3A4-6B37AFAF0689}" srcOrd="2" destOrd="0" presId="urn:microsoft.com/office/officeart/2005/8/layout/bProcess3"/>
    <dgm:cxn modelId="{FD5AD019-07B2-4194-B55E-F76FBEECA504}" type="presParOf" srcId="{7B8C903D-78A1-4A56-93B9-AC1A37AA4837}" destId="{970F4A98-1FAB-4BD2-92FD-12683208BA2F}" srcOrd="3" destOrd="0" presId="urn:microsoft.com/office/officeart/2005/8/layout/bProcess3"/>
    <dgm:cxn modelId="{CDE8F4D0-EC26-4ABD-999F-6618609B10A1}" type="presParOf" srcId="{970F4A98-1FAB-4BD2-92FD-12683208BA2F}" destId="{BCA95E51-A268-4B83-B70F-B1E7B8601487}" srcOrd="0" destOrd="0" presId="urn:microsoft.com/office/officeart/2005/8/layout/bProcess3"/>
    <dgm:cxn modelId="{1CC5E67D-74FA-4243-97A1-50D116FB94F2}" type="presParOf" srcId="{7B8C903D-78A1-4A56-93B9-AC1A37AA4837}" destId="{6D5ED639-F2D8-48A4-88AF-967B97BAC42B}" srcOrd="4" destOrd="0" presId="urn:microsoft.com/office/officeart/2005/8/layout/bProcess3"/>
    <dgm:cxn modelId="{BA97FC64-A06A-4E43-B340-D2B703E72C04}" type="presParOf" srcId="{7B8C903D-78A1-4A56-93B9-AC1A37AA4837}" destId="{B6C8E9BC-0BA3-4528-BC5B-F58E3C57D659}" srcOrd="5" destOrd="0" presId="urn:microsoft.com/office/officeart/2005/8/layout/bProcess3"/>
    <dgm:cxn modelId="{B047A94B-41D2-431B-A8B3-9F3EC7200E50}" type="presParOf" srcId="{B6C8E9BC-0BA3-4528-BC5B-F58E3C57D659}" destId="{C559FE4F-434A-4878-B9F8-052B38D6B3C5}" srcOrd="0" destOrd="0" presId="urn:microsoft.com/office/officeart/2005/8/layout/bProcess3"/>
    <dgm:cxn modelId="{A425CDF3-DF2A-4007-A711-D1AF53A9AA11}" type="presParOf" srcId="{7B8C903D-78A1-4A56-93B9-AC1A37AA4837}" destId="{7B04E0A8-1CA3-4508-84AC-C3C98C2A2425}" srcOrd="6" destOrd="0" presId="urn:microsoft.com/office/officeart/2005/8/layout/bProcess3"/>
    <dgm:cxn modelId="{BD1256AA-C602-42FE-A549-3AC335EB6A88}" type="presParOf" srcId="{7B8C903D-78A1-4A56-93B9-AC1A37AA4837}" destId="{F3738060-3437-4D5A-AB8E-DCFC8BCCF197}" srcOrd="7" destOrd="0" presId="urn:microsoft.com/office/officeart/2005/8/layout/bProcess3"/>
    <dgm:cxn modelId="{F4F8F2B5-E9C3-421B-A9D1-84917A4814D3}" type="presParOf" srcId="{F3738060-3437-4D5A-AB8E-DCFC8BCCF197}" destId="{5936D966-EE5E-4ACA-9E39-43C13BCC1536}" srcOrd="0" destOrd="0" presId="urn:microsoft.com/office/officeart/2005/8/layout/bProcess3"/>
    <dgm:cxn modelId="{0ABD2AA0-88CB-4003-BE96-9A07EE2B8375}" type="presParOf" srcId="{7B8C903D-78A1-4A56-93B9-AC1A37AA4837}" destId="{08615DA1-6816-4C09-BA51-EF59DBEE3BE1}" srcOrd="8" destOrd="0" presId="urn:microsoft.com/office/officeart/2005/8/layout/bProcess3"/>
    <dgm:cxn modelId="{3B6C7859-FE4C-49C1-916A-EA5574545EFF}" type="presParOf" srcId="{7B8C903D-78A1-4A56-93B9-AC1A37AA4837}" destId="{A699E3BC-6736-4098-83EE-96A44BFA2B4D}" srcOrd="9" destOrd="0" presId="urn:microsoft.com/office/officeart/2005/8/layout/bProcess3"/>
    <dgm:cxn modelId="{3F33AADC-79A1-451B-8E36-7C2F9D81D58B}" type="presParOf" srcId="{A699E3BC-6736-4098-83EE-96A44BFA2B4D}" destId="{7ECF1834-B1F1-4991-B4BD-DDA58AD2307A}" srcOrd="0" destOrd="0" presId="urn:microsoft.com/office/officeart/2005/8/layout/bProcess3"/>
    <dgm:cxn modelId="{4337BF72-0A70-4318-ACF2-FB02F5B7B609}" type="presParOf" srcId="{7B8C903D-78A1-4A56-93B9-AC1A37AA4837}" destId="{88CCE542-91D1-40EE-87E3-C0D61621AC91}" srcOrd="10" destOrd="0" presId="urn:microsoft.com/office/officeart/2005/8/layout/bProcess3"/>
    <dgm:cxn modelId="{5BD72C64-F95E-491E-9CCA-D13D133E47DA}" type="presParOf" srcId="{7B8C903D-78A1-4A56-93B9-AC1A37AA4837}" destId="{AF364449-2521-4B26-A4FD-E23D2F3AF1E7}" srcOrd="11" destOrd="0" presId="urn:microsoft.com/office/officeart/2005/8/layout/bProcess3"/>
    <dgm:cxn modelId="{00D53542-9DAD-4AF4-8F3F-85C8315D30D2}" type="presParOf" srcId="{AF364449-2521-4B26-A4FD-E23D2F3AF1E7}" destId="{D63991C3-C96C-4176-AEA7-BE68E78583D5}" srcOrd="0" destOrd="0" presId="urn:microsoft.com/office/officeart/2005/8/layout/bProcess3"/>
    <dgm:cxn modelId="{EF400A24-0021-4D6B-A029-1FCF907D9CC7}" type="presParOf" srcId="{7B8C903D-78A1-4A56-93B9-AC1A37AA4837}" destId="{FE1E4A0A-CCE0-449D-B288-6C0E4F6EC19C}" srcOrd="12" destOrd="0" presId="urn:microsoft.com/office/officeart/2005/8/layout/bProcess3"/>
    <dgm:cxn modelId="{7008E4FA-FC07-493B-8E22-F7F174976441}" type="presParOf" srcId="{7B8C903D-78A1-4A56-93B9-AC1A37AA4837}" destId="{264F0250-35FA-4D4D-BC74-3E4180C42181}" srcOrd="13" destOrd="0" presId="urn:microsoft.com/office/officeart/2005/8/layout/bProcess3"/>
    <dgm:cxn modelId="{3466CDAB-67DF-4B49-8044-9AC337994A4E}" type="presParOf" srcId="{264F0250-35FA-4D4D-BC74-3E4180C42181}" destId="{020777D2-1048-461D-9143-5ABEFB8F37EE}" srcOrd="0" destOrd="0" presId="urn:microsoft.com/office/officeart/2005/8/layout/bProcess3"/>
    <dgm:cxn modelId="{0550E02B-B51C-4065-B6FD-B173762924A6}" type="presParOf" srcId="{7B8C903D-78A1-4A56-93B9-AC1A37AA4837}" destId="{B8867044-0125-4126-9D46-A6BF3FFDD88C}" srcOrd="14" destOrd="0" presId="urn:microsoft.com/office/officeart/2005/8/layout/bProcess3"/>
    <dgm:cxn modelId="{3D074EBC-DC6C-4914-86E8-AAA4D81F9C76}" type="presParOf" srcId="{7B8C903D-78A1-4A56-93B9-AC1A37AA4837}" destId="{EF0012D2-7F49-4240-879A-3B9D3DB24D17}" srcOrd="15" destOrd="0" presId="urn:microsoft.com/office/officeart/2005/8/layout/bProcess3"/>
    <dgm:cxn modelId="{DEAD1BE9-1108-45D7-B934-FAC0D27F34F3}" type="presParOf" srcId="{EF0012D2-7F49-4240-879A-3B9D3DB24D17}" destId="{F6D05DCE-93C4-4119-AE00-3D951D54B5FB}" srcOrd="0" destOrd="0" presId="urn:microsoft.com/office/officeart/2005/8/layout/bProcess3"/>
    <dgm:cxn modelId="{AE0E30B5-0ECB-41D6-8E82-2037027E80FA}" type="presParOf" srcId="{7B8C903D-78A1-4A56-93B9-AC1A37AA4837}" destId="{6AF63F27-DFD0-4EBC-893B-DC0D98AC39AC}" srcOrd="16" destOrd="0" presId="urn:microsoft.com/office/officeart/2005/8/layout/bProcess3"/>
    <dgm:cxn modelId="{40CA4237-9112-400E-824B-66B265097007}" type="presParOf" srcId="{7B8C903D-78A1-4A56-93B9-AC1A37AA4837}" destId="{C92CAE78-75BD-4B99-877A-0F552C009E2B}" srcOrd="17" destOrd="0" presId="urn:microsoft.com/office/officeart/2005/8/layout/bProcess3"/>
    <dgm:cxn modelId="{965486F8-39B7-4250-A020-CE03406F9B98}" type="presParOf" srcId="{C92CAE78-75BD-4B99-877A-0F552C009E2B}" destId="{A64504FA-D9AA-4E16-929A-FC4D00D280D1}" srcOrd="0" destOrd="0" presId="urn:microsoft.com/office/officeart/2005/8/layout/bProcess3"/>
    <dgm:cxn modelId="{C616B02D-EA6D-41BD-A979-4DE46074788E}" type="presParOf" srcId="{7B8C903D-78A1-4A56-93B9-AC1A37AA4837}" destId="{09B564BF-4462-457C-8652-7E43B965352E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EA05-50FC-4A23-BAFD-052482253D32}">
      <dsp:nvSpPr>
        <dsp:cNvPr id="0" name=""/>
        <dsp:cNvSpPr/>
      </dsp:nvSpPr>
      <dsp:spPr>
        <a:xfrm>
          <a:off x="1626544" y="1052287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b="1" kern="1200"/>
        </a:p>
      </dsp:txBody>
      <dsp:txXfrm>
        <a:off x="1788974" y="1096136"/>
        <a:ext cx="18708" cy="3741"/>
      </dsp:txXfrm>
    </dsp:sp>
    <dsp:sp modelId="{C168E29F-29A9-4324-A881-D5F507BA7612}">
      <dsp:nvSpPr>
        <dsp:cNvPr id="0" name=""/>
        <dsp:cNvSpPr/>
      </dsp:nvSpPr>
      <dsp:spPr>
        <a:xfrm>
          <a:off x="1518" y="609959"/>
          <a:ext cx="1626825" cy="976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Ingresar solicitud en el Portal de Servicios, incluyendo toda la documentación asociada.</a:t>
          </a:r>
          <a:endParaRPr lang="es-CL" sz="1100" b="1" kern="1200" dirty="0"/>
        </a:p>
      </dsp:txBody>
      <dsp:txXfrm>
        <a:off x="1518" y="609959"/>
        <a:ext cx="1626825" cy="976095"/>
      </dsp:txXfrm>
    </dsp:sp>
    <dsp:sp modelId="{970F4A98-1FAB-4BD2-92FD-12683208BA2F}">
      <dsp:nvSpPr>
        <dsp:cNvPr id="0" name=""/>
        <dsp:cNvSpPr/>
      </dsp:nvSpPr>
      <dsp:spPr>
        <a:xfrm>
          <a:off x="3627539" y="1052287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789969" y="1096136"/>
        <a:ext cx="18708" cy="3741"/>
      </dsp:txXfrm>
    </dsp:sp>
    <dsp:sp modelId="{E9699D9A-9222-4A8B-A3A4-6B37AFAF0689}">
      <dsp:nvSpPr>
        <dsp:cNvPr id="0" name=""/>
        <dsp:cNvSpPr/>
      </dsp:nvSpPr>
      <dsp:spPr>
        <a:xfrm>
          <a:off x="2002513" y="609959"/>
          <a:ext cx="1626825" cy="976095"/>
        </a:xfrm>
        <a:prstGeom prst="rect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RRHH realiza la Confección de Convenio a Honorarios. </a:t>
          </a:r>
          <a:endParaRPr lang="es-CL" sz="1100" kern="1200" dirty="0"/>
        </a:p>
      </dsp:txBody>
      <dsp:txXfrm>
        <a:off x="2002513" y="609959"/>
        <a:ext cx="1626825" cy="976095"/>
      </dsp:txXfrm>
    </dsp:sp>
    <dsp:sp modelId="{B6C8E9BC-0BA3-4528-BC5B-F58E3C57D659}">
      <dsp:nvSpPr>
        <dsp:cNvPr id="0" name=""/>
        <dsp:cNvSpPr/>
      </dsp:nvSpPr>
      <dsp:spPr>
        <a:xfrm>
          <a:off x="5628534" y="1052287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5790964" y="1096136"/>
        <a:ext cx="18708" cy="3741"/>
      </dsp:txXfrm>
    </dsp:sp>
    <dsp:sp modelId="{6D5ED639-F2D8-48A4-88AF-967B97BAC42B}">
      <dsp:nvSpPr>
        <dsp:cNvPr id="0" name=""/>
        <dsp:cNvSpPr/>
      </dsp:nvSpPr>
      <dsp:spPr>
        <a:xfrm>
          <a:off x="4003508" y="609959"/>
          <a:ext cx="1626825" cy="976095"/>
        </a:xfrm>
        <a:prstGeom prst="rect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Firma de convenio y subida a portal</a:t>
          </a:r>
          <a:endParaRPr lang="es-CL" sz="1100" kern="1200" dirty="0"/>
        </a:p>
      </dsp:txBody>
      <dsp:txXfrm>
        <a:off x="4003508" y="609959"/>
        <a:ext cx="1626825" cy="976095"/>
      </dsp:txXfrm>
    </dsp:sp>
    <dsp:sp modelId="{F3738060-3437-4D5A-AB8E-DCFC8BCCF197}">
      <dsp:nvSpPr>
        <dsp:cNvPr id="0" name=""/>
        <dsp:cNvSpPr/>
      </dsp:nvSpPr>
      <dsp:spPr>
        <a:xfrm>
          <a:off x="814931" y="1584254"/>
          <a:ext cx="6002985" cy="343569"/>
        </a:xfrm>
        <a:custGeom>
          <a:avLst/>
          <a:gdLst/>
          <a:ahLst/>
          <a:cxnLst/>
          <a:rect l="0" t="0" r="0" b="0"/>
          <a:pathLst>
            <a:path>
              <a:moveTo>
                <a:pt x="6002985" y="0"/>
              </a:moveTo>
              <a:lnTo>
                <a:pt x="6002985" y="188884"/>
              </a:lnTo>
              <a:lnTo>
                <a:pt x="0" y="188884"/>
              </a:lnTo>
              <a:lnTo>
                <a:pt x="0" y="343569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666058" y="1754168"/>
        <a:ext cx="300731" cy="3741"/>
      </dsp:txXfrm>
    </dsp:sp>
    <dsp:sp modelId="{7B04E0A8-1CA3-4508-84AC-C3C98C2A2425}">
      <dsp:nvSpPr>
        <dsp:cNvPr id="0" name=""/>
        <dsp:cNvSpPr/>
      </dsp:nvSpPr>
      <dsp:spPr>
        <a:xfrm>
          <a:off x="6004503" y="609959"/>
          <a:ext cx="1626825" cy="97609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Confección de Decreto</a:t>
          </a:r>
        </a:p>
      </dsp:txBody>
      <dsp:txXfrm>
        <a:off x="6004503" y="609959"/>
        <a:ext cx="1626825" cy="976095"/>
      </dsp:txXfrm>
    </dsp:sp>
    <dsp:sp modelId="{A699E3BC-6736-4098-83EE-96A44BFA2B4D}">
      <dsp:nvSpPr>
        <dsp:cNvPr id="0" name=""/>
        <dsp:cNvSpPr/>
      </dsp:nvSpPr>
      <dsp:spPr>
        <a:xfrm>
          <a:off x="1626544" y="2402551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1788974" y="2446401"/>
        <a:ext cx="18708" cy="3741"/>
      </dsp:txXfrm>
    </dsp:sp>
    <dsp:sp modelId="{08615DA1-6816-4C09-BA51-EF59DBEE3BE1}">
      <dsp:nvSpPr>
        <dsp:cNvPr id="0" name=""/>
        <dsp:cNvSpPr/>
      </dsp:nvSpPr>
      <dsp:spPr>
        <a:xfrm>
          <a:off x="1518" y="1960224"/>
          <a:ext cx="1626825" cy="976095"/>
        </a:xfrm>
        <a:prstGeom prst="rect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Decreto + Convenio + Formulario prestación FIRMA autoridades</a:t>
          </a:r>
          <a:endParaRPr lang="es-CL" sz="1100" kern="1200" dirty="0"/>
        </a:p>
      </dsp:txBody>
      <dsp:txXfrm>
        <a:off x="1518" y="1960224"/>
        <a:ext cx="1626825" cy="976095"/>
      </dsp:txXfrm>
    </dsp:sp>
    <dsp:sp modelId="{AF364449-2521-4B26-A4FD-E23D2F3AF1E7}">
      <dsp:nvSpPr>
        <dsp:cNvPr id="0" name=""/>
        <dsp:cNvSpPr/>
      </dsp:nvSpPr>
      <dsp:spPr>
        <a:xfrm>
          <a:off x="3627539" y="2402551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789969" y="2446401"/>
        <a:ext cx="18708" cy="3741"/>
      </dsp:txXfrm>
    </dsp:sp>
    <dsp:sp modelId="{88CCE542-91D1-40EE-87E3-C0D61621AC91}">
      <dsp:nvSpPr>
        <dsp:cNvPr id="0" name=""/>
        <dsp:cNvSpPr/>
      </dsp:nvSpPr>
      <dsp:spPr>
        <a:xfrm>
          <a:off x="2002513" y="1960224"/>
          <a:ext cx="1626825" cy="976095"/>
        </a:xfrm>
        <a:prstGeom prst="rect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Decreto + Convenio + Formulario prestación FIRMA autoridades</a:t>
          </a:r>
          <a:endParaRPr lang="es-CL" sz="1100" kern="1200" dirty="0"/>
        </a:p>
      </dsp:txBody>
      <dsp:txXfrm>
        <a:off x="2002513" y="1960224"/>
        <a:ext cx="1626825" cy="976095"/>
      </dsp:txXfrm>
    </dsp:sp>
    <dsp:sp modelId="{264F0250-35FA-4D4D-BC74-3E4180C42181}">
      <dsp:nvSpPr>
        <dsp:cNvPr id="0" name=""/>
        <dsp:cNvSpPr/>
      </dsp:nvSpPr>
      <dsp:spPr>
        <a:xfrm>
          <a:off x="5628534" y="2402551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5790964" y="2446401"/>
        <a:ext cx="18708" cy="3741"/>
      </dsp:txXfrm>
    </dsp:sp>
    <dsp:sp modelId="{FE1E4A0A-CCE0-449D-B288-6C0E4F6EC19C}">
      <dsp:nvSpPr>
        <dsp:cNvPr id="0" name=""/>
        <dsp:cNvSpPr/>
      </dsp:nvSpPr>
      <dsp:spPr>
        <a:xfrm>
          <a:off x="4003508" y="1960224"/>
          <a:ext cx="1626825" cy="97609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Decreto + Convenio + Documentación firmada  se envía a Contraloría Interna</a:t>
          </a:r>
          <a:endParaRPr lang="es-CL" sz="1100" kern="1200"/>
        </a:p>
      </dsp:txBody>
      <dsp:txXfrm>
        <a:off x="4003508" y="1960224"/>
        <a:ext cx="1626825" cy="976095"/>
      </dsp:txXfrm>
    </dsp:sp>
    <dsp:sp modelId="{EF0012D2-7F49-4240-879A-3B9D3DB24D17}">
      <dsp:nvSpPr>
        <dsp:cNvPr id="0" name=""/>
        <dsp:cNvSpPr/>
      </dsp:nvSpPr>
      <dsp:spPr>
        <a:xfrm>
          <a:off x="814931" y="2934519"/>
          <a:ext cx="6002985" cy="343569"/>
        </a:xfrm>
        <a:custGeom>
          <a:avLst/>
          <a:gdLst/>
          <a:ahLst/>
          <a:cxnLst/>
          <a:rect l="0" t="0" r="0" b="0"/>
          <a:pathLst>
            <a:path>
              <a:moveTo>
                <a:pt x="6002985" y="0"/>
              </a:moveTo>
              <a:lnTo>
                <a:pt x="6002985" y="188884"/>
              </a:lnTo>
              <a:lnTo>
                <a:pt x="0" y="188884"/>
              </a:lnTo>
              <a:lnTo>
                <a:pt x="0" y="343569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666058" y="3104433"/>
        <a:ext cx="300731" cy="3741"/>
      </dsp:txXfrm>
    </dsp:sp>
    <dsp:sp modelId="{B8867044-0125-4126-9D46-A6BF3FFDD88C}">
      <dsp:nvSpPr>
        <dsp:cNvPr id="0" name=""/>
        <dsp:cNvSpPr/>
      </dsp:nvSpPr>
      <dsp:spPr>
        <a:xfrm>
          <a:off x="6004503" y="1960224"/>
          <a:ext cx="1626825" cy="976095"/>
        </a:xfrm>
        <a:prstGeom prst="rect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Control de Legalidad Contraloría Interna</a:t>
          </a:r>
          <a:endParaRPr lang="es-CL" sz="1100" kern="1200"/>
        </a:p>
      </dsp:txBody>
      <dsp:txXfrm>
        <a:off x="6004503" y="1960224"/>
        <a:ext cx="1626825" cy="976095"/>
      </dsp:txXfrm>
    </dsp:sp>
    <dsp:sp modelId="{C92CAE78-75BD-4B99-877A-0F552C009E2B}">
      <dsp:nvSpPr>
        <dsp:cNvPr id="0" name=""/>
        <dsp:cNvSpPr/>
      </dsp:nvSpPr>
      <dsp:spPr>
        <a:xfrm>
          <a:off x="1626544" y="3752816"/>
          <a:ext cx="343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569" y="4572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1788974" y="3796666"/>
        <a:ext cx="18708" cy="3741"/>
      </dsp:txXfrm>
    </dsp:sp>
    <dsp:sp modelId="{6AF63F27-DFD0-4EBC-893B-DC0D98AC39AC}">
      <dsp:nvSpPr>
        <dsp:cNvPr id="0" name=""/>
        <dsp:cNvSpPr/>
      </dsp:nvSpPr>
      <dsp:spPr>
        <a:xfrm>
          <a:off x="1518" y="3310489"/>
          <a:ext cx="1626825" cy="976095"/>
        </a:xfrm>
        <a:prstGeom prst="rect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Generación Boleta de Honorarios más informe de ejecución de labores</a:t>
          </a:r>
          <a:endParaRPr lang="es-CL" sz="1100" kern="1200"/>
        </a:p>
      </dsp:txBody>
      <dsp:txXfrm>
        <a:off x="1518" y="3310489"/>
        <a:ext cx="1626825" cy="976095"/>
      </dsp:txXfrm>
    </dsp:sp>
    <dsp:sp modelId="{09B564BF-4462-457C-8652-7E43B965352E}">
      <dsp:nvSpPr>
        <dsp:cNvPr id="0" name=""/>
        <dsp:cNvSpPr/>
      </dsp:nvSpPr>
      <dsp:spPr>
        <a:xfrm>
          <a:off x="2002513" y="3310489"/>
          <a:ext cx="1626825" cy="97609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Generación de Pago al prestador del servicios</a:t>
          </a:r>
          <a:endParaRPr lang="es-CL" sz="1100" b="1" kern="1200" dirty="0"/>
        </a:p>
      </dsp:txBody>
      <dsp:txXfrm>
        <a:off x="2002513" y="3310489"/>
        <a:ext cx="1626825" cy="97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C98A-307F-40B0-A899-3E18DF27AB50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59A9-8C28-4D62-B4A7-C591132ABE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19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532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733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75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8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70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8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198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3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1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1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93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646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86AE-3E97-45A7-B641-E7606A3B37CE}" type="datetimeFigureOut">
              <a:rPr lang="es-CL" smtClean="0"/>
              <a:t>22-06-2021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CDD1-B919-47A9-B1D6-57B3148EDF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7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1.jpg"/><Relationship Id="rId9" Type="http://schemas.microsoft.com/office/2007/relationships/diagramDrawing" Target="../diagrams/drawing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lovepdf.com/es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91880" y="2132856"/>
            <a:ext cx="5331115" cy="190207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FUNCIONAMIENTO  HONORARIOS DE PREGRADO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-1" y="0"/>
            <a:ext cx="3347865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0" y="455721"/>
            <a:ext cx="2249133" cy="3045287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61977" y="5157192"/>
            <a:ext cx="2337345" cy="576064"/>
          </a:xfrm>
        </p:spPr>
        <p:txBody>
          <a:bodyPr>
            <a:no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DIRECCION ECONOMICA Y DE GESTION INSTITUCIONAL</a:t>
            </a:r>
          </a:p>
          <a:p>
            <a:endParaRPr lang="es-CL" sz="1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97866" y="583128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AÑO 2021</a:t>
            </a:r>
          </a:p>
        </p:txBody>
      </p:sp>
    </p:spTree>
    <p:extLst>
      <p:ext uri="{BB962C8B-B14F-4D97-AF65-F5344CB8AC3E}">
        <p14:creationId xmlns:p14="http://schemas.microsoft.com/office/powerpoint/2010/main" val="37989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20C8C4-BEE6-484A-9E51-04F97E034089}"/>
              </a:ext>
            </a:extLst>
          </p:cNvPr>
          <p:cNvPicPr/>
          <p:nvPr/>
        </p:nvPicPr>
        <p:blipFill rotWithShape="1">
          <a:blip r:embed="rId4"/>
          <a:srcRect l="29266" t="17021" r="30786" b="5792"/>
          <a:stretch/>
        </p:blipFill>
        <p:spPr bwMode="auto">
          <a:xfrm>
            <a:off x="2555776" y="1329880"/>
            <a:ext cx="3780420" cy="4453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CD328DA-33E8-457A-946A-C9AEC30820FC}"/>
              </a:ext>
            </a:extLst>
          </p:cNvPr>
          <p:cNvSpPr/>
          <p:nvPr/>
        </p:nvSpPr>
        <p:spPr>
          <a:xfrm>
            <a:off x="2555776" y="5949280"/>
            <a:ext cx="5904656" cy="62577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 EL CV TIENE QUE SER ACTUALIZADO SOBRETOTO EN LA DIRECCIÓN, LA CUAL DEBERÁ COINCIDIR CON LA  </a:t>
            </a:r>
            <a:r>
              <a:rPr lang="es-CL" sz="1400" b="1" dirty="0" err="1">
                <a:solidFill>
                  <a:schemeClr val="tx2"/>
                </a:solidFill>
              </a:rPr>
              <a:t>LA</a:t>
            </a:r>
            <a:r>
              <a:rPr lang="es-CL" sz="1400" b="1" dirty="0">
                <a:solidFill>
                  <a:schemeClr val="tx2"/>
                </a:solidFill>
              </a:rPr>
              <a:t> REGISTRADA EN LA BASE DATOS DE PORTAL DE SERVICIOS DE LO CONTRARIO MODIFICAR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F54F6EF-57B1-41FB-AB9B-04968C7E86D4}"/>
              </a:ext>
            </a:extLst>
          </p:cNvPr>
          <p:cNvSpPr/>
          <p:nvPr/>
        </p:nvSpPr>
        <p:spPr>
          <a:xfrm>
            <a:off x="5461656" y="1556792"/>
            <a:ext cx="3672408" cy="187220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chemeClr val="tx2"/>
                </a:solidFill>
              </a:rPr>
              <a:t>LA IMPORTANCIA DEL CV SE DEBE A QUE DE EL SE EXTRAERA ANTECEDENTES QUE SERVIRÁN DE ARGUMENTOS  PARA EL FUNDAMENTO DE TRAYECTORIA Y/O MERITO</a:t>
            </a:r>
            <a:r>
              <a:rPr lang="es-CL" sz="1400" b="1" dirty="0">
                <a:solidFill>
                  <a:schemeClr val="tx1"/>
                </a:solidFill>
              </a:rPr>
              <a:t> </a:t>
            </a:r>
            <a:r>
              <a:rPr lang="es-CL" sz="1400" b="1" dirty="0">
                <a:solidFill>
                  <a:schemeClr val="tx2"/>
                </a:solidFill>
              </a:rPr>
              <a:t>COMO POR EJEMPLO; TRAYECTORIA: LA EXPERIENCIA EN ACTIVIDADES SIMILARES DE PREGRADO PARTICIPACIÓN AÑOS ANTERIORES, O BIEN POR ANTECEDENTES DE MÉRITO EN CUANTO TENGA UN POSTTITULO.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C96D291-F325-4B7C-9C32-10CCC1D1C9D1}"/>
              </a:ext>
            </a:extLst>
          </p:cNvPr>
          <p:cNvSpPr/>
          <p:nvPr/>
        </p:nvSpPr>
        <p:spPr>
          <a:xfrm>
            <a:off x="1475756" y="897832"/>
            <a:ext cx="40323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3.</a:t>
            </a:r>
            <a:r>
              <a:rPr lang="es-CL" b="1" dirty="0">
                <a:solidFill>
                  <a:schemeClr val="tx2"/>
                </a:solidFill>
              </a:rPr>
              <a:t> 4. CURRICULUM VITAE </a:t>
            </a:r>
            <a:r>
              <a:rPr lang="es-CL" b="1" i="1" u="sng" dirty="0">
                <a:solidFill>
                  <a:schemeClr val="tx2"/>
                </a:solidFill>
              </a:rPr>
              <a:t>EN ESPAÑOL</a:t>
            </a:r>
            <a:r>
              <a:rPr lang="es-CL" b="1" dirty="0">
                <a:solidFill>
                  <a:schemeClr val="tx2"/>
                </a:solidFill>
              </a:rPr>
              <a:t>.</a:t>
            </a:r>
            <a:endParaRPr lang="es-CL" b="1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164A6C79-013B-4F06-8203-1154EDED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84314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ANTECEDENTES SOLICITADOS</a:t>
            </a:r>
          </a:p>
        </p:txBody>
      </p:sp>
    </p:spTree>
    <p:extLst>
      <p:ext uri="{BB962C8B-B14F-4D97-AF65-F5344CB8AC3E}">
        <p14:creationId xmlns:p14="http://schemas.microsoft.com/office/powerpoint/2010/main" val="10193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BD03AC-CE4C-4005-99B8-05BE991E64C0}"/>
              </a:ext>
            </a:extLst>
          </p:cNvPr>
          <p:cNvPicPr/>
          <p:nvPr/>
        </p:nvPicPr>
        <p:blipFill rotWithShape="1">
          <a:blip r:embed="rId4"/>
          <a:srcRect l="31825" t="16427" r="32901" b="5199"/>
          <a:stretch/>
        </p:blipFill>
        <p:spPr bwMode="auto">
          <a:xfrm>
            <a:off x="1622850" y="1338912"/>
            <a:ext cx="4389310" cy="5186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5EA3EEF7-0763-43A1-91E8-5EF8F1BD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8329"/>
            <a:ext cx="7293496" cy="622692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ANTECEDENTES SOLICITADOS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4421141-A1DD-46D1-851E-423AD5E29A25}"/>
              </a:ext>
            </a:extLst>
          </p:cNvPr>
          <p:cNvSpPr/>
          <p:nvPr/>
        </p:nvSpPr>
        <p:spPr>
          <a:xfrm>
            <a:off x="1619672" y="692696"/>
            <a:ext cx="61926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2"/>
                </a:solidFill>
              </a:rPr>
              <a:t>5. FUNDAMENTO DE TRAYECTORIA Y/O MERITO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927D1D-DF2A-4161-84E6-9F2F58EB1113}"/>
              </a:ext>
            </a:extLst>
          </p:cNvPr>
          <p:cNvSpPr/>
          <p:nvPr/>
        </p:nvSpPr>
        <p:spPr>
          <a:xfrm>
            <a:off x="6156176" y="1338912"/>
            <a:ext cx="2396952" cy="439434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chemeClr val="tx2"/>
                </a:solidFill>
              </a:rPr>
              <a:t>ESTE DOCUMENTO REEMPLAZA LA SELECCIÓN DE PERSONAL,  EN EL CUAL SE DEBE INDICAR LOS ARGUMENTOS EXTRAIDOS DEL CURRICULUM VITAE, YA SEA  POR EXPERIENCIA RELACIONADA EN LA ACTIVIDAD COMO POR EJEMPLO: PARTICIPACION DOCENTE DE PREGRADO EN ALGUNA ENTIDAD DE EDUCACIÓN (TRAYECTORIA) O BIEN POR ANTECEDENTES ACADEMICOS EJEMPLO: ESPECIALIDAD  EN PEDIATRIA PARA DESEMPEÑAR DOCENCIA EN  ASIGNATURA INTERNADO DE PEDIATRIA (MERITO)</a:t>
            </a:r>
          </a:p>
        </p:txBody>
      </p:sp>
    </p:spTree>
    <p:extLst>
      <p:ext uri="{BB962C8B-B14F-4D97-AF65-F5344CB8AC3E}">
        <p14:creationId xmlns:p14="http://schemas.microsoft.com/office/powerpoint/2010/main" val="195617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57300" y="131169"/>
            <a:ext cx="7077472" cy="553764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0616D5A-69D2-48B6-BEE8-84E29A56CBE6}"/>
              </a:ext>
            </a:extLst>
          </p:cNvPr>
          <p:cNvSpPr/>
          <p:nvPr/>
        </p:nvSpPr>
        <p:spPr>
          <a:xfrm>
            <a:off x="7146492" y="1556792"/>
            <a:ext cx="1709984" cy="216024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chemeClr val="tx2"/>
                </a:solidFill>
              </a:rPr>
              <a:t>IMPORTANCIA Y RELEVANCIA DE CONTAR CON EL PROFESIONAL PARA EL DESARROLLO DE LA ASIGNATURA Y CUMPLIMIENTO DE LA MALLA CURRICULAR.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F7BB22AB-02B8-40AB-9430-7C88B2DDD470}"/>
              </a:ext>
            </a:extLst>
          </p:cNvPr>
          <p:cNvSpPr txBox="1">
            <a:spLocks/>
          </p:cNvSpPr>
          <p:nvPr/>
        </p:nvSpPr>
        <p:spPr>
          <a:xfrm>
            <a:off x="1735548" y="62552"/>
            <a:ext cx="6923112" cy="346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solidFill>
                  <a:schemeClr val="tx2"/>
                </a:solidFill>
              </a:rPr>
              <a:t>ANTECEDENTES SOLICITADOS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5CD709-48B5-41C6-A025-FFE3F451CE51}"/>
              </a:ext>
            </a:extLst>
          </p:cNvPr>
          <p:cNvSpPr/>
          <p:nvPr/>
        </p:nvSpPr>
        <p:spPr>
          <a:xfrm>
            <a:off x="1375352" y="431328"/>
            <a:ext cx="5328592" cy="507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2"/>
                </a:solidFill>
              </a:rPr>
              <a:t>6. FUNDAMENTO DOCENCIA DE PREGRADO.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883A0F-05F3-4F51-A496-7F14A4316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53" t="17007" r="28138" b="5612"/>
          <a:stretch/>
        </p:blipFill>
        <p:spPr>
          <a:xfrm>
            <a:off x="1357301" y="1124744"/>
            <a:ext cx="5734980" cy="54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F7BB22AB-02B8-40AB-9430-7C88B2DDD470}"/>
              </a:ext>
            </a:extLst>
          </p:cNvPr>
          <p:cNvSpPr txBox="1">
            <a:spLocks/>
          </p:cNvSpPr>
          <p:nvPr/>
        </p:nvSpPr>
        <p:spPr>
          <a:xfrm>
            <a:off x="1619672" y="2636912"/>
            <a:ext cx="692311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tx2"/>
                </a:solidFill>
              </a:rPr>
              <a:t>INGRESO SOLICITUD PORTAL DE SERVICIOS</a:t>
            </a:r>
          </a:p>
          <a:p>
            <a:r>
              <a:rPr lang="es-CL" sz="4000" b="1" dirty="0">
                <a:solidFill>
                  <a:schemeClr val="tx2"/>
                </a:solidFill>
              </a:rPr>
              <a:t>ETAPA II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5CD709-48B5-41C6-A025-FFE3F451CE51}"/>
              </a:ext>
            </a:extLst>
          </p:cNvPr>
          <p:cNvSpPr/>
          <p:nvPr/>
        </p:nvSpPr>
        <p:spPr>
          <a:xfrm>
            <a:off x="1619672" y="955274"/>
            <a:ext cx="5328592" cy="507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0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77156" y="72603"/>
            <a:ext cx="7293496" cy="481756"/>
          </a:xfrm>
        </p:spPr>
        <p:txBody>
          <a:bodyPr>
            <a:noAutofit/>
          </a:bodyPr>
          <a:lstStyle/>
          <a:p>
            <a:pPr algn="just"/>
            <a:r>
              <a:rPr lang="es-CL" sz="1600" b="1" dirty="0">
                <a:solidFill>
                  <a:schemeClr val="tx2"/>
                </a:solidFill>
              </a:rPr>
              <a:t>I. INGRESO DE LA SOLICITUD AL PORTAL DE SERVICIOS.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D9FCC6-CB43-4DC4-9612-ADD0DD285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7980" r="1176" b="5179"/>
          <a:stretch/>
        </p:blipFill>
        <p:spPr>
          <a:xfrm>
            <a:off x="1259632" y="529505"/>
            <a:ext cx="7577950" cy="6231038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2C49209-55E4-4DC6-B8CD-2086E274FD3C}"/>
              </a:ext>
            </a:extLst>
          </p:cNvPr>
          <p:cNvSpPr/>
          <p:nvPr/>
        </p:nvSpPr>
        <p:spPr>
          <a:xfrm rot="16200000">
            <a:off x="7141432" y="1435635"/>
            <a:ext cx="648072" cy="31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7190ED9F-C479-4B57-9CAB-97281272C898}"/>
              </a:ext>
            </a:extLst>
          </p:cNvPr>
          <p:cNvSpPr/>
          <p:nvPr/>
        </p:nvSpPr>
        <p:spPr>
          <a:xfrm rot="10800000">
            <a:off x="4572000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58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9632" y="150643"/>
            <a:ext cx="7293496" cy="409748"/>
          </a:xfrm>
        </p:spPr>
        <p:txBody>
          <a:bodyPr>
            <a:noAutofit/>
          </a:bodyPr>
          <a:lstStyle/>
          <a:p>
            <a:pPr algn="just"/>
            <a:r>
              <a:rPr lang="es-CL" sz="1600" b="1" dirty="0">
                <a:solidFill>
                  <a:schemeClr val="tx2"/>
                </a:solidFill>
              </a:rPr>
              <a:t>I. INGRESO DE LA SOLICITUD AL PORTAL DE SERVICIOS.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7C14CF-521E-47FF-9684-8211A7076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9381" r="1962" b="9381"/>
          <a:stretch/>
        </p:blipFill>
        <p:spPr>
          <a:xfrm>
            <a:off x="1484398" y="1425948"/>
            <a:ext cx="7635329" cy="4968552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B9CBC27-67FE-4152-A9F3-26FB6C0DD586}"/>
              </a:ext>
            </a:extLst>
          </p:cNvPr>
          <p:cNvSpPr/>
          <p:nvPr/>
        </p:nvSpPr>
        <p:spPr>
          <a:xfrm rot="16200000">
            <a:off x="4264935" y="5979423"/>
            <a:ext cx="506118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884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3FAAEC-C2F5-4EAF-9E0E-B85647A91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" t="7980" r="35825" b="7980"/>
          <a:stretch/>
        </p:blipFill>
        <p:spPr>
          <a:xfrm>
            <a:off x="1177156" y="620688"/>
            <a:ext cx="7661318" cy="6164709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9ABFE33-DCC7-4EA3-A284-4F2050F0C374}"/>
              </a:ext>
            </a:extLst>
          </p:cNvPr>
          <p:cNvSpPr/>
          <p:nvPr/>
        </p:nvSpPr>
        <p:spPr>
          <a:xfrm rot="10800000">
            <a:off x="3563888" y="414908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E68B302-C959-4422-AC70-A223AB2069AB}"/>
              </a:ext>
            </a:extLst>
          </p:cNvPr>
          <p:cNvSpPr/>
          <p:nvPr/>
        </p:nvSpPr>
        <p:spPr>
          <a:xfrm rot="16200000">
            <a:off x="1684251" y="6172733"/>
            <a:ext cx="51891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86DAD8B3-0972-41C0-8677-94A9526B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56" y="72603"/>
            <a:ext cx="7293496" cy="481756"/>
          </a:xfrm>
        </p:spPr>
        <p:txBody>
          <a:bodyPr>
            <a:noAutofit/>
          </a:bodyPr>
          <a:lstStyle/>
          <a:p>
            <a:pPr algn="just"/>
            <a:r>
              <a:rPr lang="es-CL" sz="1600" b="1" dirty="0">
                <a:solidFill>
                  <a:schemeClr val="tx2"/>
                </a:solidFill>
              </a:rPr>
              <a:t>I. INGRESO DE LA SOLICITUD AL PORTAL DE SERVICIOS. 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67FBEF4-589D-49A2-82A2-AD3C9600DAC7}"/>
              </a:ext>
            </a:extLst>
          </p:cNvPr>
          <p:cNvSpPr/>
          <p:nvPr/>
        </p:nvSpPr>
        <p:spPr>
          <a:xfrm rot="10800000">
            <a:off x="6012160" y="213285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E79F3F-6F80-49FA-A4CE-A1FA626083C3}"/>
              </a:ext>
            </a:extLst>
          </p:cNvPr>
          <p:cNvSpPr/>
          <p:nvPr/>
        </p:nvSpPr>
        <p:spPr>
          <a:xfrm>
            <a:off x="6806089" y="2114379"/>
            <a:ext cx="2088232" cy="13624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chemeClr val="tx2"/>
                </a:solidFill>
              </a:rPr>
              <a:t>EL SISTEMA GENERA AUTOMATICAMENTE UN NÚMERO ÚNICO EL CUAL SE DEBE TOMAR NOTA ANTE LA EVENTUALIDAD DE CIERRE DE SESIÓN U OTRA SITUACIÓN, ASI PODRÁ RETOMAR EL INGRESO DE LA SOLICITUD.</a:t>
            </a:r>
          </a:p>
        </p:txBody>
      </p:sp>
    </p:spTree>
    <p:extLst>
      <p:ext uri="{BB962C8B-B14F-4D97-AF65-F5344CB8AC3E}">
        <p14:creationId xmlns:p14="http://schemas.microsoft.com/office/powerpoint/2010/main" val="130938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C46D9B-1570-4EA7-AE3C-DB2C5A005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8471" r="37400" b="7980"/>
          <a:stretch/>
        </p:blipFill>
        <p:spPr>
          <a:xfrm>
            <a:off x="1177156" y="620688"/>
            <a:ext cx="7665132" cy="6048672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54EBEC5-AC32-4D79-9A2A-C9F0A6EF7B90}"/>
              </a:ext>
            </a:extLst>
          </p:cNvPr>
          <p:cNvSpPr/>
          <p:nvPr/>
        </p:nvSpPr>
        <p:spPr>
          <a:xfrm rot="10800000">
            <a:off x="4059607" y="2302632"/>
            <a:ext cx="764297" cy="331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8717320-DC97-4416-9A78-914A9E0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56" y="72603"/>
            <a:ext cx="7293496" cy="481756"/>
          </a:xfrm>
        </p:spPr>
        <p:txBody>
          <a:bodyPr>
            <a:noAutofit/>
          </a:bodyPr>
          <a:lstStyle/>
          <a:p>
            <a:pPr algn="just"/>
            <a:r>
              <a:rPr lang="es-CL" sz="1600" b="1" dirty="0">
                <a:solidFill>
                  <a:schemeClr val="tx2"/>
                </a:solidFill>
              </a:rPr>
              <a:t>I. INGRESO DE LA SOLICITUD AL PORTAL DE SERVICIOS.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F60FC8-47B9-470D-9203-1FBBED688983}"/>
              </a:ext>
            </a:extLst>
          </p:cNvPr>
          <p:cNvSpPr/>
          <p:nvPr/>
        </p:nvSpPr>
        <p:spPr>
          <a:xfrm>
            <a:off x="5190753" y="2302632"/>
            <a:ext cx="2530748" cy="3318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INDICAR RUT SIN PUNTOS NI GUION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5304C6-95B4-4907-AB2D-7240531AB8A9}"/>
              </a:ext>
            </a:extLst>
          </p:cNvPr>
          <p:cNvSpPr/>
          <p:nvPr/>
        </p:nvSpPr>
        <p:spPr>
          <a:xfrm>
            <a:off x="6701470" y="4206995"/>
            <a:ext cx="1584176" cy="604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INDICAR DATOS ACTUALIZADOS DEL INTERESADO.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6ACD8C29-BED9-4D64-9438-A23DF006BB1D}"/>
              </a:ext>
            </a:extLst>
          </p:cNvPr>
          <p:cNvSpPr/>
          <p:nvPr/>
        </p:nvSpPr>
        <p:spPr>
          <a:xfrm>
            <a:off x="5940152" y="2996952"/>
            <a:ext cx="432048" cy="3024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591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6C4C15-F83A-4E19-BF02-09E77B016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" t="7017" r="37400" b="36944"/>
          <a:stretch/>
        </p:blipFill>
        <p:spPr>
          <a:xfrm>
            <a:off x="1835696" y="187965"/>
            <a:ext cx="6480720" cy="28809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EA887C6-BFA0-4146-931E-A9B1C6C494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" t="23387" r="38188" b="9381"/>
          <a:stretch/>
        </p:blipFill>
        <p:spPr>
          <a:xfrm>
            <a:off x="1835696" y="3247052"/>
            <a:ext cx="6480720" cy="3456384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0B07B02-0391-4DEF-BE39-D30F412AB309}"/>
              </a:ext>
            </a:extLst>
          </p:cNvPr>
          <p:cNvSpPr/>
          <p:nvPr/>
        </p:nvSpPr>
        <p:spPr>
          <a:xfrm rot="10800000">
            <a:off x="5364088" y="155679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7DAFC5EC-DD61-4F44-B8E5-05E2091BE191}"/>
              </a:ext>
            </a:extLst>
          </p:cNvPr>
          <p:cNvSpPr txBox="1"/>
          <p:nvPr/>
        </p:nvSpPr>
        <p:spPr>
          <a:xfrm>
            <a:off x="5724128" y="1537870"/>
            <a:ext cx="2736304" cy="288033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tx2"/>
                </a:solidFill>
              </a:rPr>
              <a:t>FG. DOCENCIA PREGRADO MEDICINA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F453C1-5AE2-4295-9519-A7EB17544ACD}"/>
              </a:ext>
            </a:extLst>
          </p:cNvPr>
          <p:cNvSpPr/>
          <p:nvPr/>
        </p:nvSpPr>
        <p:spPr>
          <a:xfrm>
            <a:off x="7164288" y="1933806"/>
            <a:ext cx="1812641" cy="30469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CL" sz="1200" b="1" dirty="0">
                <a:solidFill>
                  <a:schemeClr val="tx2"/>
                </a:solidFill>
              </a:rPr>
              <a:t>DATOS QUE </a:t>
            </a:r>
            <a:r>
              <a:rPr lang="es-CL" sz="1200" dirty="0">
                <a:solidFill>
                  <a:schemeClr val="tx2"/>
                </a:solidFill>
              </a:rPr>
              <a:t>DEBE</a:t>
            </a:r>
            <a:r>
              <a:rPr lang="es-CL" sz="1200" b="1" dirty="0">
                <a:solidFill>
                  <a:schemeClr val="tx2"/>
                </a:solidFill>
              </a:rPr>
              <a:t> CONTENER LA LABOR  A DESARROLLAR:</a:t>
            </a:r>
          </a:p>
          <a:p>
            <a:endParaRPr lang="es-CL" sz="1200" b="1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L" sz="1200" b="1" dirty="0">
                <a:solidFill>
                  <a:schemeClr val="tx2"/>
                </a:solidFill>
              </a:rPr>
              <a:t>QUE TIPO DE DOCENCIA(PREGRADO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L" sz="1200" b="1" dirty="0">
                <a:solidFill>
                  <a:schemeClr val="tx2"/>
                </a:solidFill>
              </a:rPr>
              <a:t>NOMBRE DE LA ASIGNATURA.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L" sz="1200" b="1" dirty="0">
                <a:solidFill>
                  <a:schemeClr val="tx2"/>
                </a:solidFill>
              </a:rPr>
              <a:t>EN QUE CAMPUS SE IMPARTE.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L" sz="1200" b="1" dirty="0">
                <a:solidFill>
                  <a:schemeClr val="tx2"/>
                </a:solidFill>
              </a:rPr>
              <a:t>SINTESIS DE LO QUE REALIZARÁ, INDICAR ADEMÁS SI ES PRESENCIAL U ONLINE.</a:t>
            </a:r>
          </a:p>
          <a:p>
            <a:pPr marL="171450" indent="-171450">
              <a:buFontTx/>
              <a:buChar char="-"/>
            </a:pPr>
            <a:endParaRPr lang="es-C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38B313-7533-4A1C-86A7-8EEF0E796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" t="27589" r="38188" b="7980"/>
          <a:stretch/>
        </p:blipFill>
        <p:spPr>
          <a:xfrm>
            <a:off x="1259632" y="187965"/>
            <a:ext cx="7733033" cy="6670035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F039EC7-B7BE-4CD3-A4A1-A7AF1077A18F}"/>
              </a:ext>
            </a:extLst>
          </p:cNvPr>
          <p:cNvCxnSpPr/>
          <p:nvPr/>
        </p:nvCxnSpPr>
        <p:spPr>
          <a:xfrm>
            <a:off x="5220072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677C5561-4955-48FE-8287-35BC06CDFEFB}"/>
              </a:ext>
            </a:extLst>
          </p:cNvPr>
          <p:cNvSpPr/>
          <p:nvPr/>
        </p:nvSpPr>
        <p:spPr>
          <a:xfrm>
            <a:off x="5292080" y="3429000"/>
            <a:ext cx="3456384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  <a:latin typeface="+mj-lt"/>
              </a:rPr>
              <a:t>PERSONAR RESPONSABLE QUE FIRMARA EL INFORMES DE EJECUCIÓN E INFORME DE LABOR CUANDO SE LLEVE A CABO EL PAGO DE HONORARIOS</a:t>
            </a:r>
          </a:p>
        </p:txBody>
      </p:sp>
      <p:sp>
        <p:nvSpPr>
          <p:cNvPr id="8" name="14 CuadroTexto">
            <a:extLst>
              <a:ext uri="{FF2B5EF4-FFF2-40B4-BE49-F238E27FC236}">
                <a16:creationId xmlns:a16="http://schemas.microsoft.com/office/drawing/2014/main" id="{D4760AC9-A9D9-42DC-BC63-3BD6F995A366}"/>
              </a:ext>
            </a:extLst>
          </p:cNvPr>
          <p:cNvSpPr txBox="1"/>
          <p:nvPr/>
        </p:nvSpPr>
        <p:spPr>
          <a:xfrm>
            <a:off x="4432159" y="1916832"/>
            <a:ext cx="456050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tx2"/>
                </a:solidFill>
                <a:latin typeface="+mj-lt"/>
              </a:rPr>
              <a:t>INDICAR HORARIO DE 08:00 A 10:00 HRS. Y MODALIDAD (DEBE SER COMPATIBLE CON ACTIVIDADES EN LA FACULTAD)</a:t>
            </a:r>
          </a:p>
        </p:txBody>
      </p:sp>
    </p:spTree>
    <p:extLst>
      <p:ext uri="{BB962C8B-B14F-4D97-AF65-F5344CB8AC3E}">
        <p14:creationId xmlns:p14="http://schemas.microsoft.com/office/powerpoint/2010/main" val="369346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07" y="1916832"/>
            <a:ext cx="7427789" cy="1872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1" i="1" dirty="0">
                <a:solidFill>
                  <a:schemeClr val="tx2"/>
                </a:solidFill>
              </a:rPr>
              <a:t>“El convenio a honorarios es un mecanismo de prestación de servicios que tiene por objeto permitir a las autoridades contar con la asesoría de profesionales, técnicos de educación superior o expertos en determinadas materias, cuando deban realizare labores accidentales y que no sean habituales de la institución</a:t>
            </a:r>
            <a:r>
              <a:rPr lang="es-MX" sz="1800" b="1" dirty="0">
                <a:solidFill>
                  <a:schemeClr val="tx2"/>
                </a:solidFill>
              </a:rPr>
              <a:t>.” </a:t>
            </a:r>
            <a:endParaRPr lang="es-ES" sz="1800" b="1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3894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b="1" dirty="0">
                <a:solidFill>
                  <a:schemeClr val="tx2"/>
                </a:solidFill>
              </a:rPr>
              <a:t>¿QUÉ ES UN CONVENIO DE HONORARIO?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4843"/>
            <a:ext cx="3551117" cy="2660501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432557" y="3864843"/>
            <a:ext cx="3619456" cy="21564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b="1" dirty="0">
                <a:solidFill>
                  <a:schemeClr val="tx2"/>
                </a:solidFill>
              </a:rPr>
              <a:t>Las labores habituales que NO se pueden cursar mediante honorarios son: digitación, labores administrativas, jardines, aseo u otras similares que deberían ser realizadas por funcionarios de la Facultad.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04374" y="3476853"/>
            <a:ext cx="3460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(Referencia: Art.11°, Estatuto Administrativo)</a:t>
            </a:r>
          </a:p>
        </p:txBody>
      </p:sp>
    </p:spTree>
    <p:extLst>
      <p:ext uri="{BB962C8B-B14F-4D97-AF65-F5344CB8AC3E}">
        <p14:creationId xmlns:p14="http://schemas.microsoft.com/office/powerpoint/2010/main" val="180532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EA3932-525B-46A6-BFC5-D43BD1484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" t="7980" r="37400" b="10781"/>
          <a:stretch/>
        </p:blipFill>
        <p:spPr>
          <a:xfrm>
            <a:off x="1691680" y="160717"/>
            <a:ext cx="6624736" cy="41764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35A1AF-8AD5-42DF-A2F3-BCA7A001C0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7" t="8168" r="37614" b="48176"/>
          <a:stretch/>
        </p:blipFill>
        <p:spPr>
          <a:xfrm>
            <a:off x="1691680" y="4581128"/>
            <a:ext cx="6624735" cy="22443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984DC49-D7FF-4AA2-81E0-0F3C72638CA6}"/>
              </a:ext>
            </a:extLst>
          </p:cNvPr>
          <p:cNvSpPr/>
          <p:nvPr/>
        </p:nvSpPr>
        <p:spPr>
          <a:xfrm>
            <a:off x="4770909" y="1058833"/>
            <a:ext cx="3459691" cy="1444793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" marR="77470" algn="just">
              <a:lnSpc>
                <a:spcPct val="97000"/>
              </a:lnSpc>
              <a:spcBef>
                <a:spcPts val="275"/>
              </a:spcBef>
              <a:spcAft>
                <a:spcPts val="0"/>
              </a:spcAft>
            </a:pP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ES FUNCIONARIO U. CHILE O DE LA</a:t>
            </a:r>
            <a:r>
              <a:rPr lang="es-ES" sz="1200" b="1" spc="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 PÚBLICA SE INGRESA</a:t>
            </a:r>
            <a:r>
              <a:rPr lang="es-ES" sz="1200" b="1" spc="-39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“SI” Y SE</a:t>
            </a:r>
            <a:r>
              <a:rPr lang="es-ES" sz="1200" b="1" spc="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ADJUNTA CERTIFICADO</a:t>
            </a:r>
            <a:r>
              <a:rPr lang="es-ES" sz="1200" b="1" spc="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1200" b="1" spc="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CARGO</a:t>
            </a:r>
            <a:r>
              <a:rPr lang="es-ES" sz="1200" b="1" spc="2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INDICANDO HORARIO Y CANTIDAD DE HORAS, SUELDO BRUTO, TIPO DE CONTRATO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200" b="1" spc="-1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LIQUIDACIÓN</a:t>
            </a:r>
            <a:r>
              <a:rPr lang="es-ES" sz="1200" b="1" spc="1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SUELDO EL CUAL DEBE SER CON LAS CARACTERÍSTICAS DEL CERTIFICADO DE CARGO.</a:t>
            </a:r>
            <a:endParaRPr lang="es-CL" sz="1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DE9C73B-473D-4550-B19A-2B157E7710D0}"/>
              </a:ext>
            </a:extLst>
          </p:cNvPr>
          <p:cNvSpPr/>
          <p:nvPr/>
        </p:nvSpPr>
        <p:spPr>
          <a:xfrm rot="10800000">
            <a:off x="3635896" y="1628800"/>
            <a:ext cx="10491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78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97C036-B210-4999-A6E8-ECFAAFD4F0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13062" r="38188" b="7979"/>
          <a:stretch/>
        </p:blipFill>
        <p:spPr>
          <a:xfrm>
            <a:off x="1259632" y="187965"/>
            <a:ext cx="7357021" cy="64813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FA31D6-7E18-4720-93A4-F57BDFC91B3F}"/>
              </a:ext>
            </a:extLst>
          </p:cNvPr>
          <p:cNvSpPr/>
          <p:nvPr/>
        </p:nvSpPr>
        <p:spPr>
          <a:xfrm>
            <a:off x="7524328" y="3429000"/>
            <a:ext cx="1133412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  <a:latin typeface="+mj-lt"/>
              </a:rPr>
              <a:t>EL PERIODO DEBERÁ SER ACORDE AL CALENDARIO DE FECHA DE CIERRE MENSUAL PUBLICADO EN EL PORTAL DE SERVICIOS</a:t>
            </a:r>
          </a:p>
        </p:txBody>
      </p:sp>
      <p:sp>
        <p:nvSpPr>
          <p:cNvPr id="8" name="18 CuadroTexto">
            <a:extLst>
              <a:ext uri="{FF2B5EF4-FFF2-40B4-BE49-F238E27FC236}">
                <a16:creationId xmlns:a16="http://schemas.microsoft.com/office/drawing/2014/main" id="{1A50AD91-7798-4B82-B551-E5AB7CFF4E4E}"/>
              </a:ext>
            </a:extLst>
          </p:cNvPr>
          <p:cNvSpPr txBox="1"/>
          <p:nvPr/>
        </p:nvSpPr>
        <p:spPr>
          <a:xfrm>
            <a:off x="4818535" y="5517232"/>
            <a:ext cx="306583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2"/>
                </a:solidFill>
              </a:rPr>
              <a:t>Monto está determinado por Dirección de Pregrado.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DAD211DC-9B91-4A23-9300-E0282FF4DE6C}"/>
              </a:ext>
            </a:extLst>
          </p:cNvPr>
          <p:cNvSpPr/>
          <p:nvPr/>
        </p:nvSpPr>
        <p:spPr>
          <a:xfrm rot="10800000">
            <a:off x="3713907" y="5597639"/>
            <a:ext cx="858093" cy="351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270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7BA273-25BA-4EAD-A837-95AA6578E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20586" r="38188" b="7980"/>
          <a:stretch/>
        </p:blipFill>
        <p:spPr>
          <a:xfrm>
            <a:off x="1259632" y="187965"/>
            <a:ext cx="7700620" cy="667003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4D91830-F36D-4424-888A-9C3884077251}"/>
              </a:ext>
            </a:extLst>
          </p:cNvPr>
          <p:cNvSpPr/>
          <p:nvPr/>
        </p:nvSpPr>
        <p:spPr>
          <a:xfrm>
            <a:off x="5652120" y="2204864"/>
            <a:ext cx="2448272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,</a:t>
            </a:r>
            <a:r>
              <a:rPr lang="es-CL" sz="1200" b="1" dirty="0">
                <a:solidFill>
                  <a:schemeClr val="tx2"/>
                </a:solidFill>
                <a:latin typeface="+mj-lt"/>
              </a:rPr>
              <a:t>MONTO DE LAS CUOTAS VARIAN DE UN PERIODO A OTRO DEBIDO A NO ES CONTRATO DE TRABAJO.</a:t>
            </a:r>
            <a:endParaRPr lang="es-CL" sz="1200" b="1" dirty="0">
              <a:latin typeface="+mj-lt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76E22DC0-24F6-4C9B-BAD7-12828795AD22}"/>
              </a:ext>
            </a:extLst>
          </p:cNvPr>
          <p:cNvSpPr/>
          <p:nvPr/>
        </p:nvSpPr>
        <p:spPr>
          <a:xfrm>
            <a:off x="6804248" y="292494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22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D4983F-E90F-40D7-AFD7-30D85EBF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" t="7980" r="38975" b="9381"/>
          <a:stretch/>
        </p:blipFill>
        <p:spPr>
          <a:xfrm>
            <a:off x="1422646" y="0"/>
            <a:ext cx="7232160" cy="42484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EF81E1-87E5-46F5-9BF8-104E4CEDF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" t="6579" r="38188" b="7980"/>
          <a:stretch/>
        </p:blipFill>
        <p:spPr>
          <a:xfrm>
            <a:off x="1422646" y="3284984"/>
            <a:ext cx="7232160" cy="439248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758BC38-69C0-41C8-8188-6086CCABEEBB}"/>
              </a:ext>
            </a:extLst>
          </p:cNvPr>
          <p:cNvSpPr/>
          <p:nvPr/>
        </p:nvSpPr>
        <p:spPr>
          <a:xfrm>
            <a:off x="6012160" y="1340768"/>
            <a:ext cx="252028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  <a:latin typeface="+mj-lt"/>
              </a:rPr>
              <a:t>LA DOCUMENTACIÓN QUE SE ADJUNTA DEBE SER LEGIBLE, ACTUALIZADA, EN IDIOMA ESPAÑOL Y EN  FORMATO PDF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F5F4CCB9-BD4C-41FF-9AD4-015892EB75BC}"/>
              </a:ext>
            </a:extLst>
          </p:cNvPr>
          <p:cNvSpPr/>
          <p:nvPr/>
        </p:nvSpPr>
        <p:spPr>
          <a:xfrm>
            <a:off x="5148064" y="1340768"/>
            <a:ext cx="720080" cy="58326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31766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12FFAA-370B-4669-A5B7-793B18120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5" t="7980" r="37544" b="7980"/>
          <a:stretch/>
        </p:blipFill>
        <p:spPr>
          <a:xfrm>
            <a:off x="1475656" y="187964"/>
            <a:ext cx="6336704" cy="58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6949D8C-1A5D-4141-B51B-073FCDF7C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" t="7980" r="37400" b="12182"/>
          <a:stretch/>
        </p:blipFill>
        <p:spPr>
          <a:xfrm>
            <a:off x="1403648" y="170453"/>
            <a:ext cx="7416824" cy="44284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3D2396-2E39-4B31-84B7-9D112E8170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1" t="13583" r="37400" b="56567"/>
          <a:stretch/>
        </p:blipFill>
        <p:spPr>
          <a:xfrm>
            <a:off x="1402836" y="5013176"/>
            <a:ext cx="7416824" cy="1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5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9C4896-BA4E-4C2A-B742-092F9FA69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" t="12182" r="37400" b="7981"/>
          <a:stretch/>
        </p:blipFill>
        <p:spPr>
          <a:xfrm>
            <a:off x="1331640" y="167546"/>
            <a:ext cx="7393721" cy="554529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6F193CE-E22A-4657-BB22-905E12883E78}"/>
              </a:ext>
            </a:extLst>
          </p:cNvPr>
          <p:cNvSpPr/>
          <p:nvPr/>
        </p:nvSpPr>
        <p:spPr>
          <a:xfrm rot="10800000">
            <a:off x="3491880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C16D6D-A7DF-4CDC-909E-DED6A31E62B2}"/>
              </a:ext>
            </a:extLst>
          </p:cNvPr>
          <p:cNvSpPr/>
          <p:nvPr/>
        </p:nvSpPr>
        <p:spPr>
          <a:xfrm>
            <a:off x="5028499" y="5085184"/>
            <a:ext cx="3895089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IMPORTANTE AL TERMINO DE LA SOLICITUD PRESIONAR EL BOTON “ENVIAR SOLICITUD”, DE LO CONTRARIO A QUEDARA EN ESTADO DE BORRADOR LO CUAL IMPEDIRÁ QUE CONTINUE CON EL PROCESO Y UNA VEZ TRANSCURRIDO EL PLAZO DE 30 DÍAS EL SISTEMA ANULAR LA SOLICITUD.</a:t>
            </a:r>
          </a:p>
        </p:txBody>
      </p:sp>
    </p:spTree>
    <p:extLst>
      <p:ext uri="{BB962C8B-B14F-4D97-AF65-F5344CB8AC3E}">
        <p14:creationId xmlns:p14="http://schemas.microsoft.com/office/powerpoint/2010/main" val="370801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7293496" cy="2304256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2"/>
                </a:solidFill>
              </a:rPr>
              <a:t>CONFECCIÓN CONVENIO HONORARIOS</a:t>
            </a:r>
            <a:br>
              <a:rPr lang="es-CL" sz="4000" b="1" dirty="0">
                <a:solidFill>
                  <a:schemeClr val="tx2"/>
                </a:solidFill>
              </a:rPr>
            </a:br>
            <a:r>
              <a:rPr lang="es-CL" sz="4000" b="1" dirty="0">
                <a:solidFill>
                  <a:schemeClr val="tx2"/>
                </a:solidFill>
              </a:rPr>
              <a:t>ETAPA III</a:t>
            </a:r>
            <a:br>
              <a:rPr lang="es-CL" sz="4000" b="1" dirty="0">
                <a:solidFill>
                  <a:schemeClr val="tx2"/>
                </a:solidFill>
              </a:rPr>
            </a:br>
            <a:endParaRPr lang="es-CL" sz="4000" b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03648" y="1435775"/>
            <a:ext cx="7293496" cy="408215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b="1" dirty="0">
                <a:solidFill>
                  <a:schemeClr val="tx2"/>
                </a:solidFill>
              </a:rPr>
              <a:t>Una vez que la solicitud del convenio honorario es ingresado al portal de servicios, junto con toda la documentación requerida, continua con las autorizaciones de la Dirección de pregrado y la DEGI, dando paso a la confección del convenio honorario y las declaraciones que correspondan, estas posteriormente serán enviadas vía email a la secretaria para la obtener la firma del interesado, una vez que lo haya realizado, deberá devolver a la brevedad posible para continuar con el proceso de interno y autorización de contraloría.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3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6C5FD5-8BCA-47E7-BC38-2BCB535234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2" t="16427" r="38910" b="5991"/>
          <a:stretch/>
        </p:blipFill>
        <p:spPr bwMode="auto">
          <a:xfrm>
            <a:off x="2195736" y="187965"/>
            <a:ext cx="5770984" cy="667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687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>
          <a:xfrm>
            <a:off x="7020272" y="4761656"/>
            <a:ext cx="2123728" cy="196258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08" y="1988840"/>
            <a:ext cx="7291470" cy="1872208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1" i="1" dirty="0">
                <a:solidFill>
                  <a:schemeClr val="tx2"/>
                </a:solidFill>
              </a:rPr>
              <a:t>El artículo 48°, de la Ley 21.094 de Universidades Estatales señala lo siguiente: </a:t>
            </a:r>
          </a:p>
          <a:p>
            <a:pPr marL="0" indent="0" algn="just">
              <a:buNone/>
            </a:pPr>
            <a:endParaRPr lang="es-MX" sz="18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MX" sz="1800" i="1" dirty="0">
                <a:solidFill>
                  <a:schemeClr val="tx2"/>
                </a:solidFill>
              </a:rPr>
              <a:t>“Contratación para labores accidentales y no habituales. Las universidades del Estado podrán contratar, sobre la base de honorarios, sólo la prestación de servicios o labores accidentales y que no sean las habituales de la institución. Las personas contratadas a honorarios se regirán por las cláusulas del respectivo contrato de conformidad a la legislación civil y no les serán aplicables las disposiciones del decreto con fuerza de ley Nº 29, de 2004, del Ministerio de Hacienda, que fija el texto refundido, coordinado y sistematizado de la ley Nº 18.834, sobre Estatuto Administrativo.”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38944" y="332656"/>
            <a:ext cx="7354373" cy="1143000"/>
          </a:xfrm>
        </p:spPr>
        <p:txBody>
          <a:bodyPr>
            <a:noAutofit/>
          </a:bodyPr>
          <a:lstStyle/>
          <a:p>
            <a:pPr algn="just"/>
            <a:r>
              <a:rPr lang="es-CL" sz="2800" b="1" dirty="0">
                <a:solidFill>
                  <a:schemeClr val="tx2"/>
                </a:solidFill>
              </a:rPr>
              <a:t>¿CÓMO SE PRONUNCIA LA LEY N°</a:t>
            </a:r>
            <a:r>
              <a:rPr lang="es-MX" sz="2800" b="1" dirty="0">
                <a:solidFill>
                  <a:schemeClr val="tx2"/>
                </a:solidFill>
              </a:rPr>
              <a:t>21.094 SOBRE UNIVERSIDADES ESTATALES, RESPECTO A LOS </a:t>
            </a:r>
            <a:r>
              <a:rPr lang="es-CL" sz="2800" b="1" dirty="0">
                <a:solidFill>
                  <a:schemeClr val="tx2"/>
                </a:solidFill>
              </a:rPr>
              <a:t>CONVENIOS A  HONORARIOS?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958790" y="6416461"/>
            <a:ext cx="5078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https://www.bcn.cl/leychile/navegar?idNorma=1119253 </a:t>
            </a:r>
          </a:p>
        </p:txBody>
      </p:sp>
    </p:spTree>
    <p:extLst>
      <p:ext uri="{BB962C8B-B14F-4D97-AF65-F5344CB8AC3E}">
        <p14:creationId xmlns:p14="http://schemas.microsoft.com/office/powerpoint/2010/main" val="2362403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75656" y="1412776"/>
            <a:ext cx="72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C443C2-2190-48E3-AD4F-756235136C51}"/>
              </a:ext>
            </a:extLst>
          </p:cNvPr>
          <p:cNvPicPr/>
          <p:nvPr/>
        </p:nvPicPr>
        <p:blipFill rotWithShape="1">
          <a:blip r:embed="rId4"/>
          <a:srcRect l="30712" t="16625" r="35237" b="5396"/>
          <a:stretch/>
        </p:blipFill>
        <p:spPr bwMode="auto">
          <a:xfrm>
            <a:off x="1979712" y="332656"/>
            <a:ext cx="6285385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129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CD28C0-72AF-4821-8AB5-5D9FB97E515C}"/>
              </a:ext>
            </a:extLst>
          </p:cNvPr>
          <p:cNvPicPr/>
          <p:nvPr/>
        </p:nvPicPr>
        <p:blipFill rotWithShape="1">
          <a:blip r:embed="rId4"/>
          <a:srcRect l="30490" t="15833" r="35237" b="5396"/>
          <a:stretch/>
        </p:blipFill>
        <p:spPr bwMode="auto">
          <a:xfrm>
            <a:off x="1907704" y="955274"/>
            <a:ext cx="6321151" cy="6387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A58E3914-20A4-4FC1-87A1-8D383D48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707886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SIN CARGO EN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43884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511220" y="1421180"/>
            <a:ext cx="72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106531-0BC8-4E99-A1A6-01E94E11AEB9}"/>
              </a:ext>
            </a:extLst>
          </p:cNvPr>
          <p:cNvPicPr/>
          <p:nvPr/>
        </p:nvPicPr>
        <p:blipFill rotWithShape="1">
          <a:blip r:embed="rId4"/>
          <a:srcRect l="22478" t="15009" r="26780" b="5203"/>
          <a:stretch/>
        </p:blipFill>
        <p:spPr bwMode="auto">
          <a:xfrm>
            <a:off x="2339357" y="764704"/>
            <a:ext cx="5328988" cy="6122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F11E9249-841B-4051-AD8B-FCF84CAF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707886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CON CARGO EN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985472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75656" y="1412776"/>
            <a:ext cx="72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CE20EE-DD7F-4C60-B071-7E3209FEE7D3}"/>
              </a:ext>
            </a:extLst>
          </p:cNvPr>
          <p:cNvPicPr/>
          <p:nvPr/>
        </p:nvPicPr>
        <p:blipFill rotWithShape="1">
          <a:blip r:embed="rId4"/>
          <a:srcRect l="30823" t="16625" r="35572" b="5396"/>
          <a:stretch/>
        </p:blipFill>
        <p:spPr bwMode="auto">
          <a:xfrm>
            <a:off x="2346821" y="692696"/>
            <a:ext cx="5458467" cy="6458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F0B8462F-CA7C-4F80-8AC6-9A412484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707886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SIN CARGO EN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637756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F623C7-AE9C-41B8-86C3-3F0DFD7E621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t="16031" r="29562" b="5001"/>
          <a:stretch/>
        </p:blipFill>
        <p:spPr bwMode="auto">
          <a:xfrm>
            <a:off x="2533803" y="895851"/>
            <a:ext cx="5062534" cy="579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>
            <a:extLst>
              <a:ext uri="{FF2B5EF4-FFF2-40B4-BE49-F238E27FC236}">
                <a16:creationId xmlns:a16="http://schemas.microsoft.com/office/drawing/2014/main" id="{FCF16FA3-0A37-4114-AB4D-BC5ABBE16DBA}"/>
              </a:ext>
            </a:extLst>
          </p:cNvPr>
          <p:cNvSpPr txBox="1"/>
          <p:nvPr/>
        </p:nvSpPr>
        <p:spPr>
          <a:xfrm>
            <a:off x="1259632" y="187965"/>
            <a:ext cx="72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fontAlgn="base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8276C540-7567-40C6-9751-7067138F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163939"/>
            <a:ext cx="7293496" cy="707886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CON CARGO EN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842611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7293496" cy="220134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2"/>
                </a:solidFill>
              </a:rPr>
              <a:t>CONVENIO HONORARIOS FIRMADOS</a:t>
            </a:r>
            <a:br>
              <a:rPr lang="es-CL" sz="4000" b="1" dirty="0">
                <a:solidFill>
                  <a:schemeClr val="tx2"/>
                </a:solidFill>
              </a:rPr>
            </a:br>
            <a:r>
              <a:rPr lang="es-CL" sz="4000" b="1" dirty="0">
                <a:solidFill>
                  <a:schemeClr val="tx2"/>
                </a:solidFill>
              </a:rPr>
              <a:t>ETAPA IV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93496" cy="5976664"/>
          </a:xfrm>
        </p:spPr>
        <p:txBody>
          <a:bodyPr>
            <a:noAutofit/>
          </a:bodyPr>
          <a:lstStyle/>
          <a:p>
            <a:pPr algn="l"/>
            <a:br>
              <a:rPr lang="es-CL" sz="1800" b="1" dirty="0">
                <a:solidFill>
                  <a:schemeClr val="tx2"/>
                </a:solidFill>
              </a:rPr>
            </a:br>
            <a:br>
              <a:rPr lang="es-CL" sz="18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Una vez obtenida la firma del interesado en todos los documentos que correspondan, la cual podrá ser: </a:t>
            </a:r>
            <a:br>
              <a:rPr lang="es-CL" sz="2400" b="1" dirty="0">
                <a:solidFill>
                  <a:schemeClr val="tx2"/>
                </a:solidFill>
              </a:rPr>
            </a:br>
            <a:br>
              <a:rPr lang="es-CL" sz="24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- firma de puño y letra o </a:t>
            </a:r>
            <a:br>
              <a:rPr lang="es-CL" sz="24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- firma electrónica avanzada.</a:t>
            </a:r>
            <a:br>
              <a:rPr lang="es-CL" sz="2400" b="1" dirty="0">
                <a:solidFill>
                  <a:schemeClr val="tx2"/>
                </a:solidFill>
              </a:rPr>
            </a:br>
            <a:br>
              <a:rPr lang="es-CL" sz="24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Deberá ser adjuntado a la solicitud de portal en un solo archivo PDF.</a:t>
            </a:r>
            <a:br>
              <a:rPr lang="es-CL" sz="2400" b="1" dirty="0">
                <a:solidFill>
                  <a:schemeClr val="tx2"/>
                </a:solidFill>
              </a:rPr>
            </a:br>
            <a:br>
              <a:rPr lang="es-CL" sz="24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Cabe mencionar que se debe mantener la integridad y claridad de la documentación, debido a que es un acto  formal.</a:t>
            </a:r>
            <a:br>
              <a:rPr lang="es-CL" sz="2400" b="1" dirty="0">
                <a:solidFill>
                  <a:schemeClr val="tx2"/>
                </a:solidFill>
              </a:rPr>
            </a:br>
            <a:br>
              <a:rPr lang="es-CL" sz="24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A continuación un ejemplo de convenio con firma electrónica avanzada.</a:t>
            </a:r>
            <a:br>
              <a:rPr lang="es-CL" sz="2400" b="1" dirty="0">
                <a:solidFill>
                  <a:schemeClr val="tx2"/>
                </a:solidFill>
              </a:rPr>
            </a:br>
            <a:r>
              <a:rPr lang="es-CL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96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730736-E341-47BE-AE94-EE8E30EE2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3" t="16808" r="35038" b="7980"/>
          <a:stretch/>
        </p:blipFill>
        <p:spPr>
          <a:xfrm>
            <a:off x="1166240" y="332656"/>
            <a:ext cx="798042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701AA6-9989-4D75-AC76-BA97623F0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3" t="15639" r="4327" b="9391"/>
          <a:stretch/>
        </p:blipFill>
        <p:spPr>
          <a:xfrm>
            <a:off x="1133411" y="159568"/>
            <a:ext cx="7888846" cy="6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5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DF4015-0AC5-4D37-9C44-4F838B3A4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11" y="289141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endParaRPr lang="es-CL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370F5B-85A3-4DC0-A813-A7F5FB5CD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211" y="2552700"/>
            <a:ext cx="6400800" cy="1752600"/>
          </a:xfrm>
        </p:spPr>
        <p:txBody>
          <a:bodyPr/>
          <a:lstStyle/>
          <a:p>
            <a:r>
              <a:rPr lang="es-CL" b="1" dirty="0">
                <a:solidFill>
                  <a:schemeClr val="tx2"/>
                </a:solidFill>
              </a:rPr>
              <a:t>PASOS PARA ADJUNTAR</a:t>
            </a:r>
          </a:p>
          <a:p>
            <a:r>
              <a:rPr lang="es-CL" b="1" dirty="0">
                <a:solidFill>
                  <a:schemeClr val="tx2"/>
                </a:solidFill>
              </a:rPr>
              <a:t>EL CONVENIO HONORARIO A LA SOLICITUD DE PORTAL</a:t>
            </a:r>
          </a:p>
        </p:txBody>
      </p:sp>
    </p:spTree>
    <p:extLst>
      <p:ext uri="{BB962C8B-B14F-4D97-AF65-F5344CB8AC3E}">
        <p14:creationId xmlns:p14="http://schemas.microsoft.com/office/powerpoint/2010/main" val="416687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1143000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CONSIDERACIONES IMPORTANTES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522332" y="1844824"/>
            <a:ext cx="2185572" cy="40011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LEY N°19.880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62182" y="2420888"/>
            <a:ext cx="7042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tx2"/>
                </a:solidFill>
              </a:rPr>
              <a:t>Artículo 52°. </a:t>
            </a:r>
            <a:r>
              <a:rPr lang="es-ES" sz="2400" b="1" u="sng" dirty="0">
                <a:solidFill>
                  <a:schemeClr val="tx2"/>
                </a:solidFill>
              </a:rPr>
              <a:t>Retroactividad</a:t>
            </a:r>
            <a:r>
              <a:rPr lang="es-ES" sz="2400" dirty="0">
                <a:solidFill>
                  <a:schemeClr val="tx2"/>
                </a:solidFill>
              </a:rPr>
              <a:t>. 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i="1" dirty="0">
                <a:solidFill>
                  <a:schemeClr val="tx2"/>
                </a:solidFill>
              </a:rPr>
              <a:t>Los actos administrativos no tendrán efecto retroactivo, salvo cuando produzcan consecuencias favorables para los interesados y no lesionen derechos de terceros.</a:t>
            </a:r>
            <a:endParaRPr lang="es-CL" sz="2400" i="1" dirty="0">
              <a:solidFill>
                <a:schemeClr val="tx2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335"/>
            <a:ext cx="2880320" cy="19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58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02367E-0023-493A-8E12-620490785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" t="9381" r="1963" b="12182"/>
          <a:stretch/>
        </p:blipFill>
        <p:spPr>
          <a:xfrm>
            <a:off x="1331640" y="332656"/>
            <a:ext cx="7632847" cy="6264696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8A92162-7D28-4784-B887-A11759938AE5}"/>
              </a:ext>
            </a:extLst>
          </p:cNvPr>
          <p:cNvSpPr/>
          <p:nvPr/>
        </p:nvSpPr>
        <p:spPr>
          <a:xfrm rot="10800000">
            <a:off x="4932040" y="501317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42FC3C-B6A5-44BB-87B1-E226E56E5B69}"/>
              </a:ext>
            </a:extLst>
          </p:cNvPr>
          <p:cNvSpPr/>
          <p:nvPr/>
        </p:nvSpPr>
        <p:spPr>
          <a:xfrm>
            <a:off x="4843734" y="3692962"/>
            <a:ext cx="1008112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</a:rPr>
              <a:t>INDICAR NÚMERO DE SOLICITUD PARA REALIZAR BÚSQUEDA</a:t>
            </a:r>
          </a:p>
        </p:txBody>
      </p:sp>
    </p:spTree>
    <p:extLst>
      <p:ext uri="{BB962C8B-B14F-4D97-AF65-F5344CB8AC3E}">
        <p14:creationId xmlns:p14="http://schemas.microsoft.com/office/powerpoint/2010/main" val="3725545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7293496" cy="1143000"/>
          </a:xfrm>
        </p:spPr>
        <p:txBody>
          <a:bodyPr>
            <a:noAutofit/>
          </a:bodyPr>
          <a:lstStyle/>
          <a:p>
            <a:endParaRPr lang="es-CL" sz="4000" b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BA16204-CD7A-4AE1-AE2D-A840E8607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" t="8995" r="2003" b="8140"/>
          <a:stretch/>
        </p:blipFill>
        <p:spPr>
          <a:xfrm>
            <a:off x="1227581" y="152063"/>
            <a:ext cx="7916419" cy="6121355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26E2E57-70EB-4921-892B-B5E2509DA829}"/>
              </a:ext>
            </a:extLst>
          </p:cNvPr>
          <p:cNvSpPr/>
          <p:nvPr/>
        </p:nvSpPr>
        <p:spPr>
          <a:xfrm rot="10800000">
            <a:off x="4932040" y="213285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490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69D849-6DFD-43FB-A07E-B2B6BBC5F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9381" r="2750" b="6579"/>
          <a:stretch/>
        </p:blipFill>
        <p:spPr>
          <a:xfrm>
            <a:off x="1331640" y="328092"/>
            <a:ext cx="7320812" cy="6201816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C92A785-3471-4B89-BEE2-4E3F31703473}"/>
              </a:ext>
            </a:extLst>
          </p:cNvPr>
          <p:cNvSpPr/>
          <p:nvPr/>
        </p:nvSpPr>
        <p:spPr>
          <a:xfrm rot="10800000">
            <a:off x="5868144" y="1124743"/>
            <a:ext cx="504056" cy="18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2B6E5EE-0315-4949-B8D2-1DD559E05F27}"/>
              </a:ext>
            </a:extLst>
          </p:cNvPr>
          <p:cNvSpPr/>
          <p:nvPr/>
        </p:nvSpPr>
        <p:spPr>
          <a:xfrm rot="10800000">
            <a:off x="5868144" y="1412775"/>
            <a:ext cx="504056" cy="18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0C1844-4480-44B1-80C8-AA995F6C2C4D}"/>
              </a:ext>
            </a:extLst>
          </p:cNvPr>
          <p:cNvSpPr/>
          <p:nvPr/>
        </p:nvSpPr>
        <p:spPr>
          <a:xfrm>
            <a:off x="6660232" y="980728"/>
            <a:ext cx="219044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</a:rPr>
              <a:t>INDICAR TIPO DE ARCHIVO , LUEGO UBICAR  EN EL PC EL CONVENIO PRESIONAR ADJUNTAR</a:t>
            </a:r>
          </a:p>
          <a:p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33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171E13-6BB9-4089-9843-69C6BF989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9381" r="4099" b="9381"/>
          <a:stretch/>
        </p:blipFill>
        <p:spPr>
          <a:xfrm>
            <a:off x="1451554" y="187965"/>
            <a:ext cx="7317597" cy="6481395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7BE6B6C-2B3D-4AFF-803D-1D140E93CA36}"/>
              </a:ext>
            </a:extLst>
          </p:cNvPr>
          <p:cNvSpPr/>
          <p:nvPr/>
        </p:nvSpPr>
        <p:spPr>
          <a:xfrm rot="10800000">
            <a:off x="6300192" y="52292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C62D8B3-EEFA-4421-BF77-232F0B19AA26}"/>
              </a:ext>
            </a:extLst>
          </p:cNvPr>
          <p:cNvSpPr/>
          <p:nvPr/>
        </p:nvSpPr>
        <p:spPr>
          <a:xfrm>
            <a:off x="6804248" y="4984778"/>
            <a:ext cx="1186813" cy="103650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PUEDE REVISAR EL ARCHIVO ADJUNTO PRESIONANDO LA LUPA</a:t>
            </a:r>
          </a:p>
        </p:txBody>
      </p:sp>
    </p:spTree>
    <p:extLst>
      <p:ext uri="{BB962C8B-B14F-4D97-AF65-F5344CB8AC3E}">
        <p14:creationId xmlns:p14="http://schemas.microsoft.com/office/powerpoint/2010/main" val="4066090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D9F90-7DC7-4DB2-87F9-0E9214E4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762" y="425765"/>
            <a:ext cx="7071438" cy="1296819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1800" dirty="0">
                <a:solidFill>
                  <a:schemeClr val="tx2"/>
                </a:solidFill>
              </a:rPr>
            </a:br>
            <a:r>
              <a:rPr lang="es-CL" sz="1800" dirty="0">
                <a:solidFill>
                  <a:schemeClr val="tx2"/>
                </a:solidFill>
              </a:rPr>
              <a:t>UNA VEZ QUE SE ADJUNTA EL CONVENIO HONORARIO FIRMADO A LA SOLICITUD DE PORTAL, SE DESPLEGARÁ LA SIGUIENTE OBSERVACION MEDIANTE EMAIL AL APROBADOR, USUARIO Y EJECUTIVO.</a:t>
            </a:r>
            <a:br>
              <a:rPr lang="es-CL" sz="1800" dirty="0">
                <a:solidFill>
                  <a:schemeClr val="tx2"/>
                </a:solidFill>
              </a:rPr>
            </a:br>
            <a:br>
              <a:rPr lang="es-CL" sz="1800" dirty="0">
                <a:solidFill>
                  <a:schemeClr val="tx2"/>
                </a:solidFill>
              </a:rPr>
            </a:br>
            <a:br>
              <a:rPr lang="es-CL" sz="1800" dirty="0">
                <a:solidFill>
                  <a:schemeClr val="tx2"/>
                </a:solidFill>
              </a:rPr>
            </a:br>
            <a:br>
              <a:rPr lang="es-CL" sz="1800" dirty="0">
                <a:solidFill>
                  <a:schemeClr val="tx2"/>
                </a:solidFill>
              </a:rPr>
            </a:br>
            <a:br>
              <a:rPr lang="es-CL" sz="1800" dirty="0">
                <a:solidFill>
                  <a:schemeClr val="tx2"/>
                </a:solidFill>
              </a:rPr>
            </a:br>
            <a:endParaRPr lang="es-CL" sz="1800" dirty="0">
              <a:solidFill>
                <a:schemeClr val="tx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0D03BA-C2C1-4298-9FBA-736678D5AF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08" t="24348" r="25096" b="20193"/>
          <a:stretch/>
        </p:blipFill>
        <p:spPr>
          <a:xfrm>
            <a:off x="1835696" y="2060848"/>
            <a:ext cx="63595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7293496" cy="1143000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2"/>
                </a:solidFill>
              </a:rPr>
              <a:t>PAGO DE HONORARIOS</a:t>
            </a:r>
            <a:br>
              <a:rPr lang="es-CL" sz="4000" b="1" dirty="0">
                <a:solidFill>
                  <a:schemeClr val="tx2"/>
                </a:solidFill>
              </a:rPr>
            </a:br>
            <a:r>
              <a:rPr lang="es-CL" sz="4000" b="1" dirty="0">
                <a:solidFill>
                  <a:schemeClr val="tx2"/>
                </a:solidFill>
              </a:rPr>
              <a:t>ETAPA V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3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707886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PAGO DE HONORARIOS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558493" y="1581548"/>
            <a:ext cx="488571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200" b="1" dirty="0">
                <a:solidFill>
                  <a:schemeClr val="tx2"/>
                </a:solidFill>
              </a:rPr>
              <a:t>1.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sz="2000" b="1" dirty="0">
                <a:solidFill>
                  <a:schemeClr val="tx2"/>
                </a:solidFill>
              </a:rPr>
              <a:t>Oportunidad con que se tramitan los pagos de los contratos a honorarios</a:t>
            </a:r>
          </a:p>
          <a:p>
            <a:pPr lvl="0" algn="just"/>
            <a:endParaRPr lang="es-ES" dirty="0">
              <a:solidFill>
                <a:schemeClr val="tx2"/>
              </a:solidFill>
            </a:endParaRPr>
          </a:p>
          <a:p>
            <a:pPr lvl="0" algn="just"/>
            <a:r>
              <a:rPr lang="es-ES" dirty="0">
                <a:solidFill>
                  <a:schemeClr val="tx2"/>
                </a:solidFill>
              </a:rPr>
              <a:t>Debido a que la Facultad debe enviar los honorarios para aprobación de Contraloría Universitaria y adicionalmente dar cumplimiento a las fechas de pago pactadas según convenio, es muy importante que cada Unidad realice las gestiones necesarias para asegurar que los prestadores de servicios entreguen la documentación y el convenio  de honorarios firmado en los plazos establecidos en portal de servicios.  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flipH="1">
            <a:off x="6634878" y="1844824"/>
            <a:ext cx="1872208" cy="70788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Muy Importante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52353" y="5782132"/>
            <a:ext cx="6980087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El honorarios deben estar aprobados por la Contraloría Interna antes de realizar ejecución de sus servicios.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13824" b="7529"/>
          <a:stretch/>
        </p:blipFill>
        <p:spPr>
          <a:xfrm>
            <a:off x="6567850" y="2924943"/>
            <a:ext cx="2129112" cy="26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9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1143000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PAGO DE HONORARIOS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283865"/>
            <a:ext cx="3983484" cy="245750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475656" y="1451235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3200" b="1" dirty="0">
                <a:solidFill>
                  <a:schemeClr val="tx2"/>
                </a:solidFill>
              </a:rPr>
              <a:t>2. </a:t>
            </a:r>
            <a:r>
              <a:rPr lang="es-MX" sz="2000" b="1" dirty="0">
                <a:solidFill>
                  <a:schemeClr val="tx2"/>
                </a:solidFill>
              </a:rPr>
              <a:t>Pago de Honorarios: </a:t>
            </a:r>
            <a:r>
              <a:rPr lang="es-ES" sz="2000" b="1" dirty="0">
                <a:solidFill>
                  <a:schemeClr val="tx2"/>
                </a:solidFill>
              </a:rPr>
              <a:t>Oportunidad con que se tramitan las boletas de honorarios</a:t>
            </a:r>
          </a:p>
          <a:p>
            <a:pPr lvl="0" algn="just"/>
            <a:endParaRPr lang="es-ES" b="1" dirty="0">
              <a:solidFill>
                <a:schemeClr val="tx2"/>
              </a:solidFill>
            </a:endParaRPr>
          </a:p>
          <a:p>
            <a:pPr lvl="0" algn="just"/>
            <a:r>
              <a:rPr lang="es-ES" dirty="0">
                <a:solidFill>
                  <a:schemeClr val="tx2"/>
                </a:solidFill>
              </a:rPr>
              <a:t>Las boletas de honorarios deben ser tramitadas en las fechas de pago pactadas según contrato; las boletas que tengan fecha de emisión de meses anteriores a las acordadas no serán tramitadas. La fecha de emisión de la boleta que debe estar consignada en la misma es la fecha posterior a la prestación del servicio, el pago será en fecha posterior a la indicada en la boleta.</a:t>
            </a:r>
            <a:endParaRPr lang="es-CL" dirty="0">
              <a:solidFill>
                <a:schemeClr val="tx2"/>
              </a:solidFill>
            </a:endParaRPr>
          </a:p>
          <a:p>
            <a:pPr algn="just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56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1143000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PAGO DE HONORARIOS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403648" y="1484784"/>
            <a:ext cx="7200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solidFill>
                  <a:schemeClr val="tx2"/>
                </a:solidFill>
              </a:rPr>
              <a:t>3. </a:t>
            </a:r>
            <a:r>
              <a:rPr lang="es-ES" sz="2000" b="1" dirty="0">
                <a:solidFill>
                  <a:schemeClr val="tx2"/>
                </a:solidFill>
              </a:rPr>
              <a:t>Informes requeridos para tramitar el pago de honorarios</a:t>
            </a:r>
            <a:r>
              <a:rPr lang="es-ES" sz="2000" dirty="0">
                <a:solidFill>
                  <a:schemeClr val="tx2"/>
                </a:solidFill>
              </a:rPr>
              <a:t>: </a:t>
            </a:r>
          </a:p>
          <a:p>
            <a:pPr lvl="0" algn="just"/>
            <a:endParaRPr lang="es-ES" dirty="0">
              <a:solidFill>
                <a:schemeClr val="tx2"/>
              </a:solidFill>
            </a:endParaRPr>
          </a:p>
          <a:p>
            <a:pPr lvl="0" algn="just"/>
            <a:r>
              <a:rPr lang="es-ES" dirty="0">
                <a:solidFill>
                  <a:schemeClr val="tx2"/>
                </a:solidFill>
              </a:rPr>
              <a:t>Se deben adjuntar 3 informes a la boleta de honorarios para tramitar su pago; </a:t>
            </a:r>
            <a:r>
              <a:rPr lang="es-ES" b="1" dirty="0">
                <a:solidFill>
                  <a:schemeClr val="tx2"/>
                </a:solidFill>
              </a:rPr>
              <a:t>Informe de Ejecución </a:t>
            </a:r>
            <a:r>
              <a:rPr lang="es-ES" dirty="0">
                <a:solidFill>
                  <a:schemeClr val="tx2"/>
                </a:solidFill>
              </a:rPr>
              <a:t>de contrato de honorarios, </a:t>
            </a:r>
            <a:r>
              <a:rPr lang="es-ES" b="1" dirty="0">
                <a:solidFill>
                  <a:schemeClr val="tx2"/>
                </a:solidFill>
              </a:rPr>
              <a:t>Informe de avance</a:t>
            </a:r>
            <a:r>
              <a:rPr lang="es-ES" dirty="0">
                <a:solidFill>
                  <a:schemeClr val="tx2"/>
                </a:solidFill>
              </a:rPr>
              <a:t> e </a:t>
            </a:r>
            <a:r>
              <a:rPr lang="es-ES" b="1" dirty="0">
                <a:solidFill>
                  <a:schemeClr val="tx2"/>
                </a:solidFill>
              </a:rPr>
              <a:t>Informe final</a:t>
            </a:r>
            <a:r>
              <a:rPr lang="es-ES" dirty="0">
                <a:solidFill>
                  <a:schemeClr val="tx2"/>
                </a:solidFill>
              </a:rPr>
              <a:t> (este último se entrega cuando se paga la última cuota del contrato), los cuales deben incluir la fecha en que fueron emitidos contemplando día, mes y año a modo de acreditar el cumplimiento de las actividades de forma oportuna y en el periodo indicado en el contrato. </a:t>
            </a:r>
          </a:p>
          <a:p>
            <a:pPr lvl="0" algn="just"/>
            <a:endParaRPr lang="es-CL" dirty="0">
              <a:solidFill>
                <a:schemeClr val="tx2"/>
              </a:solidFill>
            </a:endParaRPr>
          </a:p>
          <a:p>
            <a:pPr algn="just"/>
            <a:r>
              <a:rPr lang="es-ES" dirty="0">
                <a:solidFill>
                  <a:schemeClr val="tx2"/>
                </a:solidFill>
              </a:rPr>
              <a:t>Las fechas de los informes deben corresponder a las fechas de pago comprometidas en los contratos a honorarios, sin que resulte procedente efectuar pagos con retraso. Cada informe debe ser visado por la persona designada como supervisor en el contrato y decreto, ya que esta es la responsable de acreditar la labor realizada por el prestador del servicio. La visación de alguien diferente no tendrá validez a la hora de procesar el pago.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55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293496" cy="1584176"/>
          </a:xfrm>
        </p:spPr>
        <p:txBody>
          <a:bodyPr>
            <a:noAutofit/>
          </a:bodyPr>
          <a:lstStyle/>
          <a:p>
            <a:r>
              <a:rPr lang="es-CL" sz="3600" b="1" dirty="0">
                <a:solidFill>
                  <a:schemeClr val="tx2"/>
                </a:solidFill>
              </a:rPr>
              <a:t>DOCUMENTACION PARA EL PAGO DE HONORARIOS</a:t>
            </a:r>
            <a:br>
              <a:rPr lang="es-CL" sz="3600" b="1" dirty="0">
                <a:solidFill>
                  <a:schemeClr val="tx2"/>
                </a:solidFill>
              </a:rPr>
            </a:br>
            <a:r>
              <a:rPr lang="es-CL" sz="3600" b="1" dirty="0">
                <a:solidFill>
                  <a:schemeClr val="tx2"/>
                </a:solidFill>
              </a:rPr>
              <a:t>ETAPA VI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1143000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¿CÓMO SE PUEDE ELEVAR LA SOLICITUD Y REALIZAR UN CONVENIO DE HONORARIOS EN LA FACULTAD DE MEDICINA?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403648" y="1916832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2"/>
                </a:solidFill>
              </a:rPr>
              <a:t>La solicitud de honorarios para un servicio, es requerida por los PEC o Directores de Departamento.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2"/>
                </a:solidFill>
              </a:rPr>
              <a:t> La solicitud se debe realizar mediante el Portal de Servicio de la Facultad de Medicina de la Universidad de Chile.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2"/>
                </a:solidFill>
              </a:rPr>
              <a:t>Esta solicitud debe ser aprobada por la Dirección Económica y de Gestión Institucional, y si es para cargos asociados a áreas docentes debe ser aprobada por la Dirección de Pregrado.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tx2"/>
                </a:solidFill>
              </a:rPr>
              <a:t>Una vez aprobada la solicitud por las partes involucradas, se gestionará la tramitación del Convenio de Honorarios.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L" dirty="0">
              <a:solidFill>
                <a:schemeClr val="tx2"/>
              </a:solidFill>
            </a:endParaRPr>
          </a:p>
          <a:p>
            <a:pPr algn="just"/>
            <a:r>
              <a:rPr lang="es-CL" dirty="0">
                <a:solidFill>
                  <a:schemeClr val="tx2"/>
                </a:solidFill>
              </a:rPr>
              <a:t>A continuación, se presentará brevemente los pasos que siguen los Convenios de Honorarios: </a:t>
            </a:r>
          </a:p>
        </p:txBody>
      </p:sp>
    </p:spTree>
    <p:extLst>
      <p:ext uri="{BB962C8B-B14F-4D97-AF65-F5344CB8AC3E}">
        <p14:creationId xmlns:p14="http://schemas.microsoft.com/office/powerpoint/2010/main" val="2933438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387448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1.- BOLETA DE HONORARIOS.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1E9E5B-11AA-49AC-A84E-97BC9BF1C3D8}"/>
              </a:ext>
            </a:extLst>
          </p:cNvPr>
          <p:cNvPicPr/>
          <p:nvPr/>
        </p:nvPicPr>
        <p:blipFill rotWithShape="1">
          <a:blip r:embed="rId4"/>
          <a:srcRect l="22700" t="16625" r="27337" b="5990"/>
          <a:stretch/>
        </p:blipFill>
        <p:spPr bwMode="auto">
          <a:xfrm>
            <a:off x="1286567" y="670396"/>
            <a:ext cx="6933457" cy="5904656"/>
          </a:xfrm>
          <a:prstGeom prst="rect">
            <a:avLst/>
          </a:prstGeom>
          <a:ln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1CC0CD9-69DF-4349-8652-61A6F777A126}"/>
              </a:ext>
            </a:extLst>
          </p:cNvPr>
          <p:cNvSpPr/>
          <p:nvPr/>
        </p:nvSpPr>
        <p:spPr>
          <a:xfrm>
            <a:off x="1984684" y="3645580"/>
            <a:ext cx="297301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</a:rPr>
              <a:t>DEBE INDICAR DE REFERENCIA NUMERO DE CONVENIO Y AÑO.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9F2F22-2C2F-43F1-BB8D-4691F6C8D73A}"/>
              </a:ext>
            </a:extLst>
          </p:cNvPr>
          <p:cNvSpPr/>
          <p:nvPr/>
        </p:nvSpPr>
        <p:spPr>
          <a:xfrm>
            <a:off x="6228184" y="3068960"/>
            <a:ext cx="1728192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7A9810-A8D7-458C-A23F-0F90391FD2F2}"/>
              </a:ext>
            </a:extLst>
          </p:cNvPr>
          <p:cNvSpPr txBox="1"/>
          <p:nvPr/>
        </p:nvSpPr>
        <p:spPr>
          <a:xfrm>
            <a:off x="6228184" y="3121223"/>
            <a:ext cx="1728192" cy="27699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tx2"/>
                </a:solidFill>
              </a:rPr>
              <a:t>MONTO BRUTO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523865-BEEF-421C-B428-B04612EC8903}"/>
              </a:ext>
            </a:extLst>
          </p:cNvPr>
          <p:cNvSpPr/>
          <p:nvPr/>
        </p:nvSpPr>
        <p:spPr>
          <a:xfrm>
            <a:off x="6012160" y="2060848"/>
            <a:ext cx="1944216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136119-1D82-4C58-84C8-212BE4CBBA79}"/>
              </a:ext>
            </a:extLst>
          </p:cNvPr>
          <p:cNvSpPr txBox="1"/>
          <p:nvPr/>
        </p:nvSpPr>
        <p:spPr>
          <a:xfrm>
            <a:off x="5904148" y="2025714"/>
            <a:ext cx="216024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tx2"/>
                </a:solidFill>
                <a:latin typeface="+mj-lt"/>
              </a:rPr>
              <a:t>FECHA POSTERIOR AL TERMINO DE LAS PRESTACIÓN DE SERVICIOS</a:t>
            </a:r>
          </a:p>
        </p:txBody>
      </p:sp>
    </p:spTree>
    <p:extLst>
      <p:ext uri="{BB962C8B-B14F-4D97-AF65-F5344CB8AC3E}">
        <p14:creationId xmlns:p14="http://schemas.microsoft.com/office/powerpoint/2010/main" val="1632814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409748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2.- INFORME DE EJECUCIÓN.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EE0E2F-8434-499D-9A5B-28E0EA9FEC84}"/>
              </a:ext>
            </a:extLst>
          </p:cNvPr>
          <p:cNvPicPr/>
          <p:nvPr/>
        </p:nvPicPr>
        <p:blipFill rotWithShape="1">
          <a:blip r:embed="rId4"/>
          <a:srcRect l="27374" t="16031" r="32121" b="5199"/>
          <a:stretch/>
        </p:blipFill>
        <p:spPr bwMode="auto">
          <a:xfrm>
            <a:off x="1310951" y="692696"/>
            <a:ext cx="6522097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18D5CD4-8DFF-4601-888F-58AD5DCEE080}"/>
              </a:ext>
            </a:extLst>
          </p:cNvPr>
          <p:cNvSpPr/>
          <p:nvPr/>
        </p:nvSpPr>
        <p:spPr>
          <a:xfrm>
            <a:off x="6867955" y="2864086"/>
            <a:ext cx="2120836" cy="6480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  <a:latin typeface="+mj-lt"/>
              </a:rPr>
              <a:t>LABOR A REALIZAR DEBE SER IGUAL A LA INDICADA EN EL CONVENIO HONORARIOS.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6661C8-6182-4643-B64D-A0B7AA22C1A3}"/>
              </a:ext>
            </a:extLst>
          </p:cNvPr>
          <p:cNvSpPr/>
          <p:nvPr/>
        </p:nvSpPr>
        <p:spPr>
          <a:xfrm>
            <a:off x="3419872" y="5877272"/>
            <a:ext cx="3744416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</a:rPr>
              <a:t>FECHA POSTERIOR AL TERMINO DE LA PRESTACIÓN DE SERVICIOS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8D0013-2CA8-415A-B7CD-E72D25173260}"/>
              </a:ext>
            </a:extLst>
          </p:cNvPr>
          <p:cNvSpPr/>
          <p:nvPr/>
        </p:nvSpPr>
        <p:spPr>
          <a:xfrm>
            <a:off x="5724128" y="4376254"/>
            <a:ext cx="331236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SUPERVISOR DEBE SER EL MISMO QUE INDICA EL CONVENIO HONORARIO O BIEN SI ES REEMPLZADO DEBEN ENVIAR FUNDAMENTANDO EL CAMBIO DE SUPERVISOR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F29FB6-499B-4FAF-8261-4518B366BF0A}"/>
              </a:ext>
            </a:extLst>
          </p:cNvPr>
          <p:cNvSpPr/>
          <p:nvPr/>
        </p:nvSpPr>
        <p:spPr>
          <a:xfrm>
            <a:off x="4716016" y="3717032"/>
            <a:ext cx="2120836" cy="43204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MONTO BRUTO INDICADO EN EL CONVENIO HONORARIO</a:t>
            </a:r>
          </a:p>
        </p:txBody>
      </p:sp>
    </p:spTree>
    <p:extLst>
      <p:ext uri="{BB962C8B-B14F-4D97-AF65-F5344CB8AC3E}">
        <p14:creationId xmlns:p14="http://schemas.microsoft.com/office/powerpoint/2010/main" val="274308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459456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3.- INFORME DE LABOR.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B018E9-9463-4138-8475-7A6230DC371F}"/>
              </a:ext>
            </a:extLst>
          </p:cNvPr>
          <p:cNvPicPr/>
          <p:nvPr/>
        </p:nvPicPr>
        <p:blipFill rotWithShape="1">
          <a:blip r:embed="rId4"/>
          <a:srcRect l="25928" t="17021" r="25890" b="6980"/>
          <a:stretch/>
        </p:blipFill>
        <p:spPr bwMode="auto">
          <a:xfrm>
            <a:off x="1979712" y="656692"/>
            <a:ext cx="5781329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5054CE9-FAB3-4570-B665-87800FA0949F}"/>
              </a:ext>
            </a:extLst>
          </p:cNvPr>
          <p:cNvSpPr/>
          <p:nvPr/>
        </p:nvSpPr>
        <p:spPr>
          <a:xfrm>
            <a:off x="4186301" y="5863568"/>
            <a:ext cx="2664296" cy="33774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2"/>
                </a:solidFill>
              </a:rPr>
              <a:t>FECHA POSTERIOR AL TERMINO DE LA PRESTACION DE SERVICIOS.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EE4F43-CFB0-4A4F-BEFC-CA8AF279D730}"/>
              </a:ext>
            </a:extLst>
          </p:cNvPr>
          <p:cNvSpPr/>
          <p:nvPr/>
        </p:nvSpPr>
        <p:spPr>
          <a:xfrm>
            <a:off x="6166521" y="5013176"/>
            <a:ext cx="2016224" cy="36004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FIRMA SUPERVISOR </a:t>
            </a:r>
          </a:p>
        </p:txBody>
      </p:sp>
    </p:spTree>
    <p:extLst>
      <p:ext uri="{BB962C8B-B14F-4D97-AF65-F5344CB8AC3E}">
        <p14:creationId xmlns:p14="http://schemas.microsoft.com/office/powerpoint/2010/main" val="2226203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409748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4.- CONVENIO HONORARIOS.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9F65AE-BB14-48D1-B154-FAD112D510BB}"/>
              </a:ext>
            </a:extLst>
          </p:cNvPr>
          <p:cNvPicPr/>
          <p:nvPr/>
        </p:nvPicPr>
        <p:blipFill rotWithShape="1">
          <a:blip r:embed="rId4"/>
          <a:srcRect l="23479" t="16427" r="42248" b="7177"/>
          <a:stretch/>
        </p:blipFill>
        <p:spPr bwMode="auto">
          <a:xfrm>
            <a:off x="2915816" y="955274"/>
            <a:ext cx="4680520" cy="6165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338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720048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>
                <a:solidFill>
                  <a:schemeClr val="tx2"/>
                </a:solidFill>
              </a:rPr>
              <a:t>5.- SOLICITUD DE PORTAL DE SERVICIOS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BFD40C-035F-413A-A862-63185701BF9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t="16823" r="42025" b="6584"/>
          <a:stretch/>
        </p:blipFill>
        <p:spPr bwMode="auto">
          <a:xfrm>
            <a:off x="2195736" y="1002996"/>
            <a:ext cx="5205266" cy="6098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A4D0EA1-05BF-47F5-A5DC-16738AFE92BC}"/>
              </a:ext>
            </a:extLst>
          </p:cNvPr>
          <p:cNvSpPr/>
          <p:nvPr/>
        </p:nvSpPr>
        <p:spPr>
          <a:xfrm>
            <a:off x="6372200" y="1268760"/>
            <a:ext cx="1656184" cy="35091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CODIGO DE BARRA</a:t>
            </a:r>
          </a:p>
        </p:txBody>
      </p:sp>
    </p:spTree>
    <p:extLst>
      <p:ext uri="{BB962C8B-B14F-4D97-AF65-F5344CB8AC3E}">
        <p14:creationId xmlns:p14="http://schemas.microsoft.com/office/powerpoint/2010/main" val="1220186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7293496" cy="1296144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tx2"/>
                </a:solidFill>
              </a:rPr>
              <a:t>Transferencia bancaria</a:t>
            </a:r>
            <a:br>
              <a:rPr lang="es-CL" sz="4000" b="1" dirty="0">
                <a:solidFill>
                  <a:schemeClr val="tx2"/>
                </a:solidFill>
              </a:rPr>
            </a:br>
            <a:endParaRPr lang="es-CL" sz="4000" b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6F1DC989-45E1-4313-A72D-2244427138D3}"/>
              </a:ext>
            </a:extLst>
          </p:cNvPr>
          <p:cNvSpPr txBox="1">
            <a:spLocks/>
          </p:cNvSpPr>
          <p:nvPr/>
        </p:nvSpPr>
        <p:spPr>
          <a:xfrm>
            <a:off x="1412032" y="845096"/>
            <a:ext cx="7293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tx2"/>
                </a:solidFill>
              </a:rPr>
              <a:t>MEDIO  DE PAGO HONORARIOS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554E9C15-BCC3-4C16-8DDF-2E5A3591FE1E}"/>
              </a:ext>
            </a:extLst>
          </p:cNvPr>
          <p:cNvSpPr txBox="1">
            <a:spLocks/>
          </p:cNvSpPr>
          <p:nvPr/>
        </p:nvSpPr>
        <p:spPr>
          <a:xfrm>
            <a:off x="1850504" y="2816358"/>
            <a:ext cx="7293496" cy="2528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tx2"/>
                </a:solidFill>
              </a:rPr>
              <a:t>Vale Vista.</a:t>
            </a:r>
            <a:br>
              <a:rPr lang="es-CL" sz="2800" dirty="0">
                <a:solidFill>
                  <a:schemeClr val="tx2"/>
                </a:solidFill>
              </a:rPr>
            </a:br>
            <a:endParaRPr lang="es-C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659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6F1DC989-45E1-4313-A72D-2244427138D3}"/>
              </a:ext>
            </a:extLst>
          </p:cNvPr>
          <p:cNvSpPr txBox="1">
            <a:spLocks/>
          </p:cNvSpPr>
          <p:nvPr/>
        </p:nvSpPr>
        <p:spPr>
          <a:xfrm>
            <a:off x="1412032" y="845096"/>
            <a:ext cx="7293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4000" b="1" dirty="0">
              <a:solidFill>
                <a:schemeClr val="tx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6E07CD-A08D-41E9-8854-52FC6C270E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21396" r="23339" b="12486"/>
          <a:stretch/>
        </p:blipFill>
        <p:spPr bwMode="auto">
          <a:xfrm>
            <a:off x="1907703" y="955274"/>
            <a:ext cx="5408985" cy="5282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2CF29EDD-71FC-46DD-8455-6637D4A8525A}"/>
              </a:ext>
            </a:extLst>
          </p:cNvPr>
          <p:cNvSpPr txBox="1">
            <a:spLocks/>
          </p:cNvSpPr>
          <p:nvPr/>
        </p:nvSpPr>
        <p:spPr>
          <a:xfrm>
            <a:off x="1475655" y="21963"/>
            <a:ext cx="7293496" cy="1435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>
                <a:solidFill>
                  <a:schemeClr val="tx2"/>
                </a:solidFill>
              </a:rPr>
              <a:t>FORMULARIO PARA EL DESPOSITO DE PAGO DE HONORARIO EN CUENTA BANCARIA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9289145-D2C1-47C9-A76C-4901D2FB6D82}"/>
              </a:ext>
            </a:extLst>
          </p:cNvPr>
          <p:cNvSpPr/>
          <p:nvPr/>
        </p:nvSpPr>
        <p:spPr>
          <a:xfrm>
            <a:off x="7380312" y="1722584"/>
            <a:ext cx="1346448" cy="1706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  <a:latin typeface="+mj-lt"/>
              </a:rPr>
              <a:t>CABE MENCIONAR QUE EL PAGO SE REALIZARÁ SÓLO EN CUENTA BANCARIA PERSONAL Y  NO BIPERSONAL.</a:t>
            </a:r>
          </a:p>
        </p:txBody>
      </p:sp>
    </p:spTree>
    <p:extLst>
      <p:ext uri="{BB962C8B-B14F-4D97-AF65-F5344CB8AC3E}">
        <p14:creationId xmlns:p14="http://schemas.microsoft.com/office/powerpoint/2010/main" val="2414111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310952" y="282948"/>
            <a:ext cx="7293496" cy="1143000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PROCESO SIMPLIFICADO DE LOS CONVENIOS DE HONORARIOS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 b="9148"/>
          <a:stretch/>
        </p:blipFill>
        <p:spPr>
          <a:xfrm>
            <a:off x="6084168" y="4577692"/>
            <a:ext cx="2931418" cy="228030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/>
        </p:nvGraphicFramePr>
        <p:xfrm>
          <a:off x="1331640" y="1340768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86349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E3AAE04E-0180-4342-A3F2-F2AB38C62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11" y="2420888"/>
            <a:ext cx="7772400" cy="1470025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chemeClr val="tx2"/>
                </a:solidFill>
              </a:rPr>
              <a:t>SEGUIMIENTO Y/O BUSQUEDA CONVENIO HONORARIO</a:t>
            </a:r>
          </a:p>
        </p:txBody>
      </p:sp>
    </p:spTree>
    <p:extLst>
      <p:ext uri="{BB962C8B-B14F-4D97-AF65-F5344CB8AC3E}">
        <p14:creationId xmlns:p14="http://schemas.microsoft.com/office/powerpoint/2010/main" val="3712877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6F1DC989-45E1-4313-A72D-2244427138D3}"/>
              </a:ext>
            </a:extLst>
          </p:cNvPr>
          <p:cNvSpPr txBox="1">
            <a:spLocks/>
          </p:cNvSpPr>
          <p:nvPr/>
        </p:nvSpPr>
        <p:spPr>
          <a:xfrm>
            <a:off x="1475655" y="21963"/>
            <a:ext cx="7293496" cy="1435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>
                <a:solidFill>
                  <a:schemeClr val="tx2"/>
                </a:solidFill>
              </a:rPr>
              <a:t>SEGUIMIENTO Y/O BUSQUEDA  DE SOLICITUDES CONVENIO HONORARIO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518DCB-1E5E-4875-9376-E6B24BA03D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12" b="7556"/>
          <a:stretch/>
        </p:blipFill>
        <p:spPr>
          <a:xfrm>
            <a:off x="1475655" y="1052736"/>
            <a:ext cx="7293496" cy="640871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CDCF92-5ED3-43A2-AA22-0ABEA8B2087C}"/>
              </a:ext>
            </a:extLst>
          </p:cNvPr>
          <p:cNvSpPr/>
          <p:nvPr/>
        </p:nvSpPr>
        <p:spPr>
          <a:xfrm>
            <a:off x="2987824" y="3300198"/>
            <a:ext cx="252028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INDICAR RUT INTERESADO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985C74D-B22F-4AE1-B245-008BBD770D19}"/>
              </a:ext>
            </a:extLst>
          </p:cNvPr>
          <p:cNvSpPr/>
          <p:nvPr/>
        </p:nvSpPr>
        <p:spPr>
          <a:xfrm rot="10800000">
            <a:off x="2339752" y="32129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8C8083C-464F-4F90-A24A-69CFE6CC168D}"/>
              </a:ext>
            </a:extLst>
          </p:cNvPr>
          <p:cNvSpPr/>
          <p:nvPr/>
        </p:nvSpPr>
        <p:spPr>
          <a:xfrm rot="10800000">
            <a:off x="2339752" y="2198849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1756C-07AA-4BBF-B018-258025F92B83}"/>
              </a:ext>
            </a:extLst>
          </p:cNvPr>
          <p:cNvSpPr/>
          <p:nvPr/>
        </p:nvSpPr>
        <p:spPr>
          <a:xfrm>
            <a:off x="2987824" y="2198849"/>
            <a:ext cx="252028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INDICAR SOLICITUD DE PORTAL DE SERVICIOS</a:t>
            </a:r>
          </a:p>
        </p:txBody>
      </p:sp>
    </p:spTree>
    <p:extLst>
      <p:ext uri="{BB962C8B-B14F-4D97-AF65-F5344CB8AC3E}">
        <p14:creationId xmlns:p14="http://schemas.microsoft.com/office/powerpoint/2010/main" val="41916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691680" y="2276872"/>
            <a:ext cx="6444716" cy="1872208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2"/>
                </a:solidFill>
              </a:rPr>
              <a:t>ANTECEDEDENTES SOLICITADOS</a:t>
            </a:r>
            <a:br>
              <a:rPr lang="es-CL" sz="4000" b="1" dirty="0">
                <a:solidFill>
                  <a:schemeClr val="tx2"/>
                </a:solidFill>
              </a:rPr>
            </a:br>
            <a:r>
              <a:rPr lang="es-CL" sz="4000" b="1" dirty="0">
                <a:solidFill>
                  <a:schemeClr val="tx2"/>
                </a:solidFill>
              </a:rPr>
              <a:t>ETAPA I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04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6F1DC989-45E1-4313-A72D-2244427138D3}"/>
              </a:ext>
            </a:extLst>
          </p:cNvPr>
          <p:cNvSpPr txBox="1">
            <a:spLocks/>
          </p:cNvSpPr>
          <p:nvPr/>
        </p:nvSpPr>
        <p:spPr>
          <a:xfrm>
            <a:off x="1331640" y="287006"/>
            <a:ext cx="7293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4000" b="1" dirty="0">
              <a:solidFill>
                <a:schemeClr val="tx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436D7-CC0B-4E95-BC1E-F01ED9CD27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" t="11628" r="20248" b="5179"/>
          <a:stretch/>
        </p:blipFill>
        <p:spPr>
          <a:xfrm>
            <a:off x="1138609" y="1340768"/>
            <a:ext cx="7509516" cy="523022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81195942-8FB1-44F6-B41B-F286CD9A464A}"/>
              </a:ext>
            </a:extLst>
          </p:cNvPr>
          <p:cNvSpPr txBox="1">
            <a:spLocks/>
          </p:cNvSpPr>
          <p:nvPr/>
        </p:nvSpPr>
        <p:spPr>
          <a:xfrm>
            <a:off x="1475655" y="21963"/>
            <a:ext cx="7293496" cy="1435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>
                <a:solidFill>
                  <a:schemeClr val="tx2"/>
                </a:solidFill>
              </a:rPr>
              <a:t>RESULTADO DE LAS CONSULTAS Y/O SEGUIMIENTO DE SOLICITUDES CONVENIO HONORARIO</a:t>
            </a:r>
          </a:p>
        </p:txBody>
      </p:sp>
    </p:spTree>
    <p:extLst>
      <p:ext uri="{BB962C8B-B14F-4D97-AF65-F5344CB8AC3E}">
        <p14:creationId xmlns:p14="http://schemas.microsoft.com/office/powerpoint/2010/main" val="1220536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93496" cy="3375248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2"/>
                </a:solidFill>
              </a:rPr>
              <a:t>DATOS UTILES</a:t>
            </a:r>
            <a:br>
              <a:rPr lang="es-CL" sz="4000" b="1" dirty="0">
                <a:solidFill>
                  <a:schemeClr val="tx2"/>
                </a:solidFill>
              </a:rPr>
            </a:br>
            <a:br>
              <a:rPr lang="es-CL" sz="4000" b="1" dirty="0">
                <a:solidFill>
                  <a:schemeClr val="tx2"/>
                </a:solidFill>
              </a:rPr>
            </a:br>
            <a:r>
              <a:rPr lang="es-CL" sz="1800" b="1" dirty="0">
                <a:solidFill>
                  <a:schemeClr val="tx2"/>
                </a:solidFill>
              </a:rPr>
              <a:t>PARA COMPRIMIR ARCHIVOS, ORDENAR, ELIMINAR, CONVERTIR:</a:t>
            </a:r>
            <a:br>
              <a:rPr lang="es-CL" sz="1800" b="1" dirty="0">
                <a:solidFill>
                  <a:schemeClr val="tx2"/>
                </a:solidFill>
              </a:rPr>
            </a:br>
            <a:br>
              <a:rPr lang="es-CL" sz="1800" b="1" dirty="0">
                <a:solidFill>
                  <a:schemeClr val="tx2"/>
                </a:solidFill>
              </a:rPr>
            </a:br>
            <a:r>
              <a:rPr lang="es-CL" sz="1800" b="1" dirty="0">
                <a:solidFill>
                  <a:schemeClr val="tx2"/>
                </a:solidFill>
              </a:rPr>
              <a:t> </a:t>
            </a:r>
            <a:r>
              <a:rPr lang="es-CL" sz="2000" b="1" dirty="0">
                <a:solidFill>
                  <a:schemeClr val="tx2"/>
                </a:solidFill>
                <a:hlinkClick r:id="rId2"/>
              </a:rPr>
              <a:t>https://www.ilovepdf.com/es</a:t>
            </a:r>
            <a:br>
              <a:rPr lang="es-CL" sz="2000" b="1" dirty="0">
                <a:solidFill>
                  <a:schemeClr val="tx2"/>
                </a:solidFill>
              </a:rPr>
            </a:br>
            <a:br>
              <a:rPr lang="es-CL" sz="2000" b="1" dirty="0">
                <a:solidFill>
                  <a:schemeClr val="tx2"/>
                </a:solidFill>
              </a:rPr>
            </a:br>
            <a:r>
              <a:rPr lang="es-CL" sz="2000" b="1" dirty="0">
                <a:solidFill>
                  <a:schemeClr val="tx2"/>
                </a:solidFill>
              </a:rPr>
              <a:t>https://pdfchef.com/es/cambiar-orden-paginas-pdf.html</a:t>
            </a:r>
            <a:br>
              <a:rPr lang="es-CL" sz="2000" b="1" dirty="0">
                <a:solidFill>
                  <a:schemeClr val="tx2"/>
                </a:solidFill>
              </a:rPr>
            </a:br>
            <a:endParaRPr lang="es-CL" sz="2000" b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6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78863"/>
            <a:ext cx="3384376" cy="4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4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68533" y="41470"/>
            <a:ext cx="7293496" cy="913804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ANTECEDENTES SOLICITADOS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01BFFF-42EB-40F6-B983-20386FE049B5}"/>
              </a:ext>
            </a:extLst>
          </p:cNvPr>
          <p:cNvPicPr/>
          <p:nvPr/>
        </p:nvPicPr>
        <p:blipFill rotWithShape="1">
          <a:blip r:embed="rId4"/>
          <a:srcRect l="19473" t="17812" r="41358" b="6980"/>
          <a:stretch/>
        </p:blipFill>
        <p:spPr bwMode="auto">
          <a:xfrm>
            <a:off x="1907704" y="332656"/>
            <a:ext cx="5760640" cy="5762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D39FD8-EBAE-43DE-877C-BAE65000E626}"/>
              </a:ext>
            </a:extLst>
          </p:cNvPr>
          <p:cNvSpPr/>
          <p:nvPr/>
        </p:nvSpPr>
        <p:spPr>
          <a:xfrm>
            <a:off x="3098322" y="6053834"/>
            <a:ext cx="3633918" cy="66170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FOTOCOPIA AMBOS LADOS LEGIBLE</a:t>
            </a:r>
          </a:p>
          <a:p>
            <a:pPr algn="ctr"/>
            <a:r>
              <a:rPr lang="es-CL" sz="1400" b="1" dirty="0">
                <a:solidFill>
                  <a:schemeClr val="tx2"/>
                </a:solidFill>
              </a:rPr>
              <a:t>EN EL CASO DE EXTRANJEROS DEBE INDICAR AL DORSO PERMANENCIA DEFINITIVA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9D6822A-B78E-4221-A19B-05806572B247}"/>
              </a:ext>
            </a:extLst>
          </p:cNvPr>
          <p:cNvSpPr/>
          <p:nvPr/>
        </p:nvSpPr>
        <p:spPr>
          <a:xfrm>
            <a:off x="1723089" y="559230"/>
            <a:ext cx="43924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1.-</a:t>
            </a:r>
            <a:r>
              <a:rPr lang="es-CL" b="1" dirty="0">
                <a:solidFill>
                  <a:schemeClr val="tx2"/>
                </a:solidFill>
              </a:rPr>
              <a:t>1. CÉDULA DE IDENTIDAD VIGENTE.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70004"/>
            <a:ext cx="7293496" cy="769788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ANTECEDENTES SOLICITADOS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695872C-CAD9-4DA0-8686-1AC5077CA3EF}"/>
              </a:ext>
            </a:extLst>
          </p:cNvPr>
          <p:cNvSpPr/>
          <p:nvPr/>
        </p:nvSpPr>
        <p:spPr>
          <a:xfrm>
            <a:off x="2673350" y="5784352"/>
            <a:ext cx="4898108" cy="98581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NO SE PERMITE EL CERTIFICADO DE ESPECIALIDAD DE POSTGRADO U OTRO CURSO DE CAPACITACION.  EN EL CASO DE LOS EXTRANJEROS DEBERÁ ENCONTRARSE VISADO POR EL MINISTERIO DE RELACIONES EXTERIORES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009EC28-0DB0-48F8-A6E9-BA62BB861924}"/>
              </a:ext>
            </a:extLst>
          </p:cNvPr>
          <p:cNvSpPr/>
          <p:nvPr/>
        </p:nvSpPr>
        <p:spPr>
          <a:xfrm>
            <a:off x="1475655" y="533927"/>
            <a:ext cx="4248472" cy="500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2"/>
                </a:solidFill>
              </a:rPr>
              <a:t>2. CERTIFICADO DE TÍTULO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C34F03-DC7A-4FB4-9D7C-8C159F135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16809" r="36613" b="13582"/>
          <a:stretch/>
        </p:blipFill>
        <p:spPr>
          <a:xfrm>
            <a:off x="3059832" y="926322"/>
            <a:ext cx="4248472" cy="47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9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70004"/>
            <a:ext cx="7293496" cy="769788"/>
          </a:xfrm>
        </p:spPr>
        <p:txBody>
          <a:bodyPr>
            <a:no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ANTECEDENTES SOLICITADOS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133412" cy="6953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5"/>
            <a:ext cx="1133411" cy="15346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009EC28-0DB0-48F8-A6E9-BA62BB861924}"/>
              </a:ext>
            </a:extLst>
          </p:cNvPr>
          <p:cNvSpPr/>
          <p:nvPr/>
        </p:nvSpPr>
        <p:spPr>
          <a:xfrm>
            <a:off x="1475656" y="839792"/>
            <a:ext cx="6624736" cy="428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2"/>
                </a:solidFill>
              </a:rPr>
              <a:t>3. CERTIFICADO DE CARGO O LIQUIDACIÓN DE SUELDO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C87FF2-8B34-47FD-9D94-EDD641D30B60}"/>
              </a:ext>
            </a:extLst>
          </p:cNvPr>
          <p:cNvPicPr/>
          <p:nvPr/>
        </p:nvPicPr>
        <p:blipFill rotWithShape="1">
          <a:blip r:embed="rId4"/>
          <a:srcRect l="30185" t="16632" r="31088" b="4951"/>
          <a:stretch/>
        </p:blipFill>
        <p:spPr bwMode="auto">
          <a:xfrm>
            <a:off x="1331640" y="1484784"/>
            <a:ext cx="3456384" cy="403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886225-EECC-4474-9A81-4B166BE5DC29}"/>
              </a:ext>
            </a:extLst>
          </p:cNvPr>
          <p:cNvPicPr/>
          <p:nvPr/>
        </p:nvPicPr>
        <p:blipFill rotWithShape="1">
          <a:blip r:embed="rId5"/>
          <a:srcRect l="25645" t="15683" r="27882" b="7323"/>
          <a:stretch/>
        </p:blipFill>
        <p:spPr bwMode="auto">
          <a:xfrm>
            <a:off x="4924422" y="1484784"/>
            <a:ext cx="3680026" cy="403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BB709B4-427A-4B30-B76C-D4F8750EA9A5}"/>
              </a:ext>
            </a:extLst>
          </p:cNvPr>
          <p:cNvSpPr/>
          <p:nvPr/>
        </p:nvSpPr>
        <p:spPr>
          <a:xfrm>
            <a:off x="1835696" y="5301208"/>
            <a:ext cx="6264696" cy="71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122492-5430-4E73-8DB6-1DE64C14DB21}"/>
              </a:ext>
            </a:extLst>
          </p:cNvPr>
          <p:cNvSpPr/>
          <p:nvPr/>
        </p:nvSpPr>
        <p:spPr>
          <a:xfrm>
            <a:off x="1810036" y="5947740"/>
            <a:ext cx="6624736" cy="717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chemeClr val="tx2"/>
                </a:solidFill>
              </a:rPr>
              <a:t>EN AMBOS CASOS DEBE INDICAR: ANTIGÜEDAD, CARGO, HORAS CONTRATADAS, SUELDO BRUTO MENSUAL Y HORARIO. </a:t>
            </a:r>
          </a:p>
        </p:txBody>
      </p:sp>
    </p:spTree>
    <p:extLst>
      <p:ext uri="{BB962C8B-B14F-4D97-AF65-F5344CB8AC3E}">
        <p14:creationId xmlns:p14="http://schemas.microsoft.com/office/powerpoint/2010/main" val="4093096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2067</Words>
  <Application>Microsoft Office PowerPoint</Application>
  <PresentationFormat>Presentación en pantalla (4:3)</PresentationFormat>
  <Paragraphs>153</Paragraphs>
  <Slides>62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Wingdings</vt:lpstr>
      <vt:lpstr>Tema de Office</vt:lpstr>
      <vt:lpstr>FUNCIONAMIENTO  HONORARIOS DE PREGRADO</vt:lpstr>
      <vt:lpstr>¿QUÉ ES UN CONVENIO DE HONORARIO?</vt:lpstr>
      <vt:lpstr>¿CÓMO SE PRONUNCIA LA LEY N°21.094 SOBRE UNIVERSIDADES ESTATALES, RESPECTO A LOS CONVENIOS A  HONORARIOS?</vt:lpstr>
      <vt:lpstr>CONSIDERACIONES IMPORTANTES </vt:lpstr>
      <vt:lpstr>¿CÓMO SE PUEDE ELEVAR LA SOLICITUD Y REALIZAR UN CONVENIO DE HONORARIOS EN LA FACULTAD DE MEDICINA?</vt:lpstr>
      <vt:lpstr>ANTECEDEDENTES SOLICITADOS ETAPA I</vt:lpstr>
      <vt:lpstr>ANTECEDENTES SOLICITADOS</vt:lpstr>
      <vt:lpstr>ANTECEDENTES SOLICITADOS</vt:lpstr>
      <vt:lpstr>ANTECEDENTES SOLICITADOS</vt:lpstr>
      <vt:lpstr>ANTECEDENTES SOLICITADOS</vt:lpstr>
      <vt:lpstr>ANTECEDENTES SOLICITADOS</vt:lpstr>
      <vt:lpstr> </vt:lpstr>
      <vt:lpstr>Presentación de PowerPoint</vt:lpstr>
      <vt:lpstr>I. INGRESO DE LA SOLICITUD AL PORTAL DE SERVICIOS. </vt:lpstr>
      <vt:lpstr>I. INGRESO DE LA SOLICITUD AL PORTAL DE SERVICIOS. </vt:lpstr>
      <vt:lpstr>I. INGRESO DE LA SOLICITUD AL PORTAL DE SERVICIOS. </vt:lpstr>
      <vt:lpstr>I. INGRESO DE LA SOLICITUD AL PORTAL DE SERVICIOS.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CONFECCIÓN CONVENIO HONORARIOS ETAPA III </vt:lpstr>
      <vt:lpstr>Una vez que la solicitud del convenio honorario es ingresado al portal de servicios, junto con toda la documentación requerida, continua con las autorizaciones de la Dirección de pregrado y la DEGI, dando paso a la confección del convenio honorario y las declaraciones que correspondan, estas posteriormente serán enviadas vía email a la secretaria para la obtener la firma del interesado, una vez que lo haya realizado, deberá devolver a la brevedad posible para continuar con el proceso de interno y autorización de contraloría.</vt:lpstr>
      <vt:lpstr>Presentación de PowerPoint</vt:lpstr>
      <vt:lpstr>Presentación de PowerPoint</vt:lpstr>
      <vt:lpstr>SIN CARGO EN LA ADMINISTRACIÓN PÚBLICA</vt:lpstr>
      <vt:lpstr>CON CARGO EN LA ADMINISTRACIÓN PÚBLICA</vt:lpstr>
      <vt:lpstr>SIN CARGO EN LA ADMINISTRACIÓN PÚBLICA</vt:lpstr>
      <vt:lpstr>CON CARGO EN LA ADMINISTRACIÓN PÚBLICA</vt:lpstr>
      <vt:lpstr>CONVENIO HONORARIOS FIRMADOS ETAPA IV</vt:lpstr>
      <vt:lpstr>  Una vez obtenida la firma del interesado en todos los documentos que correspondan, la cual podrá ser:   - firma de puño y letra o  - firma electrónica avanzada.  Deberá ser adjuntado a la solicitud de portal en un solo archivo PDF.  Cabe mencionar que se debe mantener la integridad y claridad de la documentación, debido a que es un acto  formal.  A continuación un ejemplo de convenio con firma electrónica avanzada.  </vt:lpstr>
      <vt:lpstr>Presentación de PowerPoint</vt:lpstr>
      <vt:lpstr>Presentación de PowerPoint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 UNA VEZ QUE SE ADJUNTA EL CONVENIO HONORARIO FIRMADO A LA SOLICITUD DE PORTAL, SE DESPLEGARÁ LA SIGUIENTE OBSERVACION MEDIANTE EMAIL AL APROBADOR, USUARIO Y EJECUTIVO.     </vt:lpstr>
      <vt:lpstr>PAGO DE HONORARIOS ETAPA V</vt:lpstr>
      <vt:lpstr>PAGO DE HONORARIOS</vt:lpstr>
      <vt:lpstr>PAGO DE HONORARIOS</vt:lpstr>
      <vt:lpstr>PAGO DE HONORARIOS </vt:lpstr>
      <vt:lpstr>DOCUMENTACION PARA EL PAGO DE HONORARIOS ETAPA VI</vt:lpstr>
      <vt:lpstr>1.- BOLETA DE HONORARIOS.</vt:lpstr>
      <vt:lpstr>2.- INFORME DE EJECUCIÓN. </vt:lpstr>
      <vt:lpstr>3.- INFORME DE LABOR. </vt:lpstr>
      <vt:lpstr>4.- CONVENIO HONORARIOS. </vt:lpstr>
      <vt:lpstr>5.- SOLICITUD DE PORTAL DE SERVICIOS</vt:lpstr>
      <vt:lpstr>Transferencia bancaria </vt:lpstr>
      <vt:lpstr>Presentación de PowerPoint</vt:lpstr>
      <vt:lpstr>PROCESO SIMPLIFICADO DE LOS CONVENIOS DE HONORARIOS</vt:lpstr>
      <vt:lpstr>SEGUIMIENTO Y/O BUSQUEDA CONVENIO HONORARIO</vt:lpstr>
      <vt:lpstr>Presentación de PowerPoint</vt:lpstr>
      <vt:lpstr>Presentación de PowerPoint</vt:lpstr>
      <vt:lpstr>DATOS UTILES  PARA COMPRIMIR ARCHIVOS, ORDENAR, ELIMINAR, CONVERTIR:   https://www.ilovepdf.com/es  https://pdfchef.com/es/cambiar-orden-paginas-pdf.html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2019</dc:title>
  <dc:creator>MACIEL SALINAS</dc:creator>
  <cp:lastModifiedBy>Otilia</cp:lastModifiedBy>
  <cp:revision>375</cp:revision>
  <dcterms:created xsi:type="dcterms:W3CDTF">2019-03-25T18:47:59Z</dcterms:created>
  <dcterms:modified xsi:type="dcterms:W3CDTF">2021-06-23T03:06:58Z</dcterms:modified>
</cp:coreProperties>
</file>